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78" r:id="rId3"/>
    <p:sldId id="267" r:id="rId4"/>
    <p:sldId id="280" r:id="rId5"/>
    <p:sldId id="268" r:id="rId6"/>
    <p:sldId id="257" r:id="rId7"/>
    <p:sldId id="281" r:id="rId8"/>
    <p:sldId id="271" r:id="rId9"/>
    <p:sldId id="28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974" autoAdjust="0"/>
  </p:normalViewPr>
  <p:slideViewPr>
    <p:cSldViewPr>
      <p:cViewPr varScale="1">
        <p:scale>
          <a:sx n="64" d="100"/>
          <a:sy n="64" d="100"/>
        </p:scale>
        <p:origin x="156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8145C7-4942-47EF-981E-B7BB71B4CFB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2556414-1BB9-4A0B-9220-930F40F2F86E}">
      <dgm:prSet custT="1"/>
      <dgm:spPr/>
      <dgm:t>
        <a:bodyPr/>
        <a:lstStyle/>
        <a:p>
          <a:pPr algn="l" rtl="0"/>
          <a:r>
            <a:rPr lang="en-US" sz="2000" dirty="0" smtClean="0"/>
            <a:t>Respect communities of interest</a:t>
          </a:r>
          <a:endParaRPr lang="en-US" sz="2000" dirty="0"/>
        </a:p>
      </dgm:t>
    </dgm:pt>
    <dgm:pt modelId="{63928A17-C0FD-42F2-8874-0D66699AD104}" type="parTrans" cxnId="{D3517E0A-396D-4D78-9095-973836CC717F}">
      <dgm:prSet/>
      <dgm:spPr/>
      <dgm:t>
        <a:bodyPr/>
        <a:lstStyle/>
        <a:p>
          <a:endParaRPr lang="en-US"/>
        </a:p>
      </dgm:t>
    </dgm:pt>
    <dgm:pt modelId="{73121ED8-4DED-4735-A302-50A7BCFAECA6}" type="sibTrans" cxnId="{D3517E0A-396D-4D78-9095-973836CC717F}">
      <dgm:prSet/>
      <dgm:spPr/>
      <dgm:t>
        <a:bodyPr/>
        <a:lstStyle/>
        <a:p>
          <a:endParaRPr lang="en-US"/>
        </a:p>
      </dgm:t>
    </dgm:pt>
    <dgm:pt modelId="{7C8A6DA2-D735-4857-8B85-F56C0D6B7C10}">
      <dgm:prSet custT="1"/>
      <dgm:spPr/>
      <dgm:t>
        <a:bodyPr/>
        <a:lstStyle/>
        <a:p>
          <a:pPr algn="l" rtl="0"/>
          <a:r>
            <a:rPr lang="en-US" sz="2000" dirty="0" smtClean="0"/>
            <a:t>Do not favor the interests of incumbent officeholders</a:t>
          </a:r>
          <a:endParaRPr lang="en-US" sz="2000" dirty="0"/>
        </a:p>
      </dgm:t>
    </dgm:pt>
    <dgm:pt modelId="{B3774C76-60E0-4C30-A3F9-F22D0E0E70F1}" type="parTrans" cxnId="{B5A4000B-87CB-46F0-AB35-2EFF11813BAE}">
      <dgm:prSet/>
      <dgm:spPr/>
      <dgm:t>
        <a:bodyPr/>
        <a:lstStyle/>
        <a:p>
          <a:endParaRPr lang="en-US"/>
        </a:p>
      </dgm:t>
    </dgm:pt>
    <dgm:pt modelId="{6D58B496-6567-473F-B8AC-83358E252CE2}" type="sibTrans" cxnId="{B5A4000B-87CB-46F0-AB35-2EFF11813BAE}">
      <dgm:prSet/>
      <dgm:spPr/>
      <dgm:t>
        <a:bodyPr/>
        <a:lstStyle/>
        <a:p>
          <a:endParaRPr lang="en-US"/>
        </a:p>
      </dgm:t>
    </dgm:pt>
    <dgm:pt modelId="{3C99D7A9-D301-41B2-AAF3-2E8598A79815}">
      <dgm:prSet custT="1"/>
      <dgm:spPr/>
      <dgm:t>
        <a:bodyPr/>
        <a:lstStyle/>
        <a:p>
          <a:pPr algn="l" rtl="0"/>
          <a:r>
            <a:rPr lang="en-US" sz="2000" dirty="0" smtClean="0"/>
            <a:t>Favor competitiveness</a:t>
          </a:r>
          <a:endParaRPr lang="en-US" sz="2000" dirty="0"/>
        </a:p>
      </dgm:t>
    </dgm:pt>
    <dgm:pt modelId="{0741E561-B2E6-42EF-81B2-CBF993AA2034}" type="parTrans" cxnId="{F88945DA-CC07-447F-9F16-61F6D35F24EE}">
      <dgm:prSet/>
      <dgm:spPr/>
      <dgm:t>
        <a:bodyPr/>
        <a:lstStyle/>
        <a:p>
          <a:endParaRPr lang="en-US"/>
        </a:p>
      </dgm:t>
    </dgm:pt>
    <dgm:pt modelId="{C8A92BDF-D83C-477D-9A89-E379E8AD12D5}" type="sibTrans" cxnId="{F88945DA-CC07-447F-9F16-61F6D35F24EE}">
      <dgm:prSet/>
      <dgm:spPr/>
      <dgm:t>
        <a:bodyPr/>
        <a:lstStyle/>
        <a:p>
          <a:endParaRPr lang="en-US"/>
        </a:p>
      </dgm:t>
    </dgm:pt>
    <dgm:pt modelId="{E23D94AD-36FF-41D7-AD89-06869D2B3092}">
      <dgm:prSet custT="1"/>
      <dgm:spPr/>
      <dgm:t>
        <a:bodyPr/>
        <a:lstStyle/>
        <a:p>
          <a:pPr algn="l" rtl="0"/>
          <a:r>
            <a:rPr lang="en-US" sz="2000" dirty="0" smtClean="0"/>
            <a:t>Do not diminish the voting power of minority groups</a:t>
          </a:r>
          <a:endParaRPr lang="en-US" sz="2000" dirty="0"/>
        </a:p>
      </dgm:t>
    </dgm:pt>
    <dgm:pt modelId="{386424F2-2832-4496-8EA4-4B727009BFDD}" type="parTrans" cxnId="{8E58DEA9-F120-44E2-B9DD-2672396CDFBD}">
      <dgm:prSet/>
      <dgm:spPr/>
      <dgm:t>
        <a:bodyPr/>
        <a:lstStyle/>
        <a:p>
          <a:endParaRPr lang="en-US"/>
        </a:p>
      </dgm:t>
    </dgm:pt>
    <dgm:pt modelId="{6ACCF04E-6FBD-4167-9AD6-F92D94D4EE52}" type="sibTrans" cxnId="{8E58DEA9-F120-44E2-B9DD-2672396CDFBD}">
      <dgm:prSet/>
      <dgm:spPr/>
      <dgm:t>
        <a:bodyPr/>
        <a:lstStyle/>
        <a:p>
          <a:endParaRPr lang="en-US"/>
        </a:p>
      </dgm:t>
    </dgm:pt>
    <dgm:pt modelId="{3073083E-73E7-41A5-A740-544015AD9743}">
      <dgm:prSet custT="1"/>
      <dgm:spPr/>
      <dgm:t>
        <a:bodyPr/>
        <a:lstStyle/>
        <a:p>
          <a:pPr algn="l" rtl="0"/>
          <a:r>
            <a:rPr lang="en-US" sz="2000" dirty="0" smtClean="0"/>
            <a:t>Allow inclusion of contrary points of view</a:t>
          </a:r>
          <a:endParaRPr lang="en-US" sz="2000" dirty="0"/>
        </a:p>
      </dgm:t>
    </dgm:pt>
    <dgm:pt modelId="{BA3FFE93-2518-49FC-8F47-A059DE75CDD8}" type="parTrans" cxnId="{985F7E57-D855-47ED-8680-2D02ADA5895D}">
      <dgm:prSet/>
      <dgm:spPr/>
      <dgm:t>
        <a:bodyPr/>
        <a:lstStyle/>
        <a:p>
          <a:endParaRPr lang="en-US"/>
        </a:p>
      </dgm:t>
    </dgm:pt>
    <dgm:pt modelId="{E7F3B89F-2DB5-413D-8989-364A0BC6881B}" type="sibTrans" cxnId="{985F7E57-D855-47ED-8680-2D02ADA5895D}">
      <dgm:prSet/>
      <dgm:spPr/>
      <dgm:t>
        <a:bodyPr/>
        <a:lstStyle/>
        <a:p>
          <a:endParaRPr lang="en-US"/>
        </a:p>
      </dgm:t>
    </dgm:pt>
    <dgm:pt modelId="{6CFFF331-A5F6-40E0-9E6B-B71AF9D547CD}" type="pres">
      <dgm:prSet presAssocID="{FA8145C7-4942-47EF-981E-B7BB71B4CFB7}" presName="Name0" presStyleCnt="0">
        <dgm:presLayoutVars>
          <dgm:chMax val="7"/>
          <dgm:chPref val="7"/>
          <dgm:dir/>
        </dgm:presLayoutVars>
      </dgm:prSet>
      <dgm:spPr/>
      <dgm:t>
        <a:bodyPr/>
        <a:lstStyle/>
        <a:p>
          <a:endParaRPr lang="en-US"/>
        </a:p>
      </dgm:t>
    </dgm:pt>
    <dgm:pt modelId="{C12CE96B-B973-4001-9D5F-1A32567B5ACC}" type="pres">
      <dgm:prSet presAssocID="{FA8145C7-4942-47EF-981E-B7BB71B4CFB7}" presName="Name1" presStyleCnt="0"/>
      <dgm:spPr/>
    </dgm:pt>
    <dgm:pt modelId="{2D68C923-9413-45E3-A3F4-39F150F5B19E}" type="pres">
      <dgm:prSet presAssocID="{FA8145C7-4942-47EF-981E-B7BB71B4CFB7}" presName="cycle" presStyleCnt="0"/>
      <dgm:spPr/>
    </dgm:pt>
    <dgm:pt modelId="{44148D31-5972-4D59-8D6B-6CA6E2E83797}" type="pres">
      <dgm:prSet presAssocID="{FA8145C7-4942-47EF-981E-B7BB71B4CFB7}" presName="srcNode" presStyleLbl="node1" presStyleIdx="0" presStyleCnt="5"/>
      <dgm:spPr/>
    </dgm:pt>
    <dgm:pt modelId="{08A647B0-60C4-4D63-A58A-C29C0A7DA80F}" type="pres">
      <dgm:prSet presAssocID="{FA8145C7-4942-47EF-981E-B7BB71B4CFB7}" presName="conn" presStyleLbl="parChTrans1D2" presStyleIdx="0" presStyleCnt="1"/>
      <dgm:spPr/>
      <dgm:t>
        <a:bodyPr/>
        <a:lstStyle/>
        <a:p>
          <a:endParaRPr lang="en-US"/>
        </a:p>
      </dgm:t>
    </dgm:pt>
    <dgm:pt modelId="{8E4034F5-7988-4AD8-9662-F41DEC6797A9}" type="pres">
      <dgm:prSet presAssocID="{FA8145C7-4942-47EF-981E-B7BB71B4CFB7}" presName="extraNode" presStyleLbl="node1" presStyleIdx="0" presStyleCnt="5"/>
      <dgm:spPr/>
    </dgm:pt>
    <dgm:pt modelId="{5CFC6758-2F6F-4F01-A1AF-7895C933D7D8}" type="pres">
      <dgm:prSet presAssocID="{FA8145C7-4942-47EF-981E-B7BB71B4CFB7}" presName="dstNode" presStyleLbl="node1" presStyleIdx="0" presStyleCnt="5"/>
      <dgm:spPr/>
    </dgm:pt>
    <dgm:pt modelId="{AD596422-DA8D-4103-BBFC-A7808E5E1A8F}" type="pres">
      <dgm:prSet presAssocID="{52556414-1BB9-4A0B-9220-930F40F2F86E}" presName="text_1" presStyleLbl="node1" presStyleIdx="0" presStyleCnt="5">
        <dgm:presLayoutVars>
          <dgm:bulletEnabled val="1"/>
        </dgm:presLayoutVars>
      </dgm:prSet>
      <dgm:spPr/>
      <dgm:t>
        <a:bodyPr/>
        <a:lstStyle/>
        <a:p>
          <a:endParaRPr lang="en-US"/>
        </a:p>
      </dgm:t>
    </dgm:pt>
    <dgm:pt modelId="{5F1A54C4-B66F-4F83-8FF8-19B1F190EE93}" type="pres">
      <dgm:prSet presAssocID="{52556414-1BB9-4A0B-9220-930F40F2F86E}" presName="accent_1" presStyleCnt="0"/>
      <dgm:spPr/>
    </dgm:pt>
    <dgm:pt modelId="{D109B9E2-9578-41A2-8F47-360931A01B45}" type="pres">
      <dgm:prSet presAssocID="{52556414-1BB9-4A0B-9220-930F40F2F86E}" presName="accentRepeatNode" presStyleLbl="solidFgAcc1" presStyleIdx="0" presStyleCnt="5"/>
      <dgm:spPr/>
    </dgm:pt>
    <dgm:pt modelId="{068ADB7C-3B38-46BF-A62D-30F54C8DEB7C}" type="pres">
      <dgm:prSet presAssocID="{7C8A6DA2-D735-4857-8B85-F56C0D6B7C10}" presName="text_2" presStyleLbl="node1" presStyleIdx="1" presStyleCnt="5">
        <dgm:presLayoutVars>
          <dgm:bulletEnabled val="1"/>
        </dgm:presLayoutVars>
      </dgm:prSet>
      <dgm:spPr/>
      <dgm:t>
        <a:bodyPr/>
        <a:lstStyle/>
        <a:p>
          <a:endParaRPr lang="en-US"/>
        </a:p>
      </dgm:t>
    </dgm:pt>
    <dgm:pt modelId="{FD697016-F20D-48BE-8062-D83837AE00AC}" type="pres">
      <dgm:prSet presAssocID="{7C8A6DA2-D735-4857-8B85-F56C0D6B7C10}" presName="accent_2" presStyleCnt="0"/>
      <dgm:spPr/>
    </dgm:pt>
    <dgm:pt modelId="{B3EB6195-A828-4884-8BA3-9776E4948863}" type="pres">
      <dgm:prSet presAssocID="{7C8A6DA2-D735-4857-8B85-F56C0D6B7C10}" presName="accentRepeatNode" presStyleLbl="solidFgAcc1" presStyleIdx="1" presStyleCnt="5"/>
      <dgm:spPr/>
    </dgm:pt>
    <dgm:pt modelId="{E44F4F52-00FB-48DB-ACAD-5119B3502CD7}" type="pres">
      <dgm:prSet presAssocID="{3C99D7A9-D301-41B2-AAF3-2E8598A79815}" presName="text_3" presStyleLbl="node1" presStyleIdx="2" presStyleCnt="5">
        <dgm:presLayoutVars>
          <dgm:bulletEnabled val="1"/>
        </dgm:presLayoutVars>
      </dgm:prSet>
      <dgm:spPr/>
      <dgm:t>
        <a:bodyPr/>
        <a:lstStyle/>
        <a:p>
          <a:endParaRPr lang="en-US"/>
        </a:p>
      </dgm:t>
    </dgm:pt>
    <dgm:pt modelId="{827A43D5-6E1B-4F0F-8B77-03EB45FCB5C0}" type="pres">
      <dgm:prSet presAssocID="{3C99D7A9-D301-41B2-AAF3-2E8598A79815}" presName="accent_3" presStyleCnt="0"/>
      <dgm:spPr/>
    </dgm:pt>
    <dgm:pt modelId="{5E11612F-4939-4491-8572-06862A95DA2A}" type="pres">
      <dgm:prSet presAssocID="{3C99D7A9-D301-41B2-AAF3-2E8598A79815}" presName="accentRepeatNode" presStyleLbl="solidFgAcc1" presStyleIdx="2" presStyleCnt="5"/>
      <dgm:spPr/>
    </dgm:pt>
    <dgm:pt modelId="{A7CA4639-83B5-4EC9-8AF1-5BD3A4A8EDE0}" type="pres">
      <dgm:prSet presAssocID="{E23D94AD-36FF-41D7-AD89-06869D2B3092}" presName="text_4" presStyleLbl="node1" presStyleIdx="3" presStyleCnt="5">
        <dgm:presLayoutVars>
          <dgm:bulletEnabled val="1"/>
        </dgm:presLayoutVars>
      </dgm:prSet>
      <dgm:spPr/>
      <dgm:t>
        <a:bodyPr/>
        <a:lstStyle/>
        <a:p>
          <a:endParaRPr lang="en-US"/>
        </a:p>
      </dgm:t>
    </dgm:pt>
    <dgm:pt modelId="{DF371BD4-B324-4E5B-96B2-505BBEA3DADE}" type="pres">
      <dgm:prSet presAssocID="{E23D94AD-36FF-41D7-AD89-06869D2B3092}" presName="accent_4" presStyleCnt="0"/>
      <dgm:spPr/>
    </dgm:pt>
    <dgm:pt modelId="{E548CAA7-6A22-40F4-8E28-844FF5AD5804}" type="pres">
      <dgm:prSet presAssocID="{E23D94AD-36FF-41D7-AD89-06869D2B3092}" presName="accentRepeatNode" presStyleLbl="solidFgAcc1" presStyleIdx="3" presStyleCnt="5"/>
      <dgm:spPr/>
    </dgm:pt>
    <dgm:pt modelId="{4926C98D-E99B-486E-9B50-012380550161}" type="pres">
      <dgm:prSet presAssocID="{3073083E-73E7-41A5-A740-544015AD9743}" presName="text_5" presStyleLbl="node1" presStyleIdx="4" presStyleCnt="5">
        <dgm:presLayoutVars>
          <dgm:bulletEnabled val="1"/>
        </dgm:presLayoutVars>
      </dgm:prSet>
      <dgm:spPr/>
      <dgm:t>
        <a:bodyPr/>
        <a:lstStyle/>
        <a:p>
          <a:endParaRPr lang="en-US"/>
        </a:p>
      </dgm:t>
    </dgm:pt>
    <dgm:pt modelId="{FECFA0D1-8D20-41FC-9A47-D94707363AF5}" type="pres">
      <dgm:prSet presAssocID="{3073083E-73E7-41A5-A740-544015AD9743}" presName="accent_5" presStyleCnt="0"/>
      <dgm:spPr/>
    </dgm:pt>
    <dgm:pt modelId="{584D78E5-C06C-455C-9BA7-F63BF14DF0BF}" type="pres">
      <dgm:prSet presAssocID="{3073083E-73E7-41A5-A740-544015AD9743}" presName="accentRepeatNode" presStyleLbl="solidFgAcc1" presStyleIdx="4" presStyleCnt="5"/>
      <dgm:spPr/>
    </dgm:pt>
  </dgm:ptLst>
  <dgm:cxnLst>
    <dgm:cxn modelId="{D16C6847-AD77-4393-9EDE-351D2EBB0A87}" type="presOf" srcId="{FA8145C7-4942-47EF-981E-B7BB71B4CFB7}" destId="{6CFFF331-A5F6-40E0-9E6B-B71AF9D547CD}" srcOrd="0" destOrd="0" presId="urn:microsoft.com/office/officeart/2008/layout/VerticalCurvedList"/>
    <dgm:cxn modelId="{51488492-EECE-4096-9253-16293CB179CF}" type="presOf" srcId="{3073083E-73E7-41A5-A740-544015AD9743}" destId="{4926C98D-E99B-486E-9B50-012380550161}" srcOrd="0" destOrd="0" presId="urn:microsoft.com/office/officeart/2008/layout/VerticalCurvedList"/>
    <dgm:cxn modelId="{B5A4000B-87CB-46F0-AB35-2EFF11813BAE}" srcId="{FA8145C7-4942-47EF-981E-B7BB71B4CFB7}" destId="{7C8A6DA2-D735-4857-8B85-F56C0D6B7C10}" srcOrd="1" destOrd="0" parTransId="{B3774C76-60E0-4C30-A3F9-F22D0E0E70F1}" sibTransId="{6D58B496-6567-473F-B8AC-83358E252CE2}"/>
    <dgm:cxn modelId="{D3517E0A-396D-4D78-9095-973836CC717F}" srcId="{FA8145C7-4942-47EF-981E-B7BB71B4CFB7}" destId="{52556414-1BB9-4A0B-9220-930F40F2F86E}" srcOrd="0" destOrd="0" parTransId="{63928A17-C0FD-42F2-8874-0D66699AD104}" sibTransId="{73121ED8-4DED-4735-A302-50A7BCFAECA6}"/>
    <dgm:cxn modelId="{F88945DA-CC07-447F-9F16-61F6D35F24EE}" srcId="{FA8145C7-4942-47EF-981E-B7BB71B4CFB7}" destId="{3C99D7A9-D301-41B2-AAF3-2E8598A79815}" srcOrd="2" destOrd="0" parTransId="{0741E561-B2E6-42EF-81B2-CBF993AA2034}" sibTransId="{C8A92BDF-D83C-477D-9A89-E379E8AD12D5}"/>
    <dgm:cxn modelId="{985F7E57-D855-47ED-8680-2D02ADA5895D}" srcId="{FA8145C7-4942-47EF-981E-B7BB71B4CFB7}" destId="{3073083E-73E7-41A5-A740-544015AD9743}" srcOrd="4" destOrd="0" parTransId="{BA3FFE93-2518-49FC-8F47-A059DE75CDD8}" sibTransId="{E7F3B89F-2DB5-413D-8989-364A0BC6881B}"/>
    <dgm:cxn modelId="{8E58DEA9-F120-44E2-B9DD-2672396CDFBD}" srcId="{FA8145C7-4942-47EF-981E-B7BB71B4CFB7}" destId="{E23D94AD-36FF-41D7-AD89-06869D2B3092}" srcOrd="3" destOrd="0" parTransId="{386424F2-2832-4496-8EA4-4B727009BFDD}" sibTransId="{6ACCF04E-6FBD-4167-9AD6-F92D94D4EE52}"/>
    <dgm:cxn modelId="{C796FB15-7A69-4E73-B93C-D65BE9446E1E}" type="presOf" srcId="{73121ED8-4DED-4735-A302-50A7BCFAECA6}" destId="{08A647B0-60C4-4D63-A58A-C29C0A7DA80F}" srcOrd="0" destOrd="0" presId="urn:microsoft.com/office/officeart/2008/layout/VerticalCurvedList"/>
    <dgm:cxn modelId="{2E85F603-99BF-4440-BBED-42D1985C03B5}" type="presOf" srcId="{3C99D7A9-D301-41B2-AAF3-2E8598A79815}" destId="{E44F4F52-00FB-48DB-ACAD-5119B3502CD7}" srcOrd="0" destOrd="0" presId="urn:microsoft.com/office/officeart/2008/layout/VerticalCurvedList"/>
    <dgm:cxn modelId="{28DA45F6-19E6-4724-B750-D40DC1ABE8D5}" type="presOf" srcId="{E23D94AD-36FF-41D7-AD89-06869D2B3092}" destId="{A7CA4639-83B5-4EC9-8AF1-5BD3A4A8EDE0}" srcOrd="0" destOrd="0" presId="urn:microsoft.com/office/officeart/2008/layout/VerticalCurvedList"/>
    <dgm:cxn modelId="{4C9690EE-6AC5-4D55-98B7-3D700EA6CA15}" type="presOf" srcId="{52556414-1BB9-4A0B-9220-930F40F2F86E}" destId="{AD596422-DA8D-4103-BBFC-A7808E5E1A8F}" srcOrd="0" destOrd="0" presId="urn:microsoft.com/office/officeart/2008/layout/VerticalCurvedList"/>
    <dgm:cxn modelId="{55FA11D1-8147-4D7D-82C8-33B3283E18A3}" type="presOf" srcId="{7C8A6DA2-D735-4857-8B85-F56C0D6B7C10}" destId="{068ADB7C-3B38-46BF-A62D-30F54C8DEB7C}" srcOrd="0" destOrd="0" presId="urn:microsoft.com/office/officeart/2008/layout/VerticalCurvedList"/>
    <dgm:cxn modelId="{D80427E5-BD33-4954-BE0A-7D1F264F36E8}" type="presParOf" srcId="{6CFFF331-A5F6-40E0-9E6B-B71AF9D547CD}" destId="{C12CE96B-B973-4001-9D5F-1A32567B5ACC}" srcOrd="0" destOrd="0" presId="urn:microsoft.com/office/officeart/2008/layout/VerticalCurvedList"/>
    <dgm:cxn modelId="{B8908843-64C6-4063-BE99-6329324A90BB}" type="presParOf" srcId="{C12CE96B-B973-4001-9D5F-1A32567B5ACC}" destId="{2D68C923-9413-45E3-A3F4-39F150F5B19E}" srcOrd="0" destOrd="0" presId="urn:microsoft.com/office/officeart/2008/layout/VerticalCurvedList"/>
    <dgm:cxn modelId="{330B695D-9605-4E97-80C2-D1A3A4EAACFC}" type="presParOf" srcId="{2D68C923-9413-45E3-A3F4-39F150F5B19E}" destId="{44148D31-5972-4D59-8D6B-6CA6E2E83797}" srcOrd="0" destOrd="0" presId="urn:microsoft.com/office/officeart/2008/layout/VerticalCurvedList"/>
    <dgm:cxn modelId="{96BE8967-20AD-4B31-A7FB-40B86A2465BC}" type="presParOf" srcId="{2D68C923-9413-45E3-A3F4-39F150F5B19E}" destId="{08A647B0-60C4-4D63-A58A-C29C0A7DA80F}" srcOrd="1" destOrd="0" presId="urn:microsoft.com/office/officeart/2008/layout/VerticalCurvedList"/>
    <dgm:cxn modelId="{4886B062-C1C3-4C25-8F14-EF3A0244BBB5}" type="presParOf" srcId="{2D68C923-9413-45E3-A3F4-39F150F5B19E}" destId="{8E4034F5-7988-4AD8-9662-F41DEC6797A9}" srcOrd="2" destOrd="0" presId="urn:microsoft.com/office/officeart/2008/layout/VerticalCurvedList"/>
    <dgm:cxn modelId="{69275BE6-BB2E-4D11-9831-4039661665F1}" type="presParOf" srcId="{2D68C923-9413-45E3-A3F4-39F150F5B19E}" destId="{5CFC6758-2F6F-4F01-A1AF-7895C933D7D8}" srcOrd="3" destOrd="0" presId="urn:microsoft.com/office/officeart/2008/layout/VerticalCurvedList"/>
    <dgm:cxn modelId="{A87A4609-13BA-48C3-965F-CE85268D974B}" type="presParOf" srcId="{C12CE96B-B973-4001-9D5F-1A32567B5ACC}" destId="{AD596422-DA8D-4103-BBFC-A7808E5E1A8F}" srcOrd="1" destOrd="0" presId="urn:microsoft.com/office/officeart/2008/layout/VerticalCurvedList"/>
    <dgm:cxn modelId="{D4A5C09C-BEF1-433D-89D6-4718CA144DC2}" type="presParOf" srcId="{C12CE96B-B973-4001-9D5F-1A32567B5ACC}" destId="{5F1A54C4-B66F-4F83-8FF8-19B1F190EE93}" srcOrd="2" destOrd="0" presId="urn:microsoft.com/office/officeart/2008/layout/VerticalCurvedList"/>
    <dgm:cxn modelId="{5D09AF47-CF3C-4FD7-991B-860D4D97D4CC}" type="presParOf" srcId="{5F1A54C4-B66F-4F83-8FF8-19B1F190EE93}" destId="{D109B9E2-9578-41A2-8F47-360931A01B45}" srcOrd="0" destOrd="0" presId="urn:microsoft.com/office/officeart/2008/layout/VerticalCurvedList"/>
    <dgm:cxn modelId="{8743931A-E01C-4D9F-8AE7-6714FE6B73E2}" type="presParOf" srcId="{C12CE96B-B973-4001-9D5F-1A32567B5ACC}" destId="{068ADB7C-3B38-46BF-A62D-30F54C8DEB7C}" srcOrd="3" destOrd="0" presId="urn:microsoft.com/office/officeart/2008/layout/VerticalCurvedList"/>
    <dgm:cxn modelId="{39415417-D505-4BDB-A7B2-FC1884EBDA42}" type="presParOf" srcId="{C12CE96B-B973-4001-9D5F-1A32567B5ACC}" destId="{FD697016-F20D-48BE-8062-D83837AE00AC}" srcOrd="4" destOrd="0" presId="urn:microsoft.com/office/officeart/2008/layout/VerticalCurvedList"/>
    <dgm:cxn modelId="{9CA5170F-9FAF-47A0-AB7F-E3F6A256053B}" type="presParOf" srcId="{FD697016-F20D-48BE-8062-D83837AE00AC}" destId="{B3EB6195-A828-4884-8BA3-9776E4948863}" srcOrd="0" destOrd="0" presId="urn:microsoft.com/office/officeart/2008/layout/VerticalCurvedList"/>
    <dgm:cxn modelId="{9818D6CA-01EB-47A8-8106-016D60F350EC}" type="presParOf" srcId="{C12CE96B-B973-4001-9D5F-1A32567B5ACC}" destId="{E44F4F52-00FB-48DB-ACAD-5119B3502CD7}" srcOrd="5" destOrd="0" presId="urn:microsoft.com/office/officeart/2008/layout/VerticalCurvedList"/>
    <dgm:cxn modelId="{633D66CE-8DDB-4D9A-9EEE-B0DFBD95A8D3}" type="presParOf" srcId="{C12CE96B-B973-4001-9D5F-1A32567B5ACC}" destId="{827A43D5-6E1B-4F0F-8B77-03EB45FCB5C0}" srcOrd="6" destOrd="0" presId="urn:microsoft.com/office/officeart/2008/layout/VerticalCurvedList"/>
    <dgm:cxn modelId="{7064061B-83C5-40FE-A2B3-D4E47B42A32F}" type="presParOf" srcId="{827A43D5-6E1B-4F0F-8B77-03EB45FCB5C0}" destId="{5E11612F-4939-4491-8572-06862A95DA2A}" srcOrd="0" destOrd="0" presId="urn:microsoft.com/office/officeart/2008/layout/VerticalCurvedList"/>
    <dgm:cxn modelId="{95636C51-E217-4EFF-98DE-66828897F202}" type="presParOf" srcId="{C12CE96B-B973-4001-9D5F-1A32567B5ACC}" destId="{A7CA4639-83B5-4EC9-8AF1-5BD3A4A8EDE0}" srcOrd="7" destOrd="0" presId="urn:microsoft.com/office/officeart/2008/layout/VerticalCurvedList"/>
    <dgm:cxn modelId="{D64AF9FC-3B85-48ED-88A4-760185DCF7BC}" type="presParOf" srcId="{C12CE96B-B973-4001-9D5F-1A32567B5ACC}" destId="{DF371BD4-B324-4E5B-96B2-505BBEA3DADE}" srcOrd="8" destOrd="0" presId="urn:microsoft.com/office/officeart/2008/layout/VerticalCurvedList"/>
    <dgm:cxn modelId="{378D25BC-B0E0-4A5F-AEF4-18AC0EE4D3DA}" type="presParOf" srcId="{DF371BD4-B324-4E5B-96B2-505BBEA3DADE}" destId="{E548CAA7-6A22-40F4-8E28-844FF5AD5804}" srcOrd="0" destOrd="0" presId="urn:microsoft.com/office/officeart/2008/layout/VerticalCurvedList"/>
    <dgm:cxn modelId="{951AEAFA-3FA3-4A27-9654-66FC172F1B8D}" type="presParOf" srcId="{C12CE96B-B973-4001-9D5F-1A32567B5ACC}" destId="{4926C98D-E99B-486E-9B50-012380550161}" srcOrd="9" destOrd="0" presId="urn:microsoft.com/office/officeart/2008/layout/VerticalCurvedList"/>
    <dgm:cxn modelId="{5BD0B63D-C147-4D51-A529-515F448C12EA}" type="presParOf" srcId="{C12CE96B-B973-4001-9D5F-1A32567B5ACC}" destId="{FECFA0D1-8D20-41FC-9A47-D94707363AF5}" srcOrd="10" destOrd="0" presId="urn:microsoft.com/office/officeart/2008/layout/VerticalCurvedList"/>
    <dgm:cxn modelId="{7DB358C7-2F50-4FCC-8AFF-A2CC4BA6A33F}" type="presParOf" srcId="{FECFA0D1-8D20-41FC-9A47-D94707363AF5}" destId="{584D78E5-C06C-455C-9BA7-F63BF14DF0B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8AE067-A97B-4E3D-8F05-957DB5282EA3}" type="doc">
      <dgm:prSet loTypeId="urn:microsoft.com/office/officeart/2005/8/layout/venn3" loCatId="relationship" qsTypeId="urn:microsoft.com/office/officeart/2005/8/quickstyle/simple1" qsCatId="simple" csTypeId="urn:microsoft.com/office/officeart/2005/8/colors/colorful3" csCatId="colorful"/>
      <dgm:spPr/>
      <dgm:t>
        <a:bodyPr/>
        <a:lstStyle/>
        <a:p>
          <a:endParaRPr lang="en-US"/>
        </a:p>
      </dgm:t>
    </dgm:pt>
    <dgm:pt modelId="{568DD2F9-5C24-447F-87C4-A405ABAA3C1E}">
      <dgm:prSet custT="1"/>
      <dgm:spPr/>
      <dgm:t>
        <a:bodyPr/>
        <a:lstStyle/>
        <a:p>
          <a:pPr algn="ctr" rtl="0"/>
          <a:r>
            <a:rPr lang="en-US" sz="2000" b="1" dirty="0" smtClean="0"/>
            <a:t>Leverage</a:t>
          </a:r>
          <a:endParaRPr lang="en-US" sz="2000" b="1" dirty="0"/>
        </a:p>
      </dgm:t>
    </dgm:pt>
    <dgm:pt modelId="{0DE0CB71-4A98-4D4E-8CF9-50B4EF2AEB23}" type="parTrans" cxnId="{33401A78-3A83-4695-A53C-F70C5A7D26D7}">
      <dgm:prSet/>
      <dgm:spPr/>
      <dgm:t>
        <a:bodyPr/>
        <a:lstStyle/>
        <a:p>
          <a:endParaRPr lang="en-US"/>
        </a:p>
      </dgm:t>
    </dgm:pt>
    <dgm:pt modelId="{5A55F35A-9156-4694-86CC-809F09E38182}" type="sibTrans" cxnId="{33401A78-3A83-4695-A53C-F70C5A7D26D7}">
      <dgm:prSet/>
      <dgm:spPr/>
      <dgm:t>
        <a:bodyPr/>
        <a:lstStyle/>
        <a:p>
          <a:endParaRPr lang="en-US"/>
        </a:p>
      </dgm:t>
    </dgm:pt>
    <dgm:pt modelId="{7B1BE046-8CBA-4110-BCA3-E7389C599745}">
      <dgm:prSet custT="1"/>
      <dgm:spPr/>
      <dgm:t>
        <a:bodyPr/>
        <a:lstStyle/>
        <a:p>
          <a:pPr algn="ctr" rtl="0"/>
          <a:r>
            <a:rPr lang="en-US" sz="2000" b="1" dirty="0" smtClean="0"/>
            <a:t>Attrition</a:t>
          </a:r>
          <a:endParaRPr lang="en-US" sz="2000" b="1" dirty="0"/>
        </a:p>
      </dgm:t>
    </dgm:pt>
    <dgm:pt modelId="{701C6FAC-70D6-49BD-A50B-BEE885B877B1}" type="parTrans" cxnId="{09587880-08A3-4182-9AEA-282960AF5F82}">
      <dgm:prSet/>
      <dgm:spPr/>
      <dgm:t>
        <a:bodyPr/>
        <a:lstStyle/>
        <a:p>
          <a:endParaRPr lang="en-US"/>
        </a:p>
      </dgm:t>
    </dgm:pt>
    <dgm:pt modelId="{0B7DCD1D-C18E-46E5-A6F6-6D4ECF4C2AE1}" type="sibTrans" cxnId="{09587880-08A3-4182-9AEA-282960AF5F82}">
      <dgm:prSet/>
      <dgm:spPr/>
      <dgm:t>
        <a:bodyPr/>
        <a:lstStyle/>
        <a:p>
          <a:endParaRPr lang="en-US"/>
        </a:p>
      </dgm:t>
    </dgm:pt>
    <dgm:pt modelId="{DD173B11-3DD3-4EAF-924B-88F6E5CA2DCA}">
      <dgm:prSet custT="1"/>
      <dgm:spPr/>
      <dgm:t>
        <a:bodyPr/>
        <a:lstStyle/>
        <a:p>
          <a:pPr algn="ctr" rtl="0"/>
          <a:r>
            <a:rPr lang="en-US" sz="2000" b="1" dirty="0" smtClean="0"/>
            <a:t>Court Action</a:t>
          </a:r>
          <a:endParaRPr lang="en-US" sz="2000" b="1" dirty="0"/>
        </a:p>
      </dgm:t>
    </dgm:pt>
    <dgm:pt modelId="{AFDF80D4-D7A7-4F5A-9AA7-A9041F7A82AD}" type="parTrans" cxnId="{EB75B3CC-A687-4CCB-BE92-82BCA7F501D5}">
      <dgm:prSet/>
      <dgm:spPr/>
      <dgm:t>
        <a:bodyPr/>
        <a:lstStyle/>
        <a:p>
          <a:endParaRPr lang="en-US"/>
        </a:p>
      </dgm:t>
    </dgm:pt>
    <dgm:pt modelId="{BAD57EC2-0DDD-4BC3-8D5A-BC1B473D8B9A}" type="sibTrans" cxnId="{EB75B3CC-A687-4CCB-BE92-82BCA7F501D5}">
      <dgm:prSet/>
      <dgm:spPr/>
      <dgm:t>
        <a:bodyPr/>
        <a:lstStyle/>
        <a:p>
          <a:endParaRPr lang="en-US"/>
        </a:p>
      </dgm:t>
    </dgm:pt>
    <dgm:pt modelId="{0ABAF586-F3A4-4E8B-A6DB-10E1927C4A60}">
      <dgm:prSet custT="1"/>
      <dgm:spPr/>
      <dgm:t>
        <a:bodyPr/>
        <a:lstStyle/>
        <a:p>
          <a:pPr algn="ctr" rtl="0"/>
          <a:r>
            <a:rPr lang="en-US" sz="2000" b="1" dirty="0" smtClean="0"/>
            <a:t>Community Engagement</a:t>
          </a:r>
          <a:endParaRPr lang="en-US" sz="2000" b="1" dirty="0"/>
        </a:p>
      </dgm:t>
    </dgm:pt>
    <dgm:pt modelId="{FA314834-3F10-4F70-8243-87D38122D7AE}" type="parTrans" cxnId="{0CA31796-194A-4F54-BA42-CAEC60A3DF46}">
      <dgm:prSet/>
      <dgm:spPr/>
      <dgm:t>
        <a:bodyPr/>
        <a:lstStyle/>
        <a:p>
          <a:endParaRPr lang="en-US"/>
        </a:p>
      </dgm:t>
    </dgm:pt>
    <dgm:pt modelId="{F0A1CD21-65F5-43A0-B05F-113BD7A3DC13}" type="sibTrans" cxnId="{0CA31796-194A-4F54-BA42-CAEC60A3DF46}">
      <dgm:prSet/>
      <dgm:spPr/>
      <dgm:t>
        <a:bodyPr/>
        <a:lstStyle/>
        <a:p>
          <a:endParaRPr lang="en-US"/>
        </a:p>
      </dgm:t>
    </dgm:pt>
    <dgm:pt modelId="{118B3916-E5BB-4476-BCAE-536275675E6C}" type="pres">
      <dgm:prSet presAssocID="{BE8AE067-A97B-4E3D-8F05-957DB5282EA3}" presName="Name0" presStyleCnt="0">
        <dgm:presLayoutVars>
          <dgm:dir/>
          <dgm:resizeHandles val="exact"/>
        </dgm:presLayoutVars>
      </dgm:prSet>
      <dgm:spPr/>
      <dgm:t>
        <a:bodyPr/>
        <a:lstStyle/>
        <a:p>
          <a:endParaRPr lang="en-US"/>
        </a:p>
      </dgm:t>
    </dgm:pt>
    <dgm:pt modelId="{43DFA20A-3DD6-45E4-A9C8-15E15F8424F3}" type="pres">
      <dgm:prSet presAssocID="{568DD2F9-5C24-447F-87C4-A405ABAA3C1E}" presName="Name5" presStyleLbl="vennNode1" presStyleIdx="0" presStyleCnt="4">
        <dgm:presLayoutVars>
          <dgm:bulletEnabled val="1"/>
        </dgm:presLayoutVars>
      </dgm:prSet>
      <dgm:spPr/>
      <dgm:t>
        <a:bodyPr/>
        <a:lstStyle/>
        <a:p>
          <a:endParaRPr lang="en-US"/>
        </a:p>
      </dgm:t>
    </dgm:pt>
    <dgm:pt modelId="{3095222C-834E-4221-BD7E-378A33F17980}" type="pres">
      <dgm:prSet presAssocID="{5A55F35A-9156-4694-86CC-809F09E38182}" presName="space" presStyleCnt="0"/>
      <dgm:spPr/>
    </dgm:pt>
    <dgm:pt modelId="{95E6B429-BF5E-4311-B34E-212E9EA7390B}" type="pres">
      <dgm:prSet presAssocID="{7B1BE046-8CBA-4110-BCA3-E7389C599745}" presName="Name5" presStyleLbl="vennNode1" presStyleIdx="1" presStyleCnt="4">
        <dgm:presLayoutVars>
          <dgm:bulletEnabled val="1"/>
        </dgm:presLayoutVars>
      </dgm:prSet>
      <dgm:spPr/>
      <dgm:t>
        <a:bodyPr/>
        <a:lstStyle/>
        <a:p>
          <a:endParaRPr lang="en-US"/>
        </a:p>
      </dgm:t>
    </dgm:pt>
    <dgm:pt modelId="{EBA36525-776C-4E52-AE11-B07423456802}" type="pres">
      <dgm:prSet presAssocID="{0B7DCD1D-C18E-46E5-A6F6-6D4ECF4C2AE1}" presName="space" presStyleCnt="0"/>
      <dgm:spPr/>
    </dgm:pt>
    <dgm:pt modelId="{CD60E2B2-C47D-46B7-AB11-D234038C5115}" type="pres">
      <dgm:prSet presAssocID="{DD173B11-3DD3-4EAF-924B-88F6E5CA2DCA}" presName="Name5" presStyleLbl="vennNode1" presStyleIdx="2" presStyleCnt="4">
        <dgm:presLayoutVars>
          <dgm:bulletEnabled val="1"/>
        </dgm:presLayoutVars>
      </dgm:prSet>
      <dgm:spPr/>
      <dgm:t>
        <a:bodyPr/>
        <a:lstStyle/>
        <a:p>
          <a:endParaRPr lang="en-US"/>
        </a:p>
      </dgm:t>
    </dgm:pt>
    <dgm:pt modelId="{851E5AD5-240E-4F67-8BFB-8DAB987309F2}" type="pres">
      <dgm:prSet presAssocID="{BAD57EC2-0DDD-4BC3-8D5A-BC1B473D8B9A}" presName="space" presStyleCnt="0"/>
      <dgm:spPr/>
    </dgm:pt>
    <dgm:pt modelId="{92881DC2-DDD4-40E7-AC72-9B366AB7EAFC}" type="pres">
      <dgm:prSet presAssocID="{0ABAF586-F3A4-4E8B-A6DB-10E1927C4A60}" presName="Name5" presStyleLbl="vennNode1" presStyleIdx="3" presStyleCnt="4">
        <dgm:presLayoutVars>
          <dgm:bulletEnabled val="1"/>
        </dgm:presLayoutVars>
      </dgm:prSet>
      <dgm:spPr/>
      <dgm:t>
        <a:bodyPr/>
        <a:lstStyle/>
        <a:p>
          <a:endParaRPr lang="en-US"/>
        </a:p>
      </dgm:t>
    </dgm:pt>
  </dgm:ptLst>
  <dgm:cxnLst>
    <dgm:cxn modelId="{33401A78-3A83-4695-A53C-F70C5A7D26D7}" srcId="{BE8AE067-A97B-4E3D-8F05-957DB5282EA3}" destId="{568DD2F9-5C24-447F-87C4-A405ABAA3C1E}" srcOrd="0" destOrd="0" parTransId="{0DE0CB71-4A98-4D4E-8CF9-50B4EF2AEB23}" sibTransId="{5A55F35A-9156-4694-86CC-809F09E38182}"/>
    <dgm:cxn modelId="{0CA31796-194A-4F54-BA42-CAEC60A3DF46}" srcId="{BE8AE067-A97B-4E3D-8F05-957DB5282EA3}" destId="{0ABAF586-F3A4-4E8B-A6DB-10E1927C4A60}" srcOrd="3" destOrd="0" parTransId="{FA314834-3F10-4F70-8243-87D38122D7AE}" sibTransId="{F0A1CD21-65F5-43A0-B05F-113BD7A3DC13}"/>
    <dgm:cxn modelId="{EB75B3CC-A687-4CCB-BE92-82BCA7F501D5}" srcId="{BE8AE067-A97B-4E3D-8F05-957DB5282EA3}" destId="{DD173B11-3DD3-4EAF-924B-88F6E5CA2DCA}" srcOrd="2" destOrd="0" parTransId="{AFDF80D4-D7A7-4F5A-9AA7-A9041F7A82AD}" sibTransId="{BAD57EC2-0DDD-4BC3-8D5A-BC1B473D8B9A}"/>
    <dgm:cxn modelId="{D3FD4FB1-204F-48D3-8127-6E27CB587854}" type="presOf" srcId="{0ABAF586-F3A4-4E8B-A6DB-10E1927C4A60}" destId="{92881DC2-DDD4-40E7-AC72-9B366AB7EAFC}" srcOrd="0" destOrd="0" presId="urn:microsoft.com/office/officeart/2005/8/layout/venn3"/>
    <dgm:cxn modelId="{A1E3099A-C76E-4912-AA6B-B101FDE2FE59}" type="presOf" srcId="{568DD2F9-5C24-447F-87C4-A405ABAA3C1E}" destId="{43DFA20A-3DD6-45E4-A9C8-15E15F8424F3}" srcOrd="0" destOrd="0" presId="urn:microsoft.com/office/officeart/2005/8/layout/venn3"/>
    <dgm:cxn modelId="{5A3A0E1A-96BC-44A0-A2F6-F4F746BAB90F}" type="presOf" srcId="{DD173B11-3DD3-4EAF-924B-88F6E5CA2DCA}" destId="{CD60E2B2-C47D-46B7-AB11-D234038C5115}" srcOrd="0" destOrd="0" presId="urn:microsoft.com/office/officeart/2005/8/layout/venn3"/>
    <dgm:cxn modelId="{5B9BD70E-71B2-4047-9A0C-AFF0E2E56509}" type="presOf" srcId="{7B1BE046-8CBA-4110-BCA3-E7389C599745}" destId="{95E6B429-BF5E-4311-B34E-212E9EA7390B}" srcOrd="0" destOrd="0" presId="urn:microsoft.com/office/officeart/2005/8/layout/venn3"/>
    <dgm:cxn modelId="{09587880-08A3-4182-9AEA-282960AF5F82}" srcId="{BE8AE067-A97B-4E3D-8F05-957DB5282EA3}" destId="{7B1BE046-8CBA-4110-BCA3-E7389C599745}" srcOrd="1" destOrd="0" parTransId="{701C6FAC-70D6-49BD-A50B-BEE885B877B1}" sibTransId="{0B7DCD1D-C18E-46E5-A6F6-6D4ECF4C2AE1}"/>
    <dgm:cxn modelId="{94E4EEB9-89FC-4929-98E9-6AD0A3C030E9}" type="presOf" srcId="{BE8AE067-A97B-4E3D-8F05-957DB5282EA3}" destId="{118B3916-E5BB-4476-BCAE-536275675E6C}" srcOrd="0" destOrd="0" presId="urn:microsoft.com/office/officeart/2005/8/layout/venn3"/>
    <dgm:cxn modelId="{257E87A9-11B1-42E8-B8AB-0196C7F667FD}" type="presParOf" srcId="{118B3916-E5BB-4476-BCAE-536275675E6C}" destId="{43DFA20A-3DD6-45E4-A9C8-15E15F8424F3}" srcOrd="0" destOrd="0" presId="urn:microsoft.com/office/officeart/2005/8/layout/venn3"/>
    <dgm:cxn modelId="{F35A0BCE-B4E4-4401-9132-1942F331BFB6}" type="presParOf" srcId="{118B3916-E5BB-4476-BCAE-536275675E6C}" destId="{3095222C-834E-4221-BD7E-378A33F17980}" srcOrd="1" destOrd="0" presId="urn:microsoft.com/office/officeart/2005/8/layout/venn3"/>
    <dgm:cxn modelId="{511FCF76-2567-44F6-B15A-8D68E7429A26}" type="presParOf" srcId="{118B3916-E5BB-4476-BCAE-536275675E6C}" destId="{95E6B429-BF5E-4311-B34E-212E9EA7390B}" srcOrd="2" destOrd="0" presId="urn:microsoft.com/office/officeart/2005/8/layout/venn3"/>
    <dgm:cxn modelId="{3AB18F30-80F9-4B9C-A13E-9BC8E66DE460}" type="presParOf" srcId="{118B3916-E5BB-4476-BCAE-536275675E6C}" destId="{EBA36525-776C-4E52-AE11-B07423456802}" srcOrd="3" destOrd="0" presId="urn:microsoft.com/office/officeart/2005/8/layout/venn3"/>
    <dgm:cxn modelId="{1D9D68FB-1837-4734-A1E6-895DCB646D14}" type="presParOf" srcId="{118B3916-E5BB-4476-BCAE-536275675E6C}" destId="{CD60E2B2-C47D-46B7-AB11-D234038C5115}" srcOrd="4" destOrd="0" presId="urn:microsoft.com/office/officeart/2005/8/layout/venn3"/>
    <dgm:cxn modelId="{198B708E-0BB2-4458-9520-C8AF277A0983}" type="presParOf" srcId="{118B3916-E5BB-4476-BCAE-536275675E6C}" destId="{851E5AD5-240E-4F67-8BFB-8DAB987309F2}" srcOrd="5" destOrd="0" presId="urn:microsoft.com/office/officeart/2005/8/layout/venn3"/>
    <dgm:cxn modelId="{CEF887B1-6A58-4F1E-A904-EBC01CFC8965}" type="presParOf" srcId="{118B3916-E5BB-4476-BCAE-536275675E6C}" destId="{92881DC2-DDD4-40E7-AC72-9B366AB7EAFC}"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A647B0-60C4-4D63-A58A-C29C0A7DA80F}">
      <dsp:nvSpPr>
        <dsp:cNvPr id="0" name=""/>
        <dsp:cNvSpPr/>
      </dsp:nvSpPr>
      <dsp:spPr>
        <a:xfrm>
          <a:off x="-5686346" y="-870422"/>
          <a:ext cx="6770046" cy="6770046"/>
        </a:xfrm>
        <a:prstGeom prst="blockArc">
          <a:avLst>
            <a:gd name="adj1" fmla="val 18900000"/>
            <a:gd name="adj2" fmla="val 2700000"/>
            <a:gd name="adj3" fmla="val 319"/>
          </a:avLst>
        </a:pr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596422-DA8D-4103-BBFC-A7808E5E1A8F}">
      <dsp:nvSpPr>
        <dsp:cNvPr id="0" name=""/>
        <dsp:cNvSpPr/>
      </dsp:nvSpPr>
      <dsp:spPr>
        <a:xfrm>
          <a:off x="473728" y="314224"/>
          <a:ext cx="5399440" cy="628851"/>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151" tIns="50800" rIns="50800" bIns="50800" numCol="1" spcCol="1270" anchor="ctr" anchorCtr="0">
          <a:noAutofit/>
        </a:bodyPr>
        <a:lstStyle/>
        <a:p>
          <a:pPr lvl="0" algn="l" defTabSz="889000" rtl="0">
            <a:lnSpc>
              <a:spcPct val="90000"/>
            </a:lnSpc>
            <a:spcBef>
              <a:spcPct val="0"/>
            </a:spcBef>
            <a:spcAft>
              <a:spcPct val="35000"/>
            </a:spcAft>
          </a:pPr>
          <a:r>
            <a:rPr lang="en-US" sz="2000" kern="1200" dirty="0" smtClean="0"/>
            <a:t>Respect communities of interest</a:t>
          </a:r>
          <a:endParaRPr lang="en-US" sz="2000" kern="1200" dirty="0"/>
        </a:p>
      </dsp:txBody>
      <dsp:txXfrm>
        <a:off x="473728" y="314224"/>
        <a:ext cx="5399440" cy="628851"/>
      </dsp:txXfrm>
    </dsp:sp>
    <dsp:sp modelId="{D109B9E2-9578-41A2-8F47-360931A01B45}">
      <dsp:nvSpPr>
        <dsp:cNvPr id="0" name=""/>
        <dsp:cNvSpPr/>
      </dsp:nvSpPr>
      <dsp:spPr>
        <a:xfrm>
          <a:off x="80696" y="235618"/>
          <a:ext cx="786064" cy="786064"/>
        </a:xfrm>
        <a:prstGeom prst="ellipse">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8ADB7C-3B38-46BF-A62D-30F54C8DEB7C}">
      <dsp:nvSpPr>
        <dsp:cNvPr id="0" name=""/>
        <dsp:cNvSpPr/>
      </dsp:nvSpPr>
      <dsp:spPr>
        <a:xfrm>
          <a:off x="924345" y="1257199"/>
          <a:ext cx="4948824" cy="628851"/>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151" tIns="50800" rIns="50800" bIns="50800" numCol="1" spcCol="1270" anchor="ctr" anchorCtr="0">
          <a:noAutofit/>
        </a:bodyPr>
        <a:lstStyle/>
        <a:p>
          <a:pPr lvl="0" algn="l" defTabSz="889000" rtl="0">
            <a:lnSpc>
              <a:spcPct val="90000"/>
            </a:lnSpc>
            <a:spcBef>
              <a:spcPct val="0"/>
            </a:spcBef>
            <a:spcAft>
              <a:spcPct val="35000"/>
            </a:spcAft>
          </a:pPr>
          <a:r>
            <a:rPr lang="en-US" sz="2000" kern="1200" dirty="0" smtClean="0"/>
            <a:t>Do not favor the interests of incumbent officeholders</a:t>
          </a:r>
          <a:endParaRPr lang="en-US" sz="2000" kern="1200" dirty="0"/>
        </a:p>
      </dsp:txBody>
      <dsp:txXfrm>
        <a:off x="924345" y="1257199"/>
        <a:ext cx="4948824" cy="628851"/>
      </dsp:txXfrm>
    </dsp:sp>
    <dsp:sp modelId="{B3EB6195-A828-4884-8BA3-9776E4948863}">
      <dsp:nvSpPr>
        <dsp:cNvPr id="0" name=""/>
        <dsp:cNvSpPr/>
      </dsp:nvSpPr>
      <dsp:spPr>
        <a:xfrm>
          <a:off x="531313" y="1178593"/>
          <a:ext cx="786064" cy="786064"/>
        </a:xfrm>
        <a:prstGeom prst="ellipse">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F4F52-00FB-48DB-ACAD-5119B3502CD7}">
      <dsp:nvSpPr>
        <dsp:cNvPr id="0" name=""/>
        <dsp:cNvSpPr/>
      </dsp:nvSpPr>
      <dsp:spPr>
        <a:xfrm>
          <a:off x="1062648" y="2200174"/>
          <a:ext cx="4810521" cy="628851"/>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151" tIns="50800" rIns="50800" bIns="50800" numCol="1" spcCol="1270" anchor="ctr" anchorCtr="0">
          <a:noAutofit/>
        </a:bodyPr>
        <a:lstStyle/>
        <a:p>
          <a:pPr lvl="0" algn="l" defTabSz="889000" rtl="0">
            <a:lnSpc>
              <a:spcPct val="90000"/>
            </a:lnSpc>
            <a:spcBef>
              <a:spcPct val="0"/>
            </a:spcBef>
            <a:spcAft>
              <a:spcPct val="35000"/>
            </a:spcAft>
          </a:pPr>
          <a:r>
            <a:rPr lang="en-US" sz="2000" kern="1200" dirty="0" smtClean="0"/>
            <a:t>Favor competitiveness</a:t>
          </a:r>
          <a:endParaRPr lang="en-US" sz="2000" kern="1200" dirty="0"/>
        </a:p>
      </dsp:txBody>
      <dsp:txXfrm>
        <a:off x="1062648" y="2200174"/>
        <a:ext cx="4810521" cy="628851"/>
      </dsp:txXfrm>
    </dsp:sp>
    <dsp:sp modelId="{5E11612F-4939-4491-8572-06862A95DA2A}">
      <dsp:nvSpPr>
        <dsp:cNvPr id="0" name=""/>
        <dsp:cNvSpPr/>
      </dsp:nvSpPr>
      <dsp:spPr>
        <a:xfrm>
          <a:off x="669616" y="2121568"/>
          <a:ext cx="786064" cy="786064"/>
        </a:xfrm>
        <a:prstGeom prst="ellipse">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CA4639-83B5-4EC9-8AF1-5BD3A4A8EDE0}">
      <dsp:nvSpPr>
        <dsp:cNvPr id="0" name=""/>
        <dsp:cNvSpPr/>
      </dsp:nvSpPr>
      <dsp:spPr>
        <a:xfrm>
          <a:off x="924345" y="3143150"/>
          <a:ext cx="4948824" cy="628851"/>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151" tIns="50800" rIns="50800" bIns="50800" numCol="1" spcCol="1270" anchor="ctr" anchorCtr="0">
          <a:noAutofit/>
        </a:bodyPr>
        <a:lstStyle/>
        <a:p>
          <a:pPr lvl="0" algn="l" defTabSz="889000" rtl="0">
            <a:lnSpc>
              <a:spcPct val="90000"/>
            </a:lnSpc>
            <a:spcBef>
              <a:spcPct val="0"/>
            </a:spcBef>
            <a:spcAft>
              <a:spcPct val="35000"/>
            </a:spcAft>
          </a:pPr>
          <a:r>
            <a:rPr lang="en-US" sz="2000" kern="1200" dirty="0" smtClean="0"/>
            <a:t>Do not diminish the voting power of minority groups</a:t>
          </a:r>
          <a:endParaRPr lang="en-US" sz="2000" kern="1200" dirty="0"/>
        </a:p>
      </dsp:txBody>
      <dsp:txXfrm>
        <a:off x="924345" y="3143150"/>
        <a:ext cx="4948824" cy="628851"/>
      </dsp:txXfrm>
    </dsp:sp>
    <dsp:sp modelId="{E548CAA7-6A22-40F4-8E28-844FF5AD5804}">
      <dsp:nvSpPr>
        <dsp:cNvPr id="0" name=""/>
        <dsp:cNvSpPr/>
      </dsp:nvSpPr>
      <dsp:spPr>
        <a:xfrm>
          <a:off x="531313" y="3064543"/>
          <a:ext cx="786064" cy="786064"/>
        </a:xfrm>
        <a:prstGeom prst="ellipse">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26C98D-E99B-486E-9B50-012380550161}">
      <dsp:nvSpPr>
        <dsp:cNvPr id="0" name=""/>
        <dsp:cNvSpPr/>
      </dsp:nvSpPr>
      <dsp:spPr>
        <a:xfrm>
          <a:off x="473728" y="4086125"/>
          <a:ext cx="5399440" cy="628851"/>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151" tIns="50800" rIns="50800" bIns="50800" numCol="1" spcCol="1270" anchor="ctr" anchorCtr="0">
          <a:noAutofit/>
        </a:bodyPr>
        <a:lstStyle/>
        <a:p>
          <a:pPr lvl="0" algn="l" defTabSz="889000" rtl="0">
            <a:lnSpc>
              <a:spcPct val="90000"/>
            </a:lnSpc>
            <a:spcBef>
              <a:spcPct val="0"/>
            </a:spcBef>
            <a:spcAft>
              <a:spcPct val="35000"/>
            </a:spcAft>
          </a:pPr>
          <a:r>
            <a:rPr lang="en-US" sz="2000" kern="1200" dirty="0" smtClean="0"/>
            <a:t>Allow inclusion of contrary points of view</a:t>
          </a:r>
          <a:endParaRPr lang="en-US" sz="2000" kern="1200" dirty="0"/>
        </a:p>
      </dsp:txBody>
      <dsp:txXfrm>
        <a:off x="473728" y="4086125"/>
        <a:ext cx="5399440" cy="628851"/>
      </dsp:txXfrm>
    </dsp:sp>
    <dsp:sp modelId="{584D78E5-C06C-455C-9BA7-F63BF14DF0BF}">
      <dsp:nvSpPr>
        <dsp:cNvPr id="0" name=""/>
        <dsp:cNvSpPr/>
      </dsp:nvSpPr>
      <dsp:spPr>
        <a:xfrm>
          <a:off x="80696" y="4007518"/>
          <a:ext cx="786064" cy="786064"/>
        </a:xfrm>
        <a:prstGeom prst="ellipse">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FA20A-3DD6-45E4-A9C8-15E15F8424F3}">
      <dsp:nvSpPr>
        <dsp:cNvPr id="0" name=""/>
        <dsp:cNvSpPr/>
      </dsp:nvSpPr>
      <dsp:spPr>
        <a:xfrm>
          <a:off x="2546" y="551296"/>
          <a:ext cx="2555006" cy="2555006"/>
        </a:xfrm>
        <a:prstGeom prst="ellipse">
          <a:avLst/>
        </a:prstGeom>
        <a:solidFill>
          <a:schemeClr val="accent3">
            <a:alpha val="5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611" tIns="25400" rIns="140611" bIns="25400" numCol="1" spcCol="1270" anchor="ctr" anchorCtr="0">
          <a:noAutofit/>
        </a:bodyPr>
        <a:lstStyle/>
        <a:p>
          <a:pPr lvl="0" algn="ctr" defTabSz="889000" rtl="0">
            <a:lnSpc>
              <a:spcPct val="90000"/>
            </a:lnSpc>
            <a:spcBef>
              <a:spcPct val="0"/>
            </a:spcBef>
            <a:spcAft>
              <a:spcPct val="35000"/>
            </a:spcAft>
          </a:pPr>
          <a:r>
            <a:rPr lang="en-US" sz="2000" b="1" kern="1200" dirty="0" smtClean="0"/>
            <a:t>Leverage</a:t>
          </a:r>
          <a:endParaRPr lang="en-US" sz="2000" b="1" kern="1200" dirty="0"/>
        </a:p>
      </dsp:txBody>
      <dsp:txXfrm>
        <a:off x="376718" y="925468"/>
        <a:ext cx="1806662" cy="1806662"/>
      </dsp:txXfrm>
    </dsp:sp>
    <dsp:sp modelId="{95E6B429-BF5E-4311-B34E-212E9EA7390B}">
      <dsp:nvSpPr>
        <dsp:cNvPr id="0" name=""/>
        <dsp:cNvSpPr/>
      </dsp:nvSpPr>
      <dsp:spPr>
        <a:xfrm>
          <a:off x="2046551" y="551296"/>
          <a:ext cx="2555006" cy="2555006"/>
        </a:xfrm>
        <a:prstGeom prst="ellipse">
          <a:avLst/>
        </a:prstGeom>
        <a:solidFill>
          <a:schemeClr val="accent3">
            <a:alpha val="50000"/>
            <a:hueOff val="3811474"/>
            <a:satOff val="828"/>
            <a:lumOff val="-1177"/>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611" tIns="25400" rIns="140611" bIns="25400" numCol="1" spcCol="1270" anchor="ctr" anchorCtr="0">
          <a:noAutofit/>
        </a:bodyPr>
        <a:lstStyle/>
        <a:p>
          <a:pPr lvl="0" algn="ctr" defTabSz="889000" rtl="0">
            <a:lnSpc>
              <a:spcPct val="90000"/>
            </a:lnSpc>
            <a:spcBef>
              <a:spcPct val="0"/>
            </a:spcBef>
            <a:spcAft>
              <a:spcPct val="35000"/>
            </a:spcAft>
          </a:pPr>
          <a:r>
            <a:rPr lang="en-US" sz="2000" b="1" kern="1200" dirty="0" smtClean="0"/>
            <a:t>Attrition</a:t>
          </a:r>
          <a:endParaRPr lang="en-US" sz="2000" b="1" kern="1200" dirty="0"/>
        </a:p>
      </dsp:txBody>
      <dsp:txXfrm>
        <a:off x="2420723" y="925468"/>
        <a:ext cx="1806662" cy="1806662"/>
      </dsp:txXfrm>
    </dsp:sp>
    <dsp:sp modelId="{CD60E2B2-C47D-46B7-AB11-D234038C5115}">
      <dsp:nvSpPr>
        <dsp:cNvPr id="0" name=""/>
        <dsp:cNvSpPr/>
      </dsp:nvSpPr>
      <dsp:spPr>
        <a:xfrm>
          <a:off x="4090557" y="551296"/>
          <a:ext cx="2555006" cy="2555006"/>
        </a:xfrm>
        <a:prstGeom prst="ellipse">
          <a:avLst/>
        </a:prstGeom>
        <a:solidFill>
          <a:schemeClr val="accent3">
            <a:alpha val="50000"/>
            <a:hueOff val="7622948"/>
            <a:satOff val="1656"/>
            <a:lumOff val="-235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611" tIns="25400" rIns="140611" bIns="25400" numCol="1" spcCol="1270" anchor="ctr" anchorCtr="0">
          <a:noAutofit/>
        </a:bodyPr>
        <a:lstStyle/>
        <a:p>
          <a:pPr lvl="0" algn="ctr" defTabSz="889000" rtl="0">
            <a:lnSpc>
              <a:spcPct val="90000"/>
            </a:lnSpc>
            <a:spcBef>
              <a:spcPct val="0"/>
            </a:spcBef>
            <a:spcAft>
              <a:spcPct val="35000"/>
            </a:spcAft>
          </a:pPr>
          <a:r>
            <a:rPr lang="en-US" sz="2000" b="1" kern="1200" dirty="0" smtClean="0"/>
            <a:t>Court Action</a:t>
          </a:r>
          <a:endParaRPr lang="en-US" sz="2000" b="1" kern="1200" dirty="0"/>
        </a:p>
      </dsp:txBody>
      <dsp:txXfrm>
        <a:off x="4464729" y="925468"/>
        <a:ext cx="1806662" cy="1806662"/>
      </dsp:txXfrm>
    </dsp:sp>
    <dsp:sp modelId="{92881DC2-DDD4-40E7-AC72-9B366AB7EAFC}">
      <dsp:nvSpPr>
        <dsp:cNvPr id="0" name=""/>
        <dsp:cNvSpPr/>
      </dsp:nvSpPr>
      <dsp:spPr>
        <a:xfrm>
          <a:off x="6134562" y="551296"/>
          <a:ext cx="2555006" cy="2555006"/>
        </a:xfrm>
        <a:prstGeom prst="ellipse">
          <a:avLst/>
        </a:prstGeom>
        <a:solidFill>
          <a:schemeClr val="accent3">
            <a:alpha val="50000"/>
            <a:hueOff val="11434421"/>
            <a:satOff val="2484"/>
            <a:lumOff val="-353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0611" tIns="25400" rIns="140611" bIns="25400" numCol="1" spcCol="1270" anchor="ctr" anchorCtr="0">
          <a:noAutofit/>
        </a:bodyPr>
        <a:lstStyle/>
        <a:p>
          <a:pPr lvl="0" algn="ctr" defTabSz="889000" rtl="0">
            <a:lnSpc>
              <a:spcPct val="90000"/>
            </a:lnSpc>
            <a:spcBef>
              <a:spcPct val="0"/>
            </a:spcBef>
            <a:spcAft>
              <a:spcPct val="35000"/>
            </a:spcAft>
          </a:pPr>
          <a:r>
            <a:rPr lang="en-US" sz="2000" b="1" kern="1200" dirty="0" smtClean="0"/>
            <a:t>Community Engagement</a:t>
          </a:r>
          <a:endParaRPr lang="en-US" sz="2000" b="1" kern="1200" dirty="0"/>
        </a:p>
      </dsp:txBody>
      <dsp:txXfrm>
        <a:off x="6508734" y="925468"/>
        <a:ext cx="1806662" cy="180666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1791B4-4137-4782-BE7C-6428A0DD57A0}" type="datetimeFigureOut">
              <a:rPr lang="en-US" smtClean="0"/>
              <a:t>5/6/2017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BD8C1C-D68A-481F-A699-ACD993900425}" type="slidenum">
              <a:rPr lang="en-US" smtClean="0"/>
              <a:t>‹#›</a:t>
            </a:fld>
            <a:endParaRPr lang="en-US"/>
          </a:p>
        </p:txBody>
      </p:sp>
    </p:spTree>
    <p:extLst>
      <p:ext uri="{BB962C8B-B14F-4D97-AF65-F5344CB8AC3E}">
        <p14:creationId xmlns:p14="http://schemas.microsoft.com/office/powerpoint/2010/main" val="353579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Kelly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sz="1200" b="0" i="0" u="none" strike="noStrike" kern="1200" baseline="0" dirty="0" smtClean="0">
                <a:solidFill>
                  <a:schemeClr val="tx1"/>
                </a:solidFill>
                <a:latin typeface="+mn-lt"/>
                <a:ea typeface="+mn-ea"/>
                <a:cs typeface="+mn-cs"/>
              </a:rPr>
              <a:t>Kelly Gill-Gordon, Virginia Housing Development Authority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Jaime Hoyle, Department of Health Professions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Scott Grimes, Department for Aging and Rehabilitative Services </a:t>
            </a:r>
          </a:p>
          <a:p>
            <a:r>
              <a:rPr lang="en-US" sz="1200" b="0" i="0" u="none" strike="noStrike" kern="1200" baseline="0" dirty="0" smtClean="0">
                <a:solidFill>
                  <a:schemeClr val="tx1"/>
                </a:solidFill>
                <a:latin typeface="+mn-lt"/>
                <a:ea typeface="+mn-ea"/>
                <a:cs typeface="+mn-cs"/>
              </a:rPr>
              <a:t>Jon Baber, State Commission Corporation</a:t>
            </a:r>
          </a:p>
          <a:p>
            <a:r>
              <a:rPr lang="sv-SE" sz="1200" b="0" i="0" u="none" strike="noStrike" kern="1200" baseline="0" dirty="0" smtClean="0">
                <a:solidFill>
                  <a:schemeClr val="tx1"/>
                </a:solidFill>
                <a:latin typeface="+mn-lt"/>
                <a:ea typeface="+mn-ea"/>
                <a:cs typeface="+mn-cs"/>
              </a:rPr>
              <a:t>Ed Porner, Virginia Department of Emergency Management</a:t>
            </a:r>
          </a:p>
          <a:p>
            <a:r>
              <a:rPr lang="en-US" sz="1200" b="0" i="0" u="none" strike="noStrike" kern="1200" baseline="0" dirty="0" smtClean="0">
                <a:solidFill>
                  <a:schemeClr val="tx1"/>
                </a:solidFill>
                <a:latin typeface="+mn-lt"/>
                <a:ea typeface="+mn-ea"/>
                <a:cs typeface="+mn-cs"/>
              </a:rPr>
              <a:t>Brain Coy, Governor’s Office</a:t>
            </a:r>
            <a:r>
              <a:rPr lang="sv-SE" sz="1200" b="0" i="0" u="none" strike="noStrike" kern="1200" baseline="0" dirty="0" smtClean="0">
                <a:solidFill>
                  <a:schemeClr val="tx1"/>
                </a:solidFill>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1</a:t>
            </a:fld>
            <a:endParaRPr lang="en-US"/>
          </a:p>
        </p:txBody>
      </p:sp>
    </p:spTree>
    <p:extLst>
      <p:ext uri="{BB962C8B-B14F-4D97-AF65-F5344CB8AC3E}">
        <p14:creationId xmlns:p14="http://schemas.microsoft.com/office/powerpoint/2010/main" val="598850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Kelly-</a:t>
            </a:r>
            <a:endParaRPr lang="sv-SE" sz="1200" b="0" i="0" u="none" strike="noStrike" kern="1200" baseline="0" dirty="0" smtClean="0">
              <a:solidFill>
                <a:schemeClr val="tx1"/>
              </a:solidFill>
              <a:latin typeface="+mn-lt"/>
              <a:ea typeface="+mn-ea"/>
              <a:cs typeface="+mn-cs"/>
            </a:endParaRPr>
          </a:p>
          <a:p>
            <a:endParaRPr lang="en-US" dirty="0" smtClean="0"/>
          </a:p>
          <a:p>
            <a:r>
              <a:rPr lang="en-US" dirty="0" smtClean="0"/>
              <a:t>Virginia has the reputation of being a gerrymandered state. </a:t>
            </a:r>
          </a:p>
          <a:p>
            <a:endParaRPr lang="en-US" dirty="0" smtClean="0"/>
          </a:p>
          <a:p>
            <a:r>
              <a:rPr lang="en-US" dirty="0" smtClean="0"/>
              <a:t>Our challenge is to </a:t>
            </a:r>
            <a:r>
              <a:rPr lang="en-US" b="1" dirty="0" smtClean="0"/>
              <a:t>Ensure</a:t>
            </a:r>
            <a:r>
              <a:rPr lang="en-US" dirty="0" smtClean="0"/>
              <a:t> the process for redistricting is fair</a:t>
            </a:r>
            <a:r>
              <a:rPr lang="en-US" baseline="0" dirty="0" smtClean="0"/>
              <a:t> a</a:t>
            </a:r>
            <a:r>
              <a:rPr lang="en-US" dirty="0" smtClean="0"/>
              <a:t>nd to </a:t>
            </a:r>
            <a:r>
              <a:rPr lang="en-US" b="1" dirty="0" smtClean="0"/>
              <a:t>gain</a:t>
            </a:r>
            <a:r>
              <a:rPr lang="en-US" dirty="0" smtClean="0"/>
              <a:t> bi-partisan support in the current political environment?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Through this process we recognize redistricting is both a political and policy challenge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The group will address</a:t>
            </a:r>
            <a:r>
              <a:rPr lang="en-US" baseline="0" dirty="0" smtClean="0"/>
              <a:t> the current state and ideas to address redistricting reform</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6BD8C1C-D68A-481F-A699-ACD993900425}" type="slidenum">
              <a:rPr lang="en-US" smtClean="0"/>
              <a:t>2</a:t>
            </a:fld>
            <a:endParaRPr lang="en-US"/>
          </a:p>
        </p:txBody>
      </p:sp>
    </p:spTree>
    <p:extLst>
      <p:ext uri="{BB962C8B-B14F-4D97-AF65-F5344CB8AC3E}">
        <p14:creationId xmlns:p14="http://schemas.microsoft.com/office/powerpoint/2010/main" val="3555739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Jamie-Talking Points:</a:t>
            </a:r>
          </a:p>
          <a:p>
            <a:pPr fontAlgn="base"/>
            <a:r>
              <a:rPr lang="en-US" sz="1200" b="0" i="0" kern="1200" dirty="0" smtClean="0">
                <a:solidFill>
                  <a:schemeClr val="tx1"/>
                </a:solidFill>
                <a:effectLst/>
                <a:latin typeface="+mn-lt"/>
                <a:ea typeface="+mn-ea"/>
                <a:cs typeface="+mn-cs"/>
              </a:rPr>
              <a:t>In Virginia, state legislators redraw district lines for the U.S. Congress, the Virginia House of Delegates and the Senate of Virginia after every 10-year census. </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Under the current system, the party in power in the House and the party in power in the Senate can draw the lines to serve their own interests, not those of our communities.</a:t>
            </a:r>
          </a:p>
          <a:p>
            <a:pPr fontAlgn="base"/>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3</a:t>
            </a:fld>
            <a:endParaRPr lang="en-US"/>
          </a:p>
        </p:txBody>
      </p:sp>
    </p:spTree>
    <p:extLst>
      <p:ext uri="{BB962C8B-B14F-4D97-AF65-F5344CB8AC3E}">
        <p14:creationId xmlns:p14="http://schemas.microsoft.com/office/powerpoint/2010/main" val="115284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Jamie-Talking Points:</a:t>
            </a:r>
          </a:p>
          <a:p>
            <a:endParaRPr lang="en-US" dirty="0" smtClean="0"/>
          </a:p>
          <a:p>
            <a:r>
              <a:rPr lang="en-US" dirty="0" smtClean="0"/>
              <a:t>Forty-six localities are split in the Virginia Senate district maps </a:t>
            </a:r>
          </a:p>
          <a:p>
            <a:r>
              <a:rPr lang="en-US" dirty="0" smtClean="0"/>
              <a:t>Fifty-nine localities divided in the House of Delegates’ maps.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4</a:t>
            </a:fld>
            <a:endParaRPr lang="en-US"/>
          </a:p>
        </p:txBody>
      </p:sp>
    </p:spTree>
    <p:extLst>
      <p:ext uri="{BB962C8B-B14F-4D97-AF65-F5344CB8AC3E}">
        <p14:creationId xmlns:p14="http://schemas.microsoft.com/office/powerpoint/2010/main" val="1152844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Scott</a:t>
            </a:r>
          </a:p>
          <a:p>
            <a:r>
              <a:rPr lang="en-US" dirty="0" smtClean="0"/>
              <a:t>Five hour Drive from one end to the other of District 5</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5</a:t>
            </a:fld>
            <a:endParaRPr lang="en-US"/>
          </a:p>
        </p:txBody>
      </p:sp>
    </p:spTree>
    <p:extLst>
      <p:ext uri="{BB962C8B-B14F-4D97-AF65-F5344CB8AC3E}">
        <p14:creationId xmlns:p14="http://schemas.microsoft.com/office/powerpoint/2010/main" val="2737914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Jon</a:t>
            </a:r>
          </a:p>
          <a:p>
            <a:endParaRPr lang="en-US" dirty="0" smtClean="0"/>
          </a:p>
          <a:p>
            <a:r>
              <a:rPr lang="en-US" dirty="0" smtClean="0"/>
              <a:t>Virginia’s Congressional Map Has Been Redrawn by Court Order</a:t>
            </a:r>
          </a:p>
          <a:p>
            <a:pPr lvl="1"/>
            <a:r>
              <a:rPr lang="en-US" dirty="0" smtClean="0"/>
              <a:t>In Paige v. Virginia State Board of Elections et. al. the US Supreme Court held that the General Assembly applied an unconstitutional racial standard to 4</a:t>
            </a:r>
            <a:r>
              <a:rPr lang="en-US" baseline="30000" dirty="0" smtClean="0"/>
              <a:t>th</a:t>
            </a:r>
            <a:r>
              <a:rPr lang="en-US" dirty="0" smtClean="0"/>
              <a:t> congressional district. It has since been redrawn, and adjoining districts were impacted.</a:t>
            </a:r>
          </a:p>
          <a:p>
            <a:pPr marL="274320" lvl="1" indent="0">
              <a:buNone/>
            </a:pPr>
            <a:endParaRPr lang="en-US" dirty="0" smtClean="0"/>
          </a:p>
          <a:p>
            <a:r>
              <a:rPr lang="en-US" dirty="0" smtClean="0"/>
              <a:t>Our House of Delegates Map Faces the Same Fate</a:t>
            </a:r>
          </a:p>
          <a:p>
            <a:pPr lvl="1"/>
            <a:r>
              <a:rPr lang="en-US" dirty="0" smtClean="0"/>
              <a:t>The US Supreme Court has sent Bethune-Hill v. Virginia State Board of Elections back to Virginia District Court, ruling that the court used the improper legal standard to uphold the Commonwealth’s current legislative lines. </a:t>
            </a:r>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6</a:t>
            </a:fld>
            <a:endParaRPr lang="en-US"/>
          </a:p>
        </p:txBody>
      </p:sp>
    </p:spTree>
    <p:extLst>
      <p:ext uri="{BB962C8B-B14F-4D97-AF65-F5344CB8AC3E}">
        <p14:creationId xmlns:p14="http://schemas.microsoft.com/office/powerpoint/2010/main" val="103739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a:t>
            </a:r>
          </a:p>
          <a:p>
            <a:endParaRPr lang="en-US" dirty="0" smtClean="0"/>
          </a:p>
          <a:p>
            <a:r>
              <a:rPr lang="en-US" dirty="0" smtClean="0"/>
              <a:t>The Virginia Constitution Requires Districts that are: </a:t>
            </a:r>
          </a:p>
          <a:p>
            <a:pPr lvl="1"/>
            <a:r>
              <a:rPr lang="en-US" dirty="0" smtClean="0"/>
              <a:t>Compact – Districts should be composed of a tightly defined area so that representatives may more effectively communicate with their constituents</a:t>
            </a:r>
          </a:p>
          <a:p>
            <a:pPr lvl="1"/>
            <a:r>
              <a:rPr lang="en-US" dirty="0" smtClean="0"/>
              <a:t>Continuous – It should be reasonably possible to traverse a district from one end to the other without crossing into another legislative district. </a:t>
            </a:r>
          </a:p>
          <a:p>
            <a:pPr lvl="1"/>
            <a:endParaRPr lang="en-US" dirty="0" smtClean="0"/>
          </a:p>
          <a:p>
            <a:r>
              <a:rPr lang="en-US" dirty="0" smtClean="0"/>
              <a:t>Additional criteria should include that districts: </a:t>
            </a:r>
          </a:p>
          <a:p>
            <a:pPr lvl="1"/>
            <a:r>
              <a:rPr lang="en-US" dirty="0" smtClean="0"/>
              <a:t>Respect communities of interest</a:t>
            </a:r>
          </a:p>
          <a:p>
            <a:pPr lvl="1"/>
            <a:r>
              <a:rPr lang="en-US" dirty="0" smtClean="0"/>
              <a:t>Do not favor the interests of incumbent officeholders </a:t>
            </a:r>
          </a:p>
          <a:p>
            <a:pPr lvl="1"/>
            <a:r>
              <a:rPr lang="en-US" dirty="0" smtClean="0"/>
              <a:t>Favor competitiveness where possible</a:t>
            </a:r>
          </a:p>
          <a:p>
            <a:pPr lvl="1"/>
            <a:r>
              <a:rPr lang="en-US" dirty="0" smtClean="0"/>
              <a:t>Does not diminish the voting power of minority groups</a:t>
            </a:r>
          </a:p>
          <a:p>
            <a:pPr lvl="1"/>
            <a:r>
              <a:rPr lang="en-US" dirty="0" smtClean="0"/>
              <a:t>Allow inclusion of contrary points of view (i.e. outside of major parties)</a:t>
            </a:r>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7</a:t>
            </a:fld>
            <a:endParaRPr lang="en-US"/>
          </a:p>
        </p:txBody>
      </p:sp>
    </p:spTree>
    <p:extLst>
      <p:ext uri="{BB962C8B-B14F-4D97-AF65-F5344CB8AC3E}">
        <p14:creationId xmlns:p14="http://schemas.microsoft.com/office/powerpoint/2010/main" val="3532756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Brian</a:t>
            </a:r>
          </a:p>
          <a:p>
            <a:r>
              <a:rPr lang="en-US" dirty="0" smtClean="0"/>
              <a:t>Model Legislation – Senate Joint Resolution 231 (Hanger)</a:t>
            </a:r>
          </a:p>
          <a:p>
            <a:r>
              <a:rPr lang="en-US" dirty="0" smtClean="0"/>
              <a:t>Establishes a Virginia Redistricting Commission and criteria for legislative and congressional districts </a:t>
            </a:r>
          </a:p>
          <a:p>
            <a:endParaRPr lang="en-US" dirty="0" smtClean="0"/>
          </a:p>
          <a:p>
            <a:r>
              <a:rPr lang="en-US" dirty="0" smtClean="0"/>
              <a:t>Non-partisan Committee composed of 7 members </a:t>
            </a:r>
          </a:p>
          <a:p>
            <a:pPr lvl="1"/>
            <a:r>
              <a:rPr lang="en-US" dirty="0" smtClean="0"/>
              <a:t>Four members: Each of the top two parties in each legislative chamber appoints one member </a:t>
            </a:r>
          </a:p>
          <a:p>
            <a:pPr lvl="1"/>
            <a:r>
              <a:rPr lang="en-US" dirty="0" smtClean="0"/>
              <a:t>Remaining three members: Nonpartisan state officials (Auditor of Public Accounts, State Inspector General, Executive Director of the Virginia Bar) Step out the enactment date of an amendment past the next redistricting cycle (to 2031). </a:t>
            </a:r>
          </a:p>
          <a:p>
            <a:pPr lvl="1"/>
            <a:r>
              <a:rPr lang="en-US" dirty="0" smtClean="0"/>
              <a:t>Draw map using public and pass it with no fewer than 5 votes. </a:t>
            </a:r>
          </a:p>
          <a:p>
            <a:pPr lvl="1"/>
            <a:endParaRPr lang="en-US" dirty="0" smtClean="0"/>
          </a:p>
          <a:p>
            <a:r>
              <a:rPr lang="en-US" dirty="0" smtClean="0"/>
              <a:t>Judicial Review – Virginia Supreme Court will review map for compliance wit state and federal law before it takes effect. </a:t>
            </a:r>
          </a:p>
          <a:p>
            <a:endParaRPr lang="en-US" dirty="0" smtClean="0"/>
          </a:p>
          <a:p>
            <a:r>
              <a:rPr lang="en-US" dirty="0" smtClean="0"/>
              <a:t>Delayed effective date – new process will not take effect until 2030 census in order to provide time and political room to maneuver </a:t>
            </a:r>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8</a:t>
            </a:fld>
            <a:endParaRPr lang="en-US"/>
          </a:p>
        </p:txBody>
      </p:sp>
    </p:spTree>
    <p:extLst>
      <p:ext uri="{BB962C8B-B14F-4D97-AF65-F5344CB8AC3E}">
        <p14:creationId xmlns:p14="http://schemas.microsoft.com/office/powerpoint/2010/main" val="208652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Brian</a:t>
            </a:r>
          </a:p>
          <a:p>
            <a:endParaRPr lang="en-US" dirty="0" smtClean="0"/>
          </a:p>
          <a:p>
            <a:pPr marL="457200" indent="-457200">
              <a:buFont typeface="+mj-lt"/>
              <a:buAutoNum type="arabicPeriod"/>
            </a:pPr>
            <a:r>
              <a:rPr lang="en-US" dirty="0" smtClean="0"/>
              <a:t>Leverage</a:t>
            </a:r>
          </a:p>
          <a:p>
            <a:pPr lvl="1"/>
            <a:r>
              <a:rPr lang="en-US" dirty="0" smtClean="0"/>
              <a:t>Governor, refuses to pass redistricting maps that are not drawn by a nonpartisan commission</a:t>
            </a:r>
          </a:p>
          <a:p>
            <a:pPr marL="457200" indent="-457200">
              <a:buFont typeface="+mj-lt"/>
              <a:buAutoNum type="arabicPeriod"/>
            </a:pPr>
            <a:endParaRPr lang="en-US" dirty="0" smtClean="0"/>
          </a:p>
          <a:p>
            <a:pPr marL="457200" indent="-457200">
              <a:buFont typeface="+mj-lt"/>
              <a:buAutoNum type="arabicPeriod"/>
            </a:pPr>
            <a:r>
              <a:rPr lang="en-US" dirty="0" smtClean="0"/>
              <a:t>Attrition</a:t>
            </a:r>
          </a:p>
          <a:p>
            <a:pPr lvl="1"/>
            <a:endParaRPr lang="en-US" dirty="0" smtClean="0"/>
          </a:p>
          <a:p>
            <a:pPr marL="457200" indent="-457200">
              <a:buFont typeface="+mj-lt"/>
              <a:buAutoNum type="arabicPeriod"/>
            </a:pPr>
            <a:r>
              <a:rPr lang="en-US" dirty="0" smtClean="0"/>
              <a:t>Court Action</a:t>
            </a:r>
          </a:p>
          <a:p>
            <a:pPr lvl="1"/>
            <a:r>
              <a:rPr lang="en-US" dirty="0" smtClean="0"/>
              <a:t>cases mentioned in the presentation are part of a nationwide effort to challenge maps that clearly violate federal law and force them to be redrawn</a:t>
            </a:r>
          </a:p>
          <a:p>
            <a:pPr marL="457200" indent="-457200">
              <a:buFont typeface="+mj-lt"/>
              <a:buAutoNum type="arabicPeriod"/>
            </a:pPr>
            <a:endParaRPr lang="en-US" dirty="0" smtClean="0"/>
          </a:p>
          <a:p>
            <a:pPr marL="457200" indent="-457200">
              <a:buFont typeface="+mj-lt"/>
              <a:buAutoNum type="arabicPeriod"/>
            </a:pPr>
            <a:r>
              <a:rPr lang="en-US" dirty="0" smtClean="0"/>
              <a:t>Community Engagement</a:t>
            </a:r>
          </a:p>
          <a:p>
            <a:pPr lvl="1"/>
            <a:r>
              <a:rPr lang="en-US" dirty="0" smtClean="0"/>
              <a:t>Economic Pressure</a:t>
            </a:r>
          </a:p>
          <a:p>
            <a:endParaRPr lang="en-US" dirty="0"/>
          </a:p>
        </p:txBody>
      </p:sp>
      <p:sp>
        <p:nvSpPr>
          <p:cNvPr id="4" name="Slide Number Placeholder 3"/>
          <p:cNvSpPr>
            <a:spLocks noGrp="1"/>
          </p:cNvSpPr>
          <p:nvPr>
            <p:ph type="sldNum" sz="quarter" idx="10"/>
          </p:nvPr>
        </p:nvSpPr>
        <p:spPr/>
        <p:txBody>
          <a:bodyPr/>
          <a:lstStyle/>
          <a:p>
            <a:fld id="{26BD8C1C-D68A-481F-A699-ACD993900425}" type="slidenum">
              <a:rPr lang="en-US" smtClean="0"/>
              <a:t>9</a:t>
            </a:fld>
            <a:endParaRPr lang="en-US"/>
          </a:p>
        </p:txBody>
      </p:sp>
    </p:spTree>
    <p:extLst>
      <p:ext uri="{BB962C8B-B14F-4D97-AF65-F5344CB8AC3E}">
        <p14:creationId xmlns:p14="http://schemas.microsoft.com/office/powerpoint/2010/main" val="3530797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23B714-6DED-49E4-8868-AC45B618DEE9}"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BC76-FF6F-43B2-BDFF-64E00D01D69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3B714-6DED-49E4-8868-AC45B618DEE9}"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23B714-6DED-49E4-8868-AC45B618DEE9}"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23B714-6DED-49E4-8868-AC45B618DEE9}"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23B714-6DED-49E4-8868-AC45B618DEE9}" type="datetimeFigureOut">
              <a:rPr lang="en-US" smtClean="0"/>
              <a:t>5/6/2017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9BC76-FF6F-43B2-BDFF-64E00D01D69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23B714-6DED-49E4-8868-AC45B618DEE9}"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23B714-6DED-49E4-8868-AC45B618DEE9}" type="datetimeFigureOut">
              <a:rPr lang="en-US" smtClean="0"/>
              <a:t>5/6/2017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9BC76-FF6F-43B2-BDFF-64E00D01D69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23B714-6DED-49E4-8868-AC45B618DEE9}" type="datetimeFigureOut">
              <a:rPr lang="en-US" smtClean="0"/>
              <a:t>5/6/2017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3B714-6DED-49E4-8868-AC45B618DEE9}" type="datetimeFigureOut">
              <a:rPr lang="en-US" smtClean="0"/>
              <a:t>5/6/2017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3B714-6DED-49E4-8868-AC45B618DEE9}"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BC76-FF6F-43B2-BDFF-64E00D01D69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3B714-6DED-49E4-8868-AC45B618DEE9}" type="datetimeFigureOut">
              <a:rPr lang="en-US" smtClean="0"/>
              <a:t>5/6/2017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9BC76-FF6F-43B2-BDFF-64E00D01D69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E23B714-6DED-49E4-8868-AC45B618DEE9}" type="datetimeFigureOut">
              <a:rPr lang="en-US" smtClean="0"/>
              <a:t>5/6/2017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6F9BC76-FF6F-43B2-BDFF-64E00D01D69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Redistricting Voting Areas</a:t>
            </a:r>
            <a:endParaRPr lang="en-US" dirty="0"/>
          </a:p>
        </p:txBody>
      </p:sp>
      <p:sp>
        <p:nvSpPr>
          <p:cNvPr id="3" name="Subtitle 2"/>
          <p:cNvSpPr>
            <a:spLocks noGrp="1"/>
          </p:cNvSpPr>
          <p:nvPr>
            <p:ph type="subTitle" idx="1"/>
          </p:nvPr>
        </p:nvSpPr>
        <p:spPr/>
        <p:txBody>
          <a:bodyPr/>
          <a:lstStyle/>
          <a:p>
            <a:r>
              <a:rPr lang="en-US" dirty="0" smtClean="0"/>
              <a:t>Gerrymandering: The </a:t>
            </a:r>
            <a:r>
              <a:rPr lang="en-US" dirty="0"/>
              <a:t>practice of redrawing voting districts to favor one’s chances of being re-elected. </a:t>
            </a:r>
          </a:p>
          <a:p>
            <a:endParaRPr lang="en-US" dirty="0"/>
          </a:p>
        </p:txBody>
      </p:sp>
    </p:spTree>
    <p:extLst>
      <p:ext uri="{BB962C8B-B14F-4D97-AF65-F5344CB8AC3E}">
        <p14:creationId xmlns:p14="http://schemas.microsoft.com/office/powerpoint/2010/main" val="1891011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a:t>
            </a:r>
            <a:endParaRPr lang="en-US" b="1" dirty="0"/>
          </a:p>
        </p:txBody>
      </p:sp>
      <p:sp>
        <p:nvSpPr>
          <p:cNvPr id="3" name="Content Placeholder 2"/>
          <p:cNvSpPr>
            <a:spLocks noGrp="1"/>
          </p:cNvSpPr>
          <p:nvPr>
            <p:ph idx="1"/>
          </p:nvPr>
        </p:nvSpPr>
        <p:spPr/>
        <p:txBody>
          <a:bodyPr>
            <a:normAutofit/>
          </a:bodyPr>
          <a:lstStyle/>
          <a:p>
            <a:endParaRPr lang="en-US" sz="3200" dirty="0" smtClean="0"/>
          </a:p>
          <a:p>
            <a:r>
              <a:rPr lang="en-US" sz="3200" dirty="0" smtClean="0"/>
              <a:t>How do we ensure the process for redistricting is fair?</a:t>
            </a:r>
          </a:p>
          <a:p>
            <a:endParaRPr lang="en-US" sz="3200" dirty="0" smtClean="0"/>
          </a:p>
          <a:p>
            <a:r>
              <a:rPr lang="en-US" sz="3200" dirty="0" smtClean="0"/>
              <a:t>How do we gain bi-partisan support in the current political environment? </a:t>
            </a:r>
          </a:p>
          <a:p>
            <a:endParaRPr lang="en-US" sz="3200" dirty="0"/>
          </a:p>
        </p:txBody>
      </p:sp>
    </p:spTree>
    <p:extLst>
      <p:ext uri="{BB962C8B-B14F-4D97-AF65-F5344CB8AC3E}">
        <p14:creationId xmlns:p14="http://schemas.microsoft.com/office/powerpoint/2010/main" val="3403136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Redistricting </a:t>
            </a:r>
            <a:r>
              <a:rPr lang="en-US" dirty="0" smtClean="0"/>
              <a:t> </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3200" dirty="0" smtClean="0"/>
              <a:t>In </a:t>
            </a:r>
            <a:r>
              <a:rPr lang="en-US" sz="3200" dirty="0"/>
              <a:t>Virginia, the state legislature</a:t>
            </a:r>
            <a:r>
              <a:rPr lang="en-US" sz="3200" dirty="0" smtClean="0"/>
              <a:t>, </a:t>
            </a:r>
            <a:r>
              <a:rPr lang="en-US" sz="3200" dirty="0"/>
              <a:t>has the authority to set congressional voting districts when new census data emerges. </a:t>
            </a:r>
            <a:endParaRPr lang="en-US" sz="3200" dirty="0" smtClean="0"/>
          </a:p>
          <a:p>
            <a:endParaRPr lang="en-US" dirty="0" smtClean="0"/>
          </a:p>
          <a:p>
            <a:endParaRPr lang="en-US" dirty="0" smtClean="0"/>
          </a:p>
        </p:txBody>
      </p:sp>
    </p:spTree>
    <p:extLst>
      <p:ext uri="{BB962C8B-B14F-4D97-AF65-F5344CB8AC3E}">
        <p14:creationId xmlns:p14="http://schemas.microsoft.com/office/powerpoint/2010/main" val="2104739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2013 Elections</a:t>
            </a:r>
            <a:endParaRPr lang="en-US" b="1" dirty="0"/>
          </a:p>
        </p:txBody>
      </p:sp>
      <p:sp>
        <p:nvSpPr>
          <p:cNvPr id="3" name="Content Placeholder 2"/>
          <p:cNvSpPr>
            <a:spLocks noGrp="1"/>
          </p:cNvSpPr>
          <p:nvPr>
            <p:ph idx="1"/>
          </p:nvPr>
        </p:nvSpPr>
        <p:spPr/>
        <p:txBody>
          <a:bodyPr>
            <a:normAutofit lnSpcReduction="10000"/>
          </a:bodyPr>
          <a:lstStyle/>
          <a:p>
            <a:endParaRPr lang="en-US" dirty="0"/>
          </a:p>
          <a:p>
            <a:r>
              <a:rPr lang="en-US" sz="3200" dirty="0" smtClean="0"/>
              <a:t>56 </a:t>
            </a:r>
            <a:r>
              <a:rPr lang="en-US" sz="3200" dirty="0"/>
              <a:t>candidates in the House of Delegates faced no real competition in the general election, with 22 Democrats and 34 Republicans facing no major-party challenger. </a:t>
            </a:r>
          </a:p>
          <a:p>
            <a:endParaRPr lang="en-US" sz="3200" dirty="0" smtClean="0"/>
          </a:p>
          <a:p>
            <a:r>
              <a:rPr lang="en-US" sz="3200" dirty="0" smtClean="0"/>
              <a:t>Of </a:t>
            </a:r>
            <a:r>
              <a:rPr lang="en-US" sz="3200" dirty="0"/>
              <a:t>the remaining 44 races, only 19 were considered competitive to some degree. In the end, only two seats changed parties.</a:t>
            </a:r>
          </a:p>
        </p:txBody>
      </p:sp>
    </p:spTree>
    <p:extLst>
      <p:ext uri="{BB962C8B-B14F-4D97-AF65-F5344CB8AC3E}">
        <p14:creationId xmlns:p14="http://schemas.microsoft.com/office/powerpoint/2010/main" val="1993825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State</a:t>
            </a:r>
            <a:endParaRPr lang="en-US" b="1" dirty="0"/>
          </a:p>
        </p:txBody>
      </p:sp>
      <p:pic>
        <p:nvPicPr>
          <p:cNvPr id="2050" name="Picture 2" descr="VA_US_Congr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7848600" cy="5081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900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State</a:t>
            </a:r>
            <a:endParaRPr lang="en-US" b="1" dirty="0"/>
          </a:p>
        </p:txBody>
      </p:sp>
      <p:sp>
        <p:nvSpPr>
          <p:cNvPr id="3" name="Content Placeholder 2"/>
          <p:cNvSpPr>
            <a:spLocks noGrp="1"/>
          </p:cNvSpPr>
          <p:nvPr>
            <p:ph idx="1"/>
          </p:nvPr>
        </p:nvSpPr>
        <p:spPr/>
        <p:txBody>
          <a:bodyPr>
            <a:normAutofit/>
          </a:bodyPr>
          <a:lstStyle/>
          <a:p>
            <a:r>
              <a:rPr lang="en-US" dirty="0" smtClean="0"/>
              <a:t>2017 </a:t>
            </a:r>
            <a:r>
              <a:rPr lang="en-US" dirty="0"/>
              <a:t>General Assembly session, the House defeated Senate approved legislation intended to improve redistricting fairness. </a:t>
            </a:r>
            <a:endParaRPr lang="en-US" dirty="0" smtClean="0"/>
          </a:p>
          <a:p>
            <a:endParaRPr lang="en-US" dirty="0"/>
          </a:p>
          <a:p>
            <a:r>
              <a:rPr lang="en-US" dirty="0"/>
              <a:t>Virginia’s Congressional Map </a:t>
            </a:r>
            <a:r>
              <a:rPr lang="en-US" dirty="0" smtClean="0"/>
              <a:t>Redrawn </a:t>
            </a:r>
            <a:r>
              <a:rPr lang="en-US" dirty="0"/>
              <a:t>by Court </a:t>
            </a:r>
            <a:r>
              <a:rPr lang="en-US" dirty="0" smtClean="0"/>
              <a:t>Order </a:t>
            </a:r>
            <a:r>
              <a:rPr lang="en-US" smtClean="0"/>
              <a:t>In </a:t>
            </a:r>
            <a:r>
              <a:rPr lang="en-US" smtClean="0"/>
              <a:t>Page </a:t>
            </a:r>
            <a:r>
              <a:rPr lang="en-US" dirty="0"/>
              <a:t>v. Virginia State Board of Elections</a:t>
            </a:r>
          </a:p>
          <a:p>
            <a:endParaRPr lang="en-US" dirty="0"/>
          </a:p>
          <a:p>
            <a:r>
              <a:rPr lang="en-US" dirty="0" smtClean="0"/>
              <a:t>House </a:t>
            </a:r>
            <a:r>
              <a:rPr lang="en-US" dirty="0"/>
              <a:t>of Delegates Map Faces the Same </a:t>
            </a:r>
            <a:r>
              <a:rPr lang="en-US" dirty="0" smtClean="0"/>
              <a:t>Fate </a:t>
            </a:r>
            <a:endParaRPr lang="en-US" dirty="0"/>
          </a:p>
          <a:p>
            <a:pPr lvl="1"/>
            <a:r>
              <a:rPr lang="en-US" sz="2400" dirty="0"/>
              <a:t>Bethune-Hill v. Virginia State Board of Elections 	</a:t>
            </a:r>
          </a:p>
          <a:p>
            <a:pPr marL="0" indent="0">
              <a:buNone/>
            </a:pPr>
            <a:endParaRPr lang="en-US" dirty="0"/>
          </a:p>
          <a:p>
            <a:endParaRPr lang="en-US" dirty="0" smtClean="0"/>
          </a:p>
          <a:p>
            <a:endParaRPr lang="en-US" dirty="0"/>
          </a:p>
          <a:p>
            <a:pPr marL="0" indent="0" algn="ctr">
              <a:buNone/>
            </a:pPr>
            <a:endParaRPr lang="en-US" dirty="0"/>
          </a:p>
        </p:txBody>
      </p:sp>
    </p:spTree>
    <p:extLst>
      <p:ext uri="{BB962C8B-B14F-4D97-AF65-F5344CB8AC3E}">
        <p14:creationId xmlns:p14="http://schemas.microsoft.com/office/powerpoint/2010/main" val="1608109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Reform Looks Like</a:t>
            </a:r>
            <a:endParaRPr lang="en-US" b="1" dirty="0"/>
          </a:p>
        </p:txBody>
      </p:sp>
      <p:sp>
        <p:nvSpPr>
          <p:cNvPr id="3" name="Content Placeholder 2"/>
          <p:cNvSpPr>
            <a:spLocks noGrp="1"/>
          </p:cNvSpPr>
          <p:nvPr>
            <p:ph idx="1"/>
          </p:nvPr>
        </p:nvSpPr>
        <p:spPr>
          <a:xfrm>
            <a:off x="304800" y="2438400"/>
            <a:ext cx="3124200" cy="3352800"/>
          </a:xfrm>
        </p:spPr>
        <p:txBody>
          <a:bodyPr>
            <a:normAutofit/>
          </a:bodyPr>
          <a:lstStyle/>
          <a:p>
            <a:pPr marL="0" indent="0">
              <a:buNone/>
            </a:pPr>
            <a:r>
              <a:rPr lang="en-US" sz="2800" dirty="0" smtClean="0"/>
              <a:t>The Virginia Constitution Requires </a:t>
            </a:r>
          </a:p>
          <a:p>
            <a:pPr lvl="1"/>
            <a:r>
              <a:rPr lang="en-US" sz="2800" dirty="0" smtClean="0"/>
              <a:t>Compact </a:t>
            </a:r>
          </a:p>
          <a:p>
            <a:pPr lvl="1"/>
            <a:r>
              <a:rPr lang="en-US" sz="2800" dirty="0" smtClean="0"/>
              <a:t>Continuous</a:t>
            </a:r>
            <a:endParaRPr lang="en-US" sz="2800" dirty="0"/>
          </a:p>
          <a:p>
            <a:endParaRPr lang="en-US" dirty="0" smtClean="0"/>
          </a:p>
        </p:txBody>
      </p:sp>
      <p:graphicFrame>
        <p:nvGraphicFramePr>
          <p:cNvPr id="5" name="Diagram 4"/>
          <p:cNvGraphicFramePr/>
          <p:nvPr>
            <p:extLst>
              <p:ext uri="{D42A27DB-BD31-4B8C-83A1-F6EECF244321}">
                <p14:modId xmlns:p14="http://schemas.microsoft.com/office/powerpoint/2010/main" val="4180052484"/>
              </p:ext>
            </p:extLst>
          </p:nvPr>
        </p:nvGraphicFramePr>
        <p:xfrm>
          <a:off x="2971800" y="1600199"/>
          <a:ext cx="5943600" cy="5029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9299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Virginia Redistricting </a:t>
            </a:r>
            <a:r>
              <a:rPr lang="en-US" b="1" dirty="0"/>
              <a:t>Reform</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Model Legislation</a:t>
            </a:r>
          </a:p>
          <a:p>
            <a:pPr lvl="1"/>
            <a:r>
              <a:rPr lang="en-US" sz="2600" dirty="0" smtClean="0"/>
              <a:t>Senate Joint Resolution 231 (Hanger)</a:t>
            </a:r>
          </a:p>
          <a:p>
            <a:pPr lvl="1"/>
            <a:r>
              <a:rPr lang="en-US" sz="2600" dirty="0" smtClean="0"/>
              <a:t>Establishes a Virginia Redistricting Commission and criteria for legislative and congressional districts </a:t>
            </a:r>
          </a:p>
          <a:p>
            <a:endParaRPr lang="en-US" sz="2800" dirty="0" smtClean="0"/>
          </a:p>
          <a:p>
            <a:r>
              <a:rPr lang="en-US" sz="2800" dirty="0" smtClean="0"/>
              <a:t>Non-partisan Committee </a:t>
            </a:r>
          </a:p>
          <a:p>
            <a:endParaRPr lang="en-US" sz="2800" dirty="0" smtClean="0"/>
          </a:p>
          <a:p>
            <a:r>
              <a:rPr lang="en-US" sz="2800" dirty="0" smtClean="0"/>
              <a:t>Judicial Review</a:t>
            </a:r>
          </a:p>
          <a:p>
            <a:endParaRPr lang="en-US" sz="2800" dirty="0" smtClean="0"/>
          </a:p>
          <a:p>
            <a:r>
              <a:rPr lang="en-US" sz="2800" dirty="0" smtClean="0"/>
              <a:t>Delayed Effective Date</a:t>
            </a:r>
          </a:p>
          <a:p>
            <a:pPr lvl="1"/>
            <a:endParaRPr lang="en-US" sz="2800" dirty="0" smtClean="0"/>
          </a:p>
          <a:p>
            <a:endParaRPr lang="en-US" dirty="0"/>
          </a:p>
          <a:p>
            <a:endParaRPr lang="en-US" dirty="0"/>
          </a:p>
        </p:txBody>
      </p:sp>
    </p:spTree>
    <p:extLst>
      <p:ext uri="{BB962C8B-B14F-4D97-AF65-F5344CB8AC3E}">
        <p14:creationId xmlns:p14="http://schemas.microsoft.com/office/powerpoint/2010/main" val="2453715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Virginia Redistricting </a:t>
            </a:r>
            <a:r>
              <a:rPr lang="en-US" b="1" dirty="0"/>
              <a:t>Reform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1375595"/>
              </p:ext>
            </p:extLst>
          </p:nvPr>
        </p:nvGraphicFramePr>
        <p:xfrm>
          <a:off x="304800" y="1752600"/>
          <a:ext cx="8692116"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97541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450</TotalTime>
  <Words>865</Words>
  <Application>Microsoft Office PowerPoint</Application>
  <PresentationFormat>On-screen Show (4:3)</PresentationFormat>
  <Paragraphs>129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Clarity</vt:lpstr>
      <vt:lpstr>Redistricting Voting Areas</vt:lpstr>
      <vt:lpstr>Challenge</vt:lpstr>
      <vt:lpstr>Redistricting  </vt:lpstr>
      <vt:lpstr>2013 Elections</vt:lpstr>
      <vt:lpstr>Current State</vt:lpstr>
      <vt:lpstr>Current State</vt:lpstr>
      <vt:lpstr>What Reform Looks Like</vt:lpstr>
      <vt:lpstr>Virginia Redistricting Reform</vt:lpstr>
      <vt:lpstr>Virginia Redistricting Reform</vt:lpstr>
    </vt:vector>
  </TitlesOfParts>
  <Company>VHDA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Redistricting Voting Areas</dc:title>
  <dc:creator>Gill-Gordon, Kelly</dc:creator>
  <cp:lastModifiedBy>Diana S Sardelis</cp:lastModifiedBy>
  <cp:revision>37</cp:revision>
  <dcterms:created xsi:type="dcterms:W3CDTF">2017-04-13T12:21:06Z</dcterms:created>
  <dcterms:modified xsi:type="dcterms:W3CDTF">2017-05-06T23:42:15Z</dcterms:modified>
</cp:coreProperties>
</file>