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63" r:id="rId3"/>
    <p:sldId id="258" r:id="rId4"/>
    <p:sldId id="259" r:id="rId5"/>
    <p:sldId id="270" r:id="rId6"/>
    <p:sldId id="264" r:id="rId7"/>
    <p:sldId id="260" r:id="rId8"/>
    <p:sldId id="266" r:id="rId9"/>
    <p:sldId id="261" r:id="rId10"/>
    <p:sldId id="265" r:id="rId11"/>
    <p:sldId id="262" r:id="rId12"/>
    <p:sldId id="267" r:id="rId13"/>
    <p:sldId id="269" r:id="rId14"/>
    <p:sldId id="268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434" autoAdjust="0"/>
  </p:normalViewPr>
  <p:slideViewPr>
    <p:cSldViewPr>
      <p:cViewPr varScale="1">
        <p:scale>
          <a:sx n="41" d="100"/>
          <a:sy n="41" d="100"/>
        </p:scale>
        <p:origin x="13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Educational Services in Juvenile Corrections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40F-41A6-9BA3-EF5D3EF072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40F-41A6-9BA3-EF5D3EF072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40F-41A6-9BA3-EF5D3EF072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40F-41A6-9BA3-EF5D3EF07286}"/>
              </c:ext>
            </c:extLst>
          </c:dPt>
          <c:dLbls>
            <c:dLbl>
              <c:idx val="0"/>
              <c:numFmt formatCode="General" sourceLinked="0"/>
              <c:spPr>
                <a:solidFill>
                  <a:prstClr val="white"/>
                </a:solidFill>
                <a:ln>
                  <a:solidFill>
                    <a:srgbClr val="0F6FC6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140F-41A6-9BA3-EF5D3EF07286}"/>
                </c:ext>
              </c:extLst>
            </c:dLbl>
            <c:dLbl>
              <c:idx val="1"/>
              <c:numFmt formatCode="General" sourceLinked="0"/>
              <c:spPr>
                <a:solidFill>
                  <a:prstClr val="white"/>
                </a:solidFill>
                <a:ln>
                  <a:solidFill>
                    <a:srgbClr val="0F6FC6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140F-41A6-9BA3-EF5D3EF07286}"/>
                </c:ext>
              </c:extLst>
            </c:dLbl>
            <c:dLbl>
              <c:idx val="2"/>
              <c:numFmt formatCode="General" sourceLinked="0"/>
              <c:spPr>
                <a:solidFill>
                  <a:prstClr val="white"/>
                </a:solidFill>
                <a:ln>
                  <a:solidFill>
                    <a:srgbClr val="0F6FC6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140F-41A6-9BA3-EF5D3EF07286}"/>
                </c:ext>
              </c:extLst>
            </c:dLbl>
            <c:dLbl>
              <c:idx val="3"/>
              <c:numFmt formatCode="General" sourceLinked="0"/>
              <c:spPr>
                <a:solidFill>
                  <a:prstClr val="white"/>
                </a:solidFill>
                <a:ln>
                  <a:solidFill>
                    <a:srgbClr val="0F6FC6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140F-41A6-9BA3-EF5D3EF07286}"/>
                </c:ext>
              </c:extLst>
            </c:dLbl>
            <c:numFmt formatCode="General" sourceLinked="0"/>
            <c:spPr>
              <a:solidFill>
                <a:prstClr val="white"/>
              </a:solidFill>
              <a:ln>
                <a:solidFill>
                  <a:srgbClr val="0F6FC6"/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Special Education</c:v>
                </c:pt>
                <c:pt idx="1">
                  <c:v>Emotional and behavioral disabilities</c:v>
                </c:pt>
                <c:pt idx="2">
                  <c:v>Developmental Disabilities</c:v>
                </c:pt>
                <c:pt idx="3">
                  <c:v>Learning Disabilities, including ADHD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</c:v>
                </c:pt>
                <c:pt idx="1">
                  <c:v>20</c:v>
                </c:pt>
                <c:pt idx="2">
                  <c:v>13</c:v>
                </c:pt>
                <c:pt idx="3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0F-41A6-9BA3-EF5D3EF0728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DB5B8-E745-4549-86C9-0905F5D95ED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F10F0-E954-4F2B-892A-AA9937E54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01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10F0-E954-4F2B-892A-AA9937E544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29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 Code 22.1-209.1:2 relegates accountability for court-involved juveniles to local school districts creating an inconsistent educational experience for these </a:t>
            </a:r>
            <a:r>
              <a:rPr lang="en-US" dirty="0" err="1" smtClean="0"/>
              <a:t>studentsA</a:t>
            </a:r>
            <a:r>
              <a:rPr lang="en-US" baseline="0" dirty="0" smtClean="0"/>
              <a:t> report from the</a:t>
            </a:r>
            <a:r>
              <a:rPr lang="en-US" dirty="0" smtClean="0"/>
              <a:t> Center</a:t>
            </a:r>
            <a:r>
              <a:rPr lang="en-US" baseline="0" dirty="0" smtClean="0"/>
              <a:t> for ___________ indicated that in 2011-12, sixteen (16) out of every 1,000 Virginia school aged students </a:t>
            </a:r>
            <a:r>
              <a:rPr lang="en-US" dirty="0" smtClean="0"/>
              <a:t>were court-involved.</a:t>
            </a:r>
            <a:r>
              <a:rPr lang="en-US" baseline="0" dirty="0" smtClean="0"/>
              <a:t>  Based on the number of school aged Children in Virginia in 2010</a:t>
            </a:r>
            <a:r>
              <a:rPr lang="en-US" dirty="0" smtClean="0"/>
              <a:t>,</a:t>
            </a:r>
            <a:r>
              <a:rPr lang="en-US" baseline="0" dirty="0" smtClean="0"/>
              <a:t> a population of approximately, </a:t>
            </a:r>
            <a:r>
              <a:rPr lang="en-US" dirty="0" smtClean="0"/>
              <a:t>1.3M,</a:t>
            </a:r>
            <a:r>
              <a:rPr lang="en-US" baseline="0" dirty="0" smtClean="0"/>
              <a:t> it is estimated that as many as 21,000 students were court-involved in that year.</a:t>
            </a:r>
          </a:p>
          <a:p>
            <a:r>
              <a:rPr lang="en-US" dirty="0" smtClean="0"/>
              <a:t>A disproportionate number of disabled students across the country are</a:t>
            </a:r>
            <a:r>
              <a:rPr lang="en-US" baseline="0" dirty="0" smtClean="0"/>
              <a:t> court-involved according to PACER _____________</a:t>
            </a:r>
          </a:p>
          <a:p>
            <a:r>
              <a:rPr lang="en-US" dirty="0" smtClean="0"/>
              <a:t>A</a:t>
            </a:r>
            <a:r>
              <a:rPr lang="en-US" baseline="0" dirty="0" smtClean="0"/>
              <a:t> uniform, multidisciplinary and state-wide approach to </a:t>
            </a:r>
            <a:r>
              <a:rPr lang="en-US" dirty="0" smtClean="0"/>
              <a:t>address these issues supports the key initiatives for mental health and the Virginia Plan for Well Being.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10F0-E954-4F2B-892A-AA9937E544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16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</a:t>
            </a:r>
            <a:r>
              <a:rPr lang="en-US" baseline="0" dirty="0" smtClean="0"/>
              <a:t> case for a juvenile charged for a crime could take months.  Students are not eligible to attend school during this time.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There are 28 alternative schools; each school has a different set of eligibility criteria.  There are variations in the grade or age allowed in the school, as well as the curriculum and transportation offered.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10 hours per week is significantly less than the time commitment required for regular school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10F0-E954-4F2B-892A-AA9937E544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5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</a:t>
            </a:r>
            <a:r>
              <a:rPr lang="en-US" baseline="0" dirty="0" smtClean="0"/>
              <a:t> case for a juvenile charged for a crime could take months.  Students are not eligible to attend school during this time.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There are 28 alternative schools; each school has a different set of eligibility criteria.  There are variations in the grade or age allowed in the school, as well as the curriculum and transportation offered.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10 hours per week is significantly less than the time commitment required for regular school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10F0-E954-4F2B-892A-AA9937E544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5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Center for Public Integrity Watchdog – www.publicintegrity.org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10F0-E954-4F2B-892A-AA9937E544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77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Consistent protocol – based on charges; probation to superintendent to student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10F0-E954-4F2B-892A-AA9937E544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19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 Code requires 10 hours of study per week</a:t>
            </a:r>
            <a:r>
              <a:rPr lang="en-US" baseline="0" dirty="0" smtClean="0"/>
              <a:t> for home bound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10F0-E954-4F2B-892A-AA9937E544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7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F71002F-7A7F-4AAD-9653-97818A57A08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00BF04-11B2-4C59-AB2E-781E1BB61157}" type="datetimeFigureOut">
              <a:rPr lang="en-US" smtClean="0"/>
              <a:t>5/4/2017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aw.lis.virginia.gov/vacode/title22.1/chapter13/section22.1-209.1:2/" TargetMode="External"/><Relationship Id="rId2" Type="http://schemas.openxmlformats.org/officeDocument/2006/relationships/hyperlink" Target="http://www.doe.virginia.gov/instruction/alternative_ed/programs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psk12.com/net" TargetMode="External"/><Relationship Id="rId4" Type="http://schemas.openxmlformats.org/officeDocument/2006/relationships/hyperlink" Target="http://criminal-law.freeadvice.com/criminal-law/juvenile_law/juvenile-law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543800" cy="2593975"/>
          </a:xfrm>
        </p:spPr>
        <p:txBody>
          <a:bodyPr/>
          <a:lstStyle/>
          <a:p>
            <a:pPr algn="ctr"/>
            <a:r>
              <a:rPr lang="en-US" sz="3200" dirty="0" smtClean="0"/>
              <a:t>Minimizing Disruption in Juvenile Education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239000" cy="13716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1600" dirty="0" smtClean="0"/>
              <a:t>Joycetine Boone, Virginia Department of Corrections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1600" dirty="0" smtClean="0"/>
              <a:t>Natalie Brannon, Department of Human Resource Management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1600" dirty="0" smtClean="0"/>
              <a:t>Betty Burrell, Albemarle County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1600" dirty="0" smtClean="0"/>
              <a:t>Hilton McDaniel, Department of Behavioral Health and Developmental Services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1600" dirty="0" smtClean="0"/>
              <a:t>Scott Naff, Department of Game and Inland Fisheries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012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Alternative Approach: Virtual Learning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Pros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</a:t>
            </a:r>
            <a:r>
              <a:rPr lang="en-US" dirty="0"/>
              <a:t>classroom </a:t>
            </a:r>
            <a:r>
              <a:rPr lang="en-US" dirty="0" smtClean="0"/>
              <a:t>requirement</a:t>
            </a:r>
          </a:p>
          <a:p>
            <a:r>
              <a:rPr lang="en-US" dirty="0" smtClean="0"/>
              <a:t>Flexibility</a:t>
            </a:r>
          </a:p>
          <a:p>
            <a:r>
              <a:rPr lang="en-US" dirty="0"/>
              <a:t>R</a:t>
            </a:r>
            <a:r>
              <a:rPr lang="en-US" dirty="0" smtClean="0"/>
              <a:t>educed </a:t>
            </a:r>
            <a:r>
              <a:rPr lang="en-US" dirty="0"/>
              <a:t>personnel </a:t>
            </a:r>
            <a:r>
              <a:rPr lang="en-US" dirty="0" smtClean="0"/>
              <a:t>requirement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Cons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may lack motivation.</a:t>
            </a:r>
            <a:endParaRPr lang="en-US" dirty="0"/>
          </a:p>
          <a:p>
            <a:r>
              <a:rPr lang="en-US" dirty="0"/>
              <a:t>Lack of </a:t>
            </a:r>
            <a:r>
              <a:rPr lang="en-US" dirty="0" smtClean="0"/>
              <a:t>internet </a:t>
            </a:r>
            <a:r>
              <a:rPr lang="en-US" dirty="0"/>
              <a:t>a</a:t>
            </a:r>
            <a:r>
              <a:rPr lang="en-US" dirty="0" smtClean="0"/>
              <a:t>ccess </a:t>
            </a:r>
            <a:r>
              <a:rPr lang="en-US" dirty="0"/>
              <a:t>or computer availability</a:t>
            </a:r>
          </a:p>
          <a:p>
            <a:r>
              <a:rPr lang="en-US" dirty="0"/>
              <a:t>Inconsistency between </a:t>
            </a:r>
            <a:r>
              <a:rPr lang="en-US" dirty="0" smtClean="0"/>
              <a:t>localities</a:t>
            </a:r>
            <a:endParaRPr lang="en-US" dirty="0"/>
          </a:p>
          <a:p>
            <a:r>
              <a:rPr lang="en-US" dirty="0"/>
              <a:t>Monitoring resources</a:t>
            </a:r>
          </a:p>
          <a:p>
            <a:r>
              <a:rPr lang="en-US" dirty="0"/>
              <a:t> </a:t>
            </a:r>
            <a:r>
              <a:rPr lang="en-US" dirty="0" smtClean="0"/>
              <a:t>Requires consistent curriculum development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legislation to outline state-wide criteria for educational opportunities for court-involved juveniles.  </a:t>
            </a:r>
          </a:p>
          <a:p>
            <a:r>
              <a:rPr lang="en-US" dirty="0" smtClean="0"/>
              <a:t>Multi-disciplinary team comprised of representatives from the following state agencies: </a:t>
            </a:r>
          </a:p>
          <a:p>
            <a:pPr lvl="1"/>
            <a:r>
              <a:rPr lang="en-US" dirty="0" smtClean="0"/>
              <a:t>Virginia Department of Education</a:t>
            </a:r>
          </a:p>
          <a:p>
            <a:pPr lvl="1"/>
            <a:r>
              <a:rPr lang="en-US" dirty="0" smtClean="0"/>
              <a:t>Supreme Court of VA </a:t>
            </a:r>
          </a:p>
          <a:p>
            <a:pPr lvl="1"/>
            <a:r>
              <a:rPr lang="en-US" dirty="0" smtClean="0"/>
              <a:t>Department of Juvenile Justice</a:t>
            </a:r>
          </a:p>
          <a:p>
            <a:pPr lvl="1"/>
            <a:r>
              <a:rPr lang="en-US" dirty="0" smtClean="0"/>
              <a:t>Department of Behavioral Health and Developmental Services</a:t>
            </a:r>
          </a:p>
          <a:p>
            <a:pPr lvl="1"/>
            <a:r>
              <a:rPr lang="en-US" dirty="0" smtClean="0"/>
              <a:t>Department of Social Services</a:t>
            </a:r>
          </a:p>
          <a:p>
            <a:r>
              <a:rPr lang="en-US" dirty="0" smtClean="0"/>
              <a:t>Consider state assistance for transportation to these schools</a:t>
            </a:r>
          </a:p>
          <a:p>
            <a:r>
              <a:rPr lang="en-US" dirty="0" smtClean="0"/>
              <a:t>State-level assessment of the effectiveness of alternative educational programs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5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9812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40810521"/>
              </p:ext>
            </p:extLst>
          </p:nvPr>
        </p:nvGraphicFramePr>
        <p:xfrm>
          <a:off x="152400" y="609600"/>
          <a:ext cx="8077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858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www.doe.virginia.gov/instruction/alternative_ed/programs.shtml</a:t>
            </a:r>
            <a:r>
              <a:rPr lang="en-US" dirty="0"/>
              <a:t> </a:t>
            </a:r>
          </a:p>
          <a:p>
            <a:r>
              <a:rPr lang="en-US" u="sng" dirty="0">
                <a:hlinkClick r:id="rId3"/>
              </a:rPr>
              <a:t>http://law.lis.virginia.gov/vacode/title22.1/chapter13/section22.1-209.1:2/</a:t>
            </a:r>
            <a:endParaRPr lang="en-US" dirty="0"/>
          </a:p>
          <a:p>
            <a:r>
              <a:rPr lang="en-US" u="sng" dirty="0">
                <a:hlinkClick r:id="rId4"/>
              </a:rPr>
              <a:t>http://criminal-law.freeadvice.com/criminal-law/juvenile_law/juvenile-law.htm</a:t>
            </a:r>
            <a:endParaRPr lang="en-US" dirty="0"/>
          </a:p>
          <a:p>
            <a:r>
              <a:rPr lang="en-US" u="sng" dirty="0">
                <a:hlinkClick r:id="rId5"/>
              </a:rPr>
              <a:t>http://</a:t>
            </a:r>
            <a:r>
              <a:rPr lang="en-US" u="sng" dirty="0" smtClean="0">
                <a:hlinkClick r:id="rId5"/>
              </a:rPr>
              <a:t>www.npsk12.com/net</a:t>
            </a:r>
            <a:endParaRPr lang="en-US" u="sng" dirty="0" smtClean="0"/>
          </a:p>
          <a:p>
            <a:r>
              <a:rPr lang="en-US" dirty="0"/>
              <a:t>https://open.bu.edu/bitstream/handle/2144/19475/Nguyen_bu_0017N_12354.pdf?sequence=1&amp;isAllowed=y</a:t>
            </a:r>
          </a:p>
          <a:p>
            <a:r>
              <a:rPr lang="en-US" u="sng" dirty="0">
                <a:hlinkClick r:id="rId5"/>
              </a:rPr>
              <a:t>http://</a:t>
            </a:r>
            <a:r>
              <a:rPr lang="en-US" u="sng" dirty="0" smtClean="0">
                <a:hlinkClick r:id="rId5"/>
              </a:rPr>
              <a:t>www.npsk12.com/net</a:t>
            </a:r>
            <a:endParaRPr lang="en-US" u="sng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1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What </a:t>
            </a:r>
            <a:r>
              <a:rPr lang="en-US" dirty="0"/>
              <a:t>are the best practices for low-cost, evidence-based programs, policies, and practices that will ensure students receive an education when they are court-involved?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0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 Code 22.1-209.1:2 relegates accountability for court-involved juveniles to local school districts.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21,000 Virginia school-age students were referred to law enforcement agencies.</a:t>
            </a:r>
          </a:p>
          <a:p>
            <a:pPr marL="114300" indent="0">
              <a:buNone/>
            </a:pPr>
            <a:endParaRPr lang="en-US" u="sng" dirty="0" smtClean="0"/>
          </a:p>
          <a:p>
            <a:r>
              <a:rPr lang="en-US" dirty="0" smtClean="0"/>
              <a:t>A disproportionate number were court-involved disabled and minority students.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A state-wide, multi-disciplinary approach is necessary.</a:t>
            </a:r>
          </a:p>
          <a:p>
            <a:pPr lvl="1"/>
            <a:r>
              <a:rPr lang="en-US" dirty="0" smtClean="0"/>
              <a:t>Supports key initiatives for mental health care and Virginia Plan for Well Being.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3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a juvenile is charged for a crime in Virginia, a number of school divisions have policies that prohibit the accused from returning to school until their case is </a:t>
            </a:r>
            <a:r>
              <a:rPr lang="en-US" dirty="0" smtClean="0"/>
              <a:t>heard.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if a student is innocent, they are required to be out of school.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Often</a:t>
            </a:r>
            <a:r>
              <a:rPr lang="en-US" dirty="0"/>
              <a:t>, students who commit less serious </a:t>
            </a:r>
            <a:r>
              <a:rPr lang="en-US" dirty="0" smtClean="0"/>
              <a:t>crimes </a:t>
            </a:r>
            <a:r>
              <a:rPr lang="en-US" dirty="0"/>
              <a:t>are permitted to attend alternative schools. </a:t>
            </a:r>
            <a:r>
              <a:rPr lang="en-US" dirty="0" smtClean="0"/>
              <a:t> However</a:t>
            </a:r>
            <a:r>
              <a:rPr lang="en-US" dirty="0"/>
              <a:t>, serious offences such as </a:t>
            </a:r>
            <a:r>
              <a:rPr lang="en-US" dirty="0" smtClean="0"/>
              <a:t>felonies require </a:t>
            </a:r>
            <a:r>
              <a:rPr lang="en-US" dirty="0"/>
              <a:t>students to be educated at home for at least ten hours per week.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are 28 regional and local alternative schools; most with different eligibility </a:t>
            </a:r>
            <a:r>
              <a:rPr lang="en-US" smtClean="0"/>
              <a:t>requirements and </a:t>
            </a:r>
            <a:r>
              <a:rPr lang="en-US" dirty="0" smtClean="0"/>
              <a:t>curriculum.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districts do not have the financial resources to send teachers to the home or have an accountability system/program to ensure these students are being educated (as is </a:t>
            </a:r>
            <a:r>
              <a:rPr lang="en-US" dirty="0" smtClean="0"/>
              <a:t>legally required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9417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When </a:t>
            </a:r>
            <a:r>
              <a:rPr lang="en-US" dirty="0"/>
              <a:t>a juvenile is charged for a crime in Virginia, a number of school divisions have policies that prohibit the accused from returning to school until their case is </a:t>
            </a:r>
            <a:r>
              <a:rPr lang="en-US" dirty="0" smtClean="0"/>
              <a:t>heard.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if a student is innocent, they are required to be out of school.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Often</a:t>
            </a:r>
            <a:r>
              <a:rPr lang="en-US" dirty="0"/>
              <a:t>, students who commit less serious </a:t>
            </a:r>
            <a:r>
              <a:rPr lang="en-US" dirty="0" smtClean="0"/>
              <a:t>crimes </a:t>
            </a:r>
            <a:r>
              <a:rPr lang="en-US" dirty="0"/>
              <a:t>are permitted to attend alternative schools. </a:t>
            </a:r>
            <a:r>
              <a:rPr lang="en-US" dirty="0" smtClean="0"/>
              <a:t> However</a:t>
            </a:r>
            <a:r>
              <a:rPr lang="en-US" dirty="0"/>
              <a:t>, serious offences such as </a:t>
            </a:r>
            <a:r>
              <a:rPr lang="en-US" dirty="0" smtClean="0"/>
              <a:t>felonies require </a:t>
            </a:r>
            <a:r>
              <a:rPr lang="en-US" dirty="0"/>
              <a:t>students to be educated at home for at least ten hours per week. </a:t>
            </a: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districts do not have the financial resources to send teachers to the home or have an accountability system/program to ensure these students are being educated (as is </a:t>
            </a:r>
            <a:r>
              <a:rPr lang="en-US" dirty="0" smtClean="0"/>
              <a:t>legally required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29343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2011-2012 school year, Virginia had approximately 16 referrals to law enforcement agencies for every 1000 students.*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Youth with disabilities are at higher risk</a:t>
            </a:r>
          </a:p>
          <a:p>
            <a:pPr lvl="1"/>
            <a:r>
              <a:rPr lang="en-US" dirty="0" smtClean="0"/>
              <a:t>Special Education students and those with emotional or behavioral disorders or learning disabilities are arrested and incarcerated at a higher rate than their non disabled peers.</a:t>
            </a:r>
          </a:p>
          <a:p>
            <a:pPr lvl="1"/>
            <a:endParaRPr lang="en-US" dirty="0"/>
          </a:p>
          <a:p>
            <a:r>
              <a:rPr lang="en-US" dirty="0" smtClean="0"/>
              <a:t>Research indicates that removals from school place students at higher risk for school failure.</a:t>
            </a:r>
          </a:p>
          <a:p>
            <a:endParaRPr lang="en-US" dirty="0"/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6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State-wide uniformity for addressing educational opportunities for court-involved juveniles</a:t>
            </a:r>
          </a:p>
          <a:p>
            <a:r>
              <a:rPr lang="en-US" dirty="0" smtClean="0"/>
              <a:t>Brick and mortar </a:t>
            </a:r>
            <a:r>
              <a:rPr lang="en-US" dirty="0"/>
              <a:t>l</a:t>
            </a:r>
            <a:r>
              <a:rPr lang="en-US" dirty="0" smtClean="0"/>
              <a:t>earning facilities</a:t>
            </a:r>
          </a:p>
          <a:p>
            <a:r>
              <a:rPr lang="en-US" dirty="0" smtClean="0"/>
              <a:t>Consistent protocol across school divisions for designation to alternative education program </a:t>
            </a:r>
          </a:p>
          <a:p>
            <a:r>
              <a:rPr lang="en-US" dirty="0" smtClean="0"/>
              <a:t>Comprehensive resources for intervention </a:t>
            </a:r>
          </a:p>
          <a:p>
            <a:pPr lvl="1"/>
            <a:r>
              <a:rPr lang="en-US" dirty="0" smtClean="0"/>
              <a:t>Student Assistance Program</a:t>
            </a:r>
          </a:p>
          <a:p>
            <a:pPr lvl="1"/>
            <a:r>
              <a:rPr lang="en-US" dirty="0"/>
              <a:t>Initiated upon move to alternative school</a:t>
            </a:r>
          </a:p>
          <a:p>
            <a:pPr lvl="1"/>
            <a:r>
              <a:rPr lang="en-US" dirty="0" smtClean="0"/>
              <a:t>Modeled after State EAP </a:t>
            </a:r>
          </a:p>
          <a:p>
            <a:pPr lvl="2"/>
            <a:r>
              <a:rPr lang="en-US" dirty="0" smtClean="0"/>
              <a:t>Addresses behavior causality</a:t>
            </a:r>
          </a:p>
          <a:p>
            <a:pPr lvl="2"/>
            <a:r>
              <a:rPr lang="en-US" dirty="0" smtClean="0"/>
              <a:t>Provides outlet for student</a:t>
            </a:r>
          </a:p>
          <a:p>
            <a:r>
              <a:rPr lang="en-US" dirty="0" smtClean="0"/>
              <a:t>Prompt </a:t>
            </a:r>
            <a:r>
              <a:rPr lang="en-US" dirty="0"/>
              <a:t>r</a:t>
            </a:r>
            <a:r>
              <a:rPr lang="en-US" dirty="0" smtClean="0"/>
              <a:t>eturn to traditional </a:t>
            </a:r>
            <a:r>
              <a:rPr lang="en-US" dirty="0"/>
              <a:t>s</a:t>
            </a:r>
            <a:r>
              <a:rPr lang="en-US" dirty="0" smtClean="0"/>
              <a:t>chool upon court </a:t>
            </a:r>
            <a:r>
              <a:rPr lang="en-US" dirty="0"/>
              <a:t>r</a:t>
            </a:r>
            <a:r>
              <a:rPr lang="en-US" dirty="0" smtClean="0"/>
              <a:t>esolution</a:t>
            </a:r>
          </a:p>
        </p:txBody>
      </p:sp>
    </p:spTree>
    <p:extLst>
      <p:ext uri="{BB962C8B-B14F-4D97-AF65-F5344CB8AC3E}">
        <p14:creationId xmlns:p14="http://schemas.microsoft.com/office/powerpoint/2010/main" val="91451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Recommended Approach (cont.)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Pros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Consistent educational experience across school divisions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On site facility for improved teacher/student interaction</a:t>
            </a:r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Cons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Loss of flexibility for individual school </a:t>
            </a:r>
            <a:r>
              <a:rPr lang="en-US" dirty="0" smtClean="0"/>
              <a:t>divisions</a:t>
            </a:r>
          </a:p>
          <a:p>
            <a:endParaRPr lang="en-US" dirty="0"/>
          </a:p>
          <a:p>
            <a:r>
              <a:rPr lang="en-US" dirty="0" smtClean="0"/>
              <a:t>Transportation to and from the facility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0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Alternative Approach: Continue Existing Homebound Programs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US" u="sng" dirty="0" smtClean="0"/>
              <a:t>Pros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Familiarity with local school process </a:t>
            </a:r>
            <a:endParaRPr lang="en-US" dirty="0"/>
          </a:p>
          <a:p>
            <a:pPr marL="41148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55325"/>
            <a:ext cx="3657600" cy="639762"/>
          </a:xfrm>
        </p:spPr>
        <p:txBody>
          <a:bodyPr anchor="t"/>
          <a:lstStyle/>
          <a:p>
            <a:r>
              <a:rPr lang="en-US" u="sng" dirty="0"/>
              <a:t>Cons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Increased demand for staff </a:t>
            </a:r>
          </a:p>
          <a:p>
            <a:r>
              <a:rPr lang="en-US" dirty="0"/>
              <a:t>Difficulty </a:t>
            </a:r>
            <a:r>
              <a:rPr lang="en-US" dirty="0" smtClean="0"/>
              <a:t>monitoring</a:t>
            </a:r>
            <a:endParaRPr lang="en-US" dirty="0"/>
          </a:p>
          <a:p>
            <a:r>
              <a:rPr lang="en-US" dirty="0"/>
              <a:t>Isolates </a:t>
            </a:r>
            <a:r>
              <a:rPr lang="en-US" dirty="0" smtClean="0"/>
              <a:t>students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64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16858</TotalTime>
  <Words>1010</Words>
  <Application>Microsoft Office PowerPoint</Application>
  <PresentationFormat>On-screen Show (4:3)</PresentationFormat>
  <Paragraphs>127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Wingdings</vt:lpstr>
      <vt:lpstr>Adjacency</vt:lpstr>
      <vt:lpstr>Minimizing Disruption in Juvenile Education</vt:lpstr>
      <vt:lpstr>Introduction</vt:lpstr>
      <vt:lpstr>Executive Summary</vt:lpstr>
      <vt:lpstr>Current State</vt:lpstr>
      <vt:lpstr>Current State</vt:lpstr>
      <vt:lpstr>Current State (cont.)</vt:lpstr>
      <vt:lpstr>Recommended Approach</vt:lpstr>
      <vt:lpstr>Recommended Approach (cont.)</vt:lpstr>
      <vt:lpstr>Alternative Approach: Continue Existing Homebound Programs</vt:lpstr>
      <vt:lpstr>Alternative Approach: Virtual Learning</vt:lpstr>
      <vt:lpstr>Next Steps</vt:lpstr>
      <vt:lpstr>Questions?</vt:lpstr>
      <vt:lpstr>Appendix</vt:lpstr>
      <vt:lpstr>PowerPoint Presentation</vt:lpstr>
      <vt:lpstr>References</vt:lpstr>
    </vt:vector>
  </TitlesOfParts>
  <Company>Virginia IT Infrastructure Partnership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Brannon, Natalie (DHRM)</dc:creator>
  <cp:lastModifiedBy>Diana S Sardelis</cp:lastModifiedBy>
  <cp:revision>53</cp:revision>
  <dcterms:created xsi:type="dcterms:W3CDTF">2017-04-21T15:20:50Z</dcterms:created>
  <dcterms:modified xsi:type="dcterms:W3CDTF">2017-05-04T18:13:51Z</dcterms:modified>
</cp:coreProperties>
</file>