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19.jpg" ContentType="image/pn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22"/>
  </p:notesMasterIdLst>
  <p:sldIdLst>
    <p:sldId id="256" r:id="rId2"/>
    <p:sldId id="294" r:id="rId3"/>
    <p:sldId id="258" r:id="rId4"/>
    <p:sldId id="257" r:id="rId5"/>
    <p:sldId id="259" r:id="rId6"/>
    <p:sldId id="275" r:id="rId7"/>
    <p:sldId id="260" r:id="rId8"/>
    <p:sldId id="292" r:id="rId9"/>
    <p:sldId id="293" r:id="rId10"/>
    <p:sldId id="265" r:id="rId11"/>
    <p:sldId id="266" r:id="rId12"/>
    <p:sldId id="276" r:id="rId13"/>
    <p:sldId id="290" r:id="rId14"/>
    <p:sldId id="288" r:id="rId15"/>
    <p:sldId id="289" r:id="rId16"/>
    <p:sldId id="268" r:id="rId17"/>
    <p:sldId id="285" r:id="rId18"/>
    <p:sldId id="269" r:id="rId19"/>
    <p:sldId id="291"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Women</c:v>
                </c:pt>
              </c:strCache>
            </c:strRef>
          </c:tx>
          <c:invertIfNegative val="0"/>
          <c:cat>
            <c:strRef>
              <c:f>Sheet1!$A$2:$A$5</c:f>
              <c:strCache>
                <c:ptCount val="1"/>
                <c:pt idx="0">
                  <c:v>Gender</c:v>
                </c:pt>
              </c:strCache>
            </c:strRef>
          </c:cat>
          <c:val>
            <c:numRef>
              <c:f>Sheet1!$B$2:$B$5</c:f>
              <c:numCache>
                <c:formatCode>General</c:formatCode>
                <c:ptCount val="4"/>
                <c:pt idx="0">
                  <c:v>16</c:v>
                </c:pt>
              </c:numCache>
            </c:numRef>
          </c:val>
          <c:extLst>
            <c:ext xmlns:c16="http://schemas.microsoft.com/office/drawing/2014/chart" uri="{C3380CC4-5D6E-409C-BE32-E72D297353CC}">
              <c16:uniqueId val="{00000000-AB02-4FEF-BCDD-8D6DF2C406C6}"/>
            </c:ext>
          </c:extLst>
        </c:ser>
        <c:ser>
          <c:idx val="1"/>
          <c:order val="1"/>
          <c:tx>
            <c:strRef>
              <c:f>Sheet1!$C$1</c:f>
              <c:strCache>
                <c:ptCount val="1"/>
                <c:pt idx="0">
                  <c:v>Men</c:v>
                </c:pt>
              </c:strCache>
            </c:strRef>
          </c:tx>
          <c:invertIfNegative val="0"/>
          <c:cat>
            <c:strRef>
              <c:f>Sheet1!$A$2:$A$5</c:f>
              <c:strCache>
                <c:ptCount val="1"/>
                <c:pt idx="0">
                  <c:v>Gender</c:v>
                </c:pt>
              </c:strCache>
            </c:strRef>
          </c:cat>
          <c:val>
            <c:numRef>
              <c:f>Sheet1!$C$2:$C$5</c:f>
              <c:numCache>
                <c:formatCode>General</c:formatCode>
                <c:ptCount val="4"/>
                <c:pt idx="0">
                  <c:v>18</c:v>
                </c:pt>
              </c:numCache>
            </c:numRef>
          </c:val>
          <c:extLst>
            <c:ext xmlns:c16="http://schemas.microsoft.com/office/drawing/2014/chart" uri="{C3380CC4-5D6E-409C-BE32-E72D297353CC}">
              <c16:uniqueId val="{00000001-AB02-4FEF-BCDD-8D6DF2C406C6}"/>
            </c:ext>
          </c:extLst>
        </c:ser>
        <c:dLbls>
          <c:showLegendKey val="0"/>
          <c:showVal val="0"/>
          <c:showCatName val="0"/>
          <c:showSerName val="0"/>
          <c:showPercent val="0"/>
          <c:showBubbleSize val="0"/>
        </c:dLbls>
        <c:gapWidth val="150"/>
        <c:axId val="40139392"/>
        <c:axId val="40145280"/>
      </c:barChart>
      <c:catAx>
        <c:axId val="40139392"/>
        <c:scaling>
          <c:orientation val="minMax"/>
        </c:scaling>
        <c:delete val="0"/>
        <c:axPos val="b"/>
        <c:numFmt formatCode="General" sourceLinked="0"/>
        <c:majorTickMark val="out"/>
        <c:minorTickMark val="none"/>
        <c:tickLblPos val="nextTo"/>
        <c:txPr>
          <a:bodyPr/>
          <a:lstStyle/>
          <a:p>
            <a:pPr>
              <a:defRPr sz="1400">
                <a:latin typeface="Tw Cen MT" panose="020B0602020104020603" pitchFamily="34" charset="0"/>
              </a:defRPr>
            </a:pPr>
            <a:endParaRPr lang="en-US"/>
          </a:p>
        </c:txPr>
        <c:crossAx val="40145280"/>
        <c:crosses val="autoZero"/>
        <c:auto val="1"/>
        <c:lblAlgn val="ctr"/>
        <c:lblOffset val="100"/>
        <c:noMultiLvlLbl val="0"/>
      </c:catAx>
      <c:valAx>
        <c:axId val="40145280"/>
        <c:scaling>
          <c:orientation val="minMax"/>
          <c:max val="20"/>
          <c:min val="0"/>
        </c:scaling>
        <c:delete val="0"/>
        <c:axPos val="l"/>
        <c:majorGridlines/>
        <c:numFmt formatCode="General" sourceLinked="1"/>
        <c:majorTickMark val="out"/>
        <c:minorTickMark val="none"/>
        <c:tickLblPos val="nextTo"/>
        <c:crossAx val="40139392"/>
        <c:crosses val="autoZero"/>
        <c:crossBetween val="between"/>
        <c:majorUnit val="5"/>
        <c:minorUnit val="0.5"/>
      </c:valAx>
    </c:plotArea>
    <c:legend>
      <c:legendPos val="r"/>
      <c:layout/>
      <c:overlay val="0"/>
      <c:txPr>
        <a:bodyPr/>
        <a:lstStyle/>
        <a:p>
          <a:pPr>
            <a:defRPr>
              <a:latin typeface="Tw Cen MT" panose="020B06020201040206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latin typeface="Tw Cen MT" panose="020B0602020104020603" pitchFamily="34" charset="0"/>
            </a:defRPr>
          </a:pPr>
          <a:endParaRPr lang="en-US"/>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Race/Ethnicity</c:v>
                </c:pt>
              </c:strCache>
            </c:strRef>
          </c:tx>
          <c:cat>
            <c:strRef>
              <c:f>Sheet1!$A$2:$A$5</c:f>
              <c:strCache>
                <c:ptCount val="4"/>
                <c:pt idx="0">
                  <c:v>White/Caucasian</c:v>
                </c:pt>
                <c:pt idx="1">
                  <c:v>Black/African American (Non-Hispanic)</c:v>
                </c:pt>
                <c:pt idx="2">
                  <c:v>Hispanic/Latino (NonAfrican American)</c:v>
                </c:pt>
                <c:pt idx="3">
                  <c:v>Asian American Pacific Islander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5C0-49ED-BE5A-7B631DF90D4C}"/>
            </c:ext>
          </c:extLst>
        </c:ser>
        <c:dLbls>
          <c:showLegendKey val="0"/>
          <c:showVal val="0"/>
          <c:showCatName val="0"/>
          <c:showSerName val="0"/>
          <c:showPercent val="0"/>
          <c:showBubbleSize val="0"/>
          <c:showLeaderLines val="1"/>
        </c:dLbls>
      </c:pie3DChart>
    </c:plotArea>
    <c:legend>
      <c:legendPos val="r"/>
      <c:layout>
        <c:manualLayout>
          <c:xMode val="edge"/>
          <c:yMode val="edge"/>
          <c:x val="0.59422592683727038"/>
          <c:y val="0.19715727841712094"/>
          <c:w val="0.30029117454068244"/>
          <c:h val="0.73439127801332527"/>
        </c:manualLayout>
      </c:layout>
      <c:overlay val="0"/>
      <c:txPr>
        <a:bodyPr/>
        <a:lstStyle/>
        <a:p>
          <a:pPr>
            <a:defRPr sz="1050">
              <a:latin typeface="Tw Cen MT" panose="020B06020201040206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txPr>
        <a:bodyPr/>
        <a:lstStyle/>
        <a:p>
          <a:pPr>
            <a:defRPr sz="1400">
              <a:latin typeface="Tw Cen MT" panose="020B0602020104020603" pitchFamily="34" charset="0"/>
            </a:defRPr>
          </a:pPr>
          <a:endParaRPr lang="en-US"/>
        </a:p>
      </c:txPr>
    </c:title>
    <c:autoTitleDeleted val="0"/>
    <c:plotArea>
      <c:layout/>
      <c:pieChart>
        <c:varyColors val="1"/>
        <c:ser>
          <c:idx val="0"/>
          <c:order val="0"/>
          <c:tx>
            <c:strRef>
              <c:f>Sheet1!$B$1</c:f>
              <c:strCache>
                <c:ptCount val="1"/>
                <c:pt idx="0">
                  <c:v>Race/Ethnicity</c:v>
                </c:pt>
              </c:strCache>
            </c:strRef>
          </c:tx>
          <c:cat>
            <c:strRef>
              <c:f>Sheet1!$A$2:$A$3</c:f>
              <c:strCache>
                <c:ptCount val="2"/>
                <c:pt idx="0">
                  <c:v>White/Caucasian</c:v>
                </c:pt>
                <c:pt idx="1">
                  <c:v>Black/African American</c:v>
                </c:pt>
              </c:strCache>
            </c:strRef>
          </c:cat>
          <c:val>
            <c:numRef>
              <c:f>Sheet1!$B$2:$B$3</c:f>
              <c:numCache>
                <c:formatCode>General</c:formatCode>
                <c:ptCount val="2"/>
                <c:pt idx="0">
                  <c:v>11</c:v>
                </c:pt>
                <c:pt idx="1">
                  <c:v>3</c:v>
                </c:pt>
              </c:numCache>
            </c:numRef>
          </c:val>
          <c:extLst>
            <c:ext xmlns:c16="http://schemas.microsoft.com/office/drawing/2014/chart" uri="{C3380CC4-5D6E-409C-BE32-E72D297353CC}">
              <c16:uniqueId val="{00000000-6B15-4937-B06C-F8DABB8D130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570439632545934"/>
          <c:y val="0.424735652335478"/>
          <c:w val="0.38929560367454069"/>
          <c:h val="0.31537158741993343"/>
        </c:manualLayout>
      </c:layout>
      <c:overlay val="0"/>
      <c:txPr>
        <a:bodyPr/>
        <a:lstStyle/>
        <a:p>
          <a:pPr>
            <a:defRPr sz="1100">
              <a:latin typeface="Tw Cen MT" panose="020B06020201040206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Women</c:v>
                </c:pt>
              </c:strCache>
            </c:strRef>
          </c:tx>
          <c:invertIfNegative val="0"/>
          <c:cat>
            <c:numRef>
              <c:f>Sheet1!$A$2:$A$3</c:f>
              <c:numCache>
                <c:formatCode>General</c:formatCode>
                <c:ptCount val="2"/>
              </c:numCache>
            </c:numRef>
          </c:cat>
          <c:val>
            <c:numRef>
              <c:f>Sheet1!$B$2:$B$3</c:f>
              <c:numCache>
                <c:formatCode>General</c:formatCode>
                <c:ptCount val="2"/>
                <c:pt idx="0">
                  <c:v>5</c:v>
                </c:pt>
              </c:numCache>
            </c:numRef>
          </c:val>
          <c:extLst>
            <c:ext xmlns:c16="http://schemas.microsoft.com/office/drawing/2014/chart" uri="{C3380CC4-5D6E-409C-BE32-E72D297353CC}">
              <c16:uniqueId val="{00000000-8305-4A8E-A17D-3250A2DCD89F}"/>
            </c:ext>
          </c:extLst>
        </c:ser>
        <c:ser>
          <c:idx val="1"/>
          <c:order val="1"/>
          <c:tx>
            <c:strRef>
              <c:f>Sheet1!$C$1</c:f>
              <c:strCache>
                <c:ptCount val="1"/>
                <c:pt idx="0">
                  <c:v>Men</c:v>
                </c:pt>
              </c:strCache>
            </c:strRef>
          </c:tx>
          <c:invertIfNegative val="0"/>
          <c:cat>
            <c:numRef>
              <c:f>Sheet1!$A$2:$A$3</c:f>
              <c:numCache>
                <c:formatCode>General</c:formatCode>
                <c:ptCount val="2"/>
              </c:numCache>
            </c:numRef>
          </c:cat>
          <c:val>
            <c:numRef>
              <c:f>Sheet1!$C$2:$C$3</c:f>
              <c:numCache>
                <c:formatCode>General</c:formatCode>
                <c:ptCount val="2"/>
                <c:pt idx="0">
                  <c:v>9</c:v>
                </c:pt>
              </c:numCache>
            </c:numRef>
          </c:val>
          <c:extLst>
            <c:ext xmlns:c16="http://schemas.microsoft.com/office/drawing/2014/chart" uri="{C3380CC4-5D6E-409C-BE32-E72D297353CC}">
              <c16:uniqueId val="{00000001-8305-4A8E-A17D-3250A2DCD89F}"/>
            </c:ext>
          </c:extLst>
        </c:ser>
        <c:dLbls>
          <c:showLegendKey val="0"/>
          <c:showVal val="0"/>
          <c:showCatName val="0"/>
          <c:showSerName val="0"/>
          <c:showPercent val="0"/>
          <c:showBubbleSize val="0"/>
        </c:dLbls>
        <c:gapWidth val="150"/>
        <c:axId val="40461824"/>
        <c:axId val="40463360"/>
      </c:barChart>
      <c:catAx>
        <c:axId val="40461824"/>
        <c:scaling>
          <c:orientation val="minMax"/>
        </c:scaling>
        <c:delete val="0"/>
        <c:axPos val="b"/>
        <c:numFmt formatCode="General" sourceLinked="1"/>
        <c:majorTickMark val="out"/>
        <c:minorTickMark val="none"/>
        <c:tickLblPos val="nextTo"/>
        <c:crossAx val="40463360"/>
        <c:crosses val="autoZero"/>
        <c:auto val="1"/>
        <c:lblAlgn val="ctr"/>
        <c:lblOffset val="100"/>
        <c:noMultiLvlLbl val="0"/>
      </c:catAx>
      <c:valAx>
        <c:axId val="40463360"/>
        <c:scaling>
          <c:orientation val="minMax"/>
        </c:scaling>
        <c:delete val="0"/>
        <c:axPos val="l"/>
        <c:majorGridlines/>
        <c:numFmt formatCode="General" sourceLinked="1"/>
        <c:majorTickMark val="out"/>
        <c:minorTickMark val="none"/>
        <c:tickLblPos val="nextTo"/>
        <c:crossAx val="40461824"/>
        <c:crosses val="autoZero"/>
        <c:crossBetween val="between"/>
      </c:valAx>
    </c:plotArea>
    <c:legend>
      <c:legendPos val="r"/>
      <c:layout>
        <c:manualLayout>
          <c:xMode val="edge"/>
          <c:yMode val="edge"/>
          <c:x val="0.50421628937007879"/>
          <c:y val="0.49935463743805891"/>
          <c:w val="0.27164741907261591"/>
          <c:h val="0.22205935796486981"/>
        </c:manualLayout>
      </c:layout>
      <c:overlay val="0"/>
      <c:txPr>
        <a:bodyPr/>
        <a:lstStyle/>
        <a:p>
          <a:pPr>
            <a:defRPr sz="1050">
              <a:latin typeface="Tw Cen MT" panose="020B06020201040206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2800">
                <a:latin typeface="Tw Cen MT" panose="020B0602020104020603" pitchFamily="34" charset="0"/>
              </a:defRPr>
            </a:pPr>
            <a:r>
              <a:rPr lang="en-US" sz="2800">
                <a:latin typeface="Tw Cen MT" panose="020B0602020104020603" pitchFamily="34" charset="0"/>
              </a:rPr>
              <a:t>Gender</a:t>
            </a:r>
          </a:p>
        </c:rich>
      </c:tx>
      <c:layout>
        <c:manualLayout>
          <c:xMode val="edge"/>
          <c:yMode val="edge"/>
          <c:x val="0.34654839319820069"/>
          <c:y val="2.7650348054319277E-3"/>
        </c:manualLayout>
      </c:layout>
      <c:overlay val="0"/>
    </c:title>
    <c:autoTitleDeleted val="0"/>
    <c:plotArea>
      <c:layout/>
      <c:pieChart>
        <c:varyColors val="1"/>
        <c:ser>
          <c:idx val="0"/>
          <c:order val="0"/>
          <c:tx>
            <c:strRef>
              <c:f>Sheet1!$B$1</c:f>
              <c:strCache>
                <c:ptCount val="1"/>
                <c:pt idx="0">
                  <c:v>Gender</c:v>
                </c:pt>
              </c:strCache>
            </c:strRef>
          </c:tx>
          <c:cat>
            <c:strRef>
              <c:f>Sheet1!$A$2:$A$3</c:f>
              <c:strCache>
                <c:ptCount val="2"/>
                <c:pt idx="0">
                  <c:v>Men</c:v>
                </c:pt>
                <c:pt idx="1">
                  <c:v>Women</c:v>
                </c:pt>
              </c:strCache>
            </c:strRef>
          </c:cat>
          <c:val>
            <c:numRef>
              <c:f>Sheet1!$B$2:$B$3</c:f>
              <c:numCache>
                <c:formatCode>General</c:formatCode>
                <c:ptCount val="2"/>
                <c:pt idx="0">
                  <c:v>113</c:v>
                </c:pt>
                <c:pt idx="1">
                  <c:v>27</c:v>
                </c:pt>
              </c:numCache>
            </c:numRef>
          </c:val>
          <c:extLst>
            <c:ext xmlns:c16="http://schemas.microsoft.com/office/drawing/2014/chart" uri="{C3380CC4-5D6E-409C-BE32-E72D297353CC}">
              <c16:uniqueId val="{00000000-3B3F-4070-9811-553D16C54CD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6244094488189"/>
          <c:y val="0.31582711700511118"/>
          <c:w val="0.22464856087904264"/>
          <c:h val="0.3023697037870266"/>
        </c:manualLayout>
      </c:layout>
      <c:overlay val="0"/>
      <c:txPr>
        <a:bodyPr/>
        <a:lstStyle/>
        <a:p>
          <a:pPr>
            <a:defRPr sz="2000">
              <a:latin typeface="Tw Cen MT" panose="020B06020201040206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Tw Cen MT" panose="020B0602020104020603" pitchFamily="34" charset="0"/>
              </a:defRPr>
            </a:pPr>
            <a:r>
              <a:rPr lang="en-US" sz="2800" dirty="0"/>
              <a:t>Race/Ethnicity</a:t>
            </a:r>
          </a:p>
        </c:rich>
      </c:tx>
      <c:layout/>
      <c:overlay val="0"/>
    </c:title>
    <c:autoTitleDeleted val="0"/>
    <c:plotArea>
      <c:layout/>
      <c:pieChart>
        <c:varyColors val="1"/>
        <c:ser>
          <c:idx val="0"/>
          <c:order val="0"/>
          <c:tx>
            <c:strRef>
              <c:f>Sheet1!$B$1</c:f>
              <c:strCache>
                <c:ptCount val="1"/>
                <c:pt idx="0">
                  <c:v>Race/Ethnicity</c:v>
                </c:pt>
              </c:strCache>
            </c:strRef>
          </c:tx>
          <c:cat>
            <c:strRef>
              <c:f>Sheet1!$A$2:$A$5</c:f>
              <c:strCache>
                <c:ptCount val="4"/>
                <c:pt idx="0">
                  <c:v>White/Caucasian</c:v>
                </c:pt>
                <c:pt idx="1">
                  <c:v>Black/African American</c:v>
                </c:pt>
                <c:pt idx="2">
                  <c:v>Hispanic/Latino</c:v>
                </c:pt>
                <c:pt idx="3">
                  <c:v>Asian American Pacific Islander</c:v>
                </c:pt>
              </c:strCache>
            </c:strRef>
          </c:cat>
          <c:val>
            <c:numRef>
              <c:f>Sheet1!$B$2:$B$5</c:f>
              <c:numCache>
                <c:formatCode>General</c:formatCode>
                <c:ptCount val="4"/>
                <c:pt idx="0">
                  <c:v>119</c:v>
                </c:pt>
                <c:pt idx="1">
                  <c:v>18</c:v>
                </c:pt>
                <c:pt idx="2">
                  <c:v>1</c:v>
                </c:pt>
                <c:pt idx="3">
                  <c:v>2</c:v>
                </c:pt>
              </c:numCache>
            </c:numRef>
          </c:val>
          <c:extLst>
            <c:ext xmlns:c16="http://schemas.microsoft.com/office/drawing/2014/chart" uri="{C3380CC4-5D6E-409C-BE32-E72D297353CC}">
              <c16:uniqueId val="{00000000-A577-4D58-9995-7506E8615DE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266284203589214"/>
          <c:y val="0.34059864857318367"/>
          <c:w val="0.36864109967468262"/>
          <c:h val="0.65940130328536517"/>
        </c:manualLayout>
      </c:layout>
      <c:overlay val="0"/>
      <c:txPr>
        <a:bodyPr/>
        <a:lstStyle/>
        <a:p>
          <a:pPr>
            <a:defRPr sz="2000">
              <a:latin typeface="Tw Cen MT" panose="020B06020201040206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 Id="rId4" Type="http://schemas.openxmlformats.org/officeDocument/2006/relationships/image" Target="../media/image5.jpe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pn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 Id="rId4"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pn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7B222-0CC1-496A-A759-28625848DE17}" type="doc">
      <dgm:prSet loTypeId="urn:microsoft.com/office/officeart/2005/8/layout/vList3" loCatId="picture" qsTypeId="urn:microsoft.com/office/officeart/2005/8/quickstyle/simple1" qsCatId="simple" csTypeId="urn:microsoft.com/office/officeart/2005/8/colors/accent0_3" csCatId="mainScheme" phldr="1"/>
      <dgm:spPr/>
    </dgm:pt>
    <dgm:pt modelId="{09075507-D933-4C8F-891D-BA72484ED6D5}">
      <dgm:prSet phldrT="[Text]" custT="1"/>
      <dgm:spPr/>
      <dgm:t>
        <a:bodyPr/>
        <a:lstStyle/>
        <a:p>
          <a:r>
            <a:rPr lang="en-US" sz="1800" b="1" dirty="0" smtClean="0">
              <a:latin typeface="Tw Cen MT" panose="020B0602020104020603" pitchFamily="34" charset="0"/>
            </a:rPr>
            <a:t>Women and minorities </a:t>
          </a:r>
          <a:r>
            <a:rPr lang="en-US" sz="1800" dirty="0" smtClean="0">
              <a:latin typeface="Tw Cen MT" panose="020B0602020104020603" pitchFamily="34" charset="0"/>
            </a:rPr>
            <a:t>continue to face challenges in reaching senior leadership positions in state government.</a:t>
          </a:r>
          <a:endParaRPr lang="en-US" sz="1800" dirty="0"/>
        </a:p>
      </dgm:t>
    </dgm:pt>
    <dgm:pt modelId="{65F897F9-F081-4BBC-A491-2D1A123317FC}" type="parTrans" cxnId="{FD50C7CB-1021-4507-B0AA-004085391693}">
      <dgm:prSet/>
      <dgm:spPr/>
      <dgm:t>
        <a:bodyPr/>
        <a:lstStyle/>
        <a:p>
          <a:endParaRPr lang="en-US"/>
        </a:p>
      </dgm:t>
    </dgm:pt>
    <dgm:pt modelId="{51710745-107D-4AA9-A8D3-1EA68F289E2C}" type="sibTrans" cxnId="{FD50C7CB-1021-4507-B0AA-004085391693}">
      <dgm:prSet/>
      <dgm:spPr/>
      <dgm:t>
        <a:bodyPr/>
        <a:lstStyle/>
        <a:p>
          <a:endParaRPr lang="en-US"/>
        </a:p>
      </dgm:t>
    </dgm:pt>
    <dgm:pt modelId="{3893285D-3C1F-47D7-B5C4-597B7744E568}">
      <dgm:prSet phldrT="[Text]" custT="1"/>
      <dgm:spPr/>
      <dgm:t>
        <a:bodyPr/>
        <a:lstStyle/>
        <a:p>
          <a:r>
            <a:rPr lang="en-US" sz="1800" b="1" dirty="0" smtClean="0">
              <a:latin typeface="Tw Cen MT" panose="020B0602020104020603" pitchFamily="34" charset="0"/>
            </a:rPr>
            <a:t>(2) </a:t>
          </a:r>
          <a:r>
            <a:rPr lang="en-US" sz="1800" dirty="0" smtClean="0">
              <a:latin typeface="Tw Cen MT" panose="020B0602020104020603" pitchFamily="34" charset="0"/>
            </a:rPr>
            <a:t>outlining the </a:t>
          </a:r>
          <a:r>
            <a:rPr lang="en-US" sz="1800" b="1" dirty="0" smtClean="0">
              <a:latin typeface="Tw Cen MT" panose="020B0602020104020603" pitchFamily="34" charset="0"/>
            </a:rPr>
            <a:t>challenges</a:t>
          </a:r>
          <a:r>
            <a:rPr lang="en-US" sz="1800" dirty="0" smtClean="0">
              <a:latin typeface="Tw Cen MT" panose="020B0602020104020603" pitchFamily="34" charset="0"/>
            </a:rPr>
            <a:t> faced by minorities and women in reaching senior leadership positions; and</a:t>
          </a:r>
          <a:endParaRPr lang="en-US" sz="1800" dirty="0"/>
        </a:p>
      </dgm:t>
    </dgm:pt>
    <dgm:pt modelId="{41B1C376-4196-4A6D-891F-C5FC8D8BC64E}" type="parTrans" cxnId="{CA7B5285-0980-4532-A66C-79CA10EDDDFD}">
      <dgm:prSet/>
      <dgm:spPr/>
      <dgm:t>
        <a:bodyPr/>
        <a:lstStyle/>
        <a:p>
          <a:endParaRPr lang="en-US"/>
        </a:p>
      </dgm:t>
    </dgm:pt>
    <dgm:pt modelId="{EC219855-5B62-42DE-ACC2-5EFE7D74F2A8}" type="sibTrans" cxnId="{CA7B5285-0980-4532-A66C-79CA10EDDDFD}">
      <dgm:prSet/>
      <dgm:spPr/>
      <dgm:t>
        <a:bodyPr/>
        <a:lstStyle/>
        <a:p>
          <a:endParaRPr lang="en-US"/>
        </a:p>
      </dgm:t>
    </dgm:pt>
    <dgm:pt modelId="{24269799-1F48-48A6-A839-0B68A18D5CCD}">
      <dgm:prSet phldrT="[Text]" custT="1"/>
      <dgm:spPr/>
      <dgm:t>
        <a:bodyPr/>
        <a:lstStyle/>
        <a:p>
          <a:r>
            <a:rPr lang="en-US" sz="1800" b="1" dirty="0" smtClean="0">
              <a:latin typeface="Tw Cen MT" panose="020B0602020104020603" pitchFamily="34" charset="0"/>
            </a:rPr>
            <a:t> (3) </a:t>
          </a:r>
          <a:r>
            <a:rPr lang="en-US" sz="1800" dirty="0" smtClean="0">
              <a:latin typeface="Tw Cen MT" panose="020B0602020104020603" pitchFamily="34" charset="0"/>
            </a:rPr>
            <a:t>making </a:t>
          </a:r>
          <a:r>
            <a:rPr lang="en-US" sz="1800" b="1" dirty="0" smtClean="0">
              <a:latin typeface="Tw Cen MT" panose="020B0602020104020603" pitchFamily="34" charset="0"/>
            </a:rPr>
            <a:t>recommendations</a:t>
          </a:r>
          <a:r>
            <a:rPr lang="en-US" sz="1800" dirty="0" smtClean="0">
              <a:latin typeface="Tw Cen MT" panose="020B0602020104020603" pitchFamily="34" charset="0"/>
            </a:rPr>
            <a:t> on how to  increase the number of minorities in senior executive government positions.</a:t>
          </a:r>
          <a:endParaRPr lang="en-US" sz="1800" dirty="0"/>
        </a:p>
      </dgm:t>
    </dgm:pt>
    <dgm:pt modelId="{25CF45D3-7861-4AAD-AAA9-429763A9779D}" type="parTrans" cxnId="{466CC421-8B0D-40DF-86C5-04EFC4F7F179}">
      <dgm:prSet/>
      <dgm:spPr/>
      <dgm:t>
        <a:bodyPr/>
        <a:lstStyle/>
        <a:p>
          <a:endParaRPr lang="en-US"/>
        </a:p>
      </dgm:t>
    </dgm:pt>
    <dgm:pt modelId="{7A412FB2-3407-433C-8550-03864EC400E0}" type="sibTrans" cxnId="{466CC421-8B0D-40DF-86C5-04EFC4F7F179}">
      <dgm:prSet/>
      <dgm:spPr/>
      <dgm:t>
        <a:bodyPr/>
        <a:lstStyle/>
        <a:p>
          <a:endParaRPr lang="en-US"/>
        </a:p>
      </dgm:t>
    </dgm:pt>
    <dgm:pt modelId="{0F8B9009-CD07-4881-B830-BFAE7089A4F1}">
      <dgm:prSet phldrT="[Text]" custT="1"/>
      <dgm:spPr/>
      <dgm:t>
        <a:bodyPr/>
        <a:lstStyle/>
        <a:p>
          <a:r>
            <a:rPr lang="en-US" sz="1800" b="1" dirty="0" smtClean="0">
              <a:latin typeface="Tw Cen MT" panose="020B0602020104020603" pitchFamily="34" charset="0"/>
            </a:rPr>
            <a:t>(1) </a:t>
          </a:r>
          <a:r>
            <a:rPr lang="en-US" sz="1800" dirty="0" smtClean="0">
              <a:latin typeface="Tw Cen MT" panose="020B0602020104020603" pitchFamily="34" charset="0"/>
            </a:rPr>
            <a:t>This project will focus on examining Virginia’s </a:t>
          </a:r>
          <a:r>
            <a:rPr lang="en-US" sz="1800" b="1" dirty="0" smtClean="0">
              <a:latin typeface="Tw Cen MT" panose="020B0602020104020603" pitchFamily="34" charset="0"/>
            </a:rPr>
            <a:t>current level</a:t>
          </a:r>
          <a:r>
            <a:rPr lang="en-US" sz="1800" dirty="0" smtClean="0">
              <a:latin typeface="Tw Cen MT" panose="020B0602020104020603" pitchFamily="34" charset="0"/>
            </a:rPr>
            <a:t> of diversity within the executive branch of government;</a:t>
          </a:r>
          <a:endParaRPr lang="en-US" sz="1800" dirty="0"/>
        </a:p>
      </dgm:t>
    </dgm:pt>
    <dgm:pt modelId="{0B20FF88-D270-407F-A382-2D72E41FBA5C}" type="parTrans" cxnId="{43148212-4907-4E72-9ABA-7257DCF4B382}">
      <dgm:prSet/>
      <dgm:spPr/>
      <dgm:t>
        <a:bodyPr/>
        <a:lstStyle/>
        <a:p>
          <a:endParaRPr lang="en-US"/>
        </a:p>
      </dgm:t>
    </dgm:pt>
    <dgm:pt modelId="{EE2B1226-CDC9-47DC-83E1-A2B821FDE9BD}" type="sibTrans" cxnId="{43148212-4907-4E72-9ABA-7257DCF4B382}">
      <dgm:prSet/>
      <dgm:spPr/>
      <dgm:t>
        <a:bodyPr/>
        <a:lstStyle/>
        <a:p>
          <a:endParaRPr lang="en-US"/>
        </a:p>
      </dgm:t>
    </dgm:pt>
    <dgm:pt modelId="{B93256EB-5F04-4B4A-BC06-2717C9C010B6}" type="pres">
      <dgm:prSet presAssocID="{B177B222-0CC1-496A-A759-28625848DE17}" presName="linearFlow" presStyleCnt="0">
        <dgm:presLayoutVars>
          <dgm:dir/>
          <dgm:resizeHandles val="exact"/>
        </dgm:presLayoutVars>
      </dgm:prSet>
      <dgm:spPr/>
    </dgm:pt>
    <dgm:pt modelId="{EBF1867C-BFAD-4ED6-9847-6AD80B745406}" type="pres">
      <dgm:prSet presAssocID="{09075507-D933-4C8F-891D-BA72484ED6D5}" presName="composite" presStyleCnt="0"/>
      <dgm:spPr/>
    </dgm:pt>
    <dgm:pt modelId="{128E9FCF-6377-4470-963D-67A31DDDAE0B}" type="pres">
      <dgm:prSet presAssocID="{09075507-D933-4C8F-891D-BA72484ED6D5}"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pt>
    <dgm:pt modelId="{DACF166C-E052-4636-92C2-B650DA2D191D}" type="pres">
      <dgm:prSet presAssocID="{09075507-D933-4C8F-891D-BA72484ED6D5}" presName="txShp" presStyleLbl="node1" presStyleIdx="0" presStyleCnt="4">
        <dgm:presLayoutVars>
          <dgm:bulletEnabled val="1"/>
        </dgm:presLayoutVars>
      </dgm:prSet>
      <dgm:spPr/>
      <dgm:t>
        <a:bodyPr/>
        <a:lstStyle/>
        <a:p>
          <a:endParaRPr lang="en-US"/>
        </a:p>
      </dgm:t>
    </dgm:pt>
    <dgm:pt modelId="{43201314-00C9-4725-8D33-8F884C0F9AA6}" type="pres">
      <dgm:prSet presAssocID="{51710745-107D-4AA9-A8D3-1EA68F289E2C}" presName="spacing" presStyleCnt="0"/>
      <dgm:spPr/>
    </dgm:pt>
    <dgm:pt modelId="{1FBDE748-44FB-4C9B-BA76-CA7EC8EA44CE}" type="pres">
      <dgm:prSet presAssocID="{0F8B9009-CD07-4881-B830-BFAE7089A4F1}" presName="composite" presStyleCnt="0"/>
      <dgm:spPr/>
    </dgm:pt>
    <dgm:pt modelId="{6311671B-F6EF-4C7F-BC27-DE9CDED5F279}" type="pres">
      <dgm:prSet presAssocID="{0F8B9009-CD07-4881-B830-BFAE7089A4F1}"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774A23F0-5A3E-4508-8CF5-C9CB13C71A41}" type="pres">
      <dgm:prSet presAssocID="{0F8B9009-CD07-4881-B830-BFAE7089A4F1}" presName="txShp" presStyleLbl="node1" presStyleIdx="1" presStyleCnt="4">
        <dgm:presLayoutVars>
          <dgm:bulletEnabled val="1"/>
        </dgm:presLayoutVars>
      </dgm:prSet>
      <dgm:spPr/>
      <dgm:t>
        <a:bodyPr/>
        <a:lstStyle/>
        <a:p>
          <a:endParaRPr lang="en-US"/>
        </a:p>
      </dgm:t>
    </dgm:pt>
    <dgm:pt modelId="{F16286D4-1DC3-4BDE-8AF6-CAA2053053D1}" type="pres">
      <dgm:prSet presAssocID="{EE2B1226-CDC9-47DC-83E1-A2B821FDE9BD}" presName="spacing" presStyleCnt="0"/>
      <dgm:spPr/>
    </dgm:pt>
    <dgm:pt modelId="{50BE7FC7-0A12-494D-8139-1C51B8E377BD}" type="pres">
      <dgm:prSet presAssocID="{3893285D-3C1F-47D7-B5C4-597B7744E568}" presName="composite" presStyleCnt="0"/>
      <dgm:spPr/>
    </dgm:pt>
    <dgm:pt modelId="{1166D0B7-D6B2-49C0-8CA2-6071FDF34583}" type="pres">
      <dgm:prSet presAssocID="{3893285D-3C1F-47D7-B5C4-597B7744E568}"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dgm:spPr>
    </dgm:pt>
    <dgm:pt modelId="{CCA5AA6A-8837-432F-B16F-8F944B0CC6D2}" type="pres">
      <dgm:prSet presAssocID="{3893285D-3C1F-47D7-B5C4-597B7744E568}" presName="txShp" presStyleLbl="node1" presStyleIdx="2" presStyleCnt="4">
        <dgm:presLayoutVars>
          <dgm:bulletEnabled val="1"/>
        </dgm:presLayoutVars>
      </dgm:prSet>
      <dgm:spPr/>
      <dgm:t>
        <a:bodyPr/>
        <a:lstStyle/>
        <a:p>
          <a:endParaRPr lang="en-US"/>
        </a:p>
      </dgm:t>
    </dgm:pt>
    <dgm:pt modelId="{25CC1F41-FE51-475B-8E76-D5229CF442A2}" type="pres">
      <dgm:prSet presAssocID="{EC219855-5B62-42DE-ACC2-5EFE7D74F2A8}" presName="spacing" presStyleCnt="0"/>
      <dgm:spPr/>
    </dgm:pt>
    <dgm:pt modelId="{F5AEE31A-1158-4A8C-9734-FAA5C053A7FE}" type="pres">
      <dgm:prSet presAssocID="{24269799-1F48-48A6-A839-0B68A18D5CCD}" presName="composite" presStyleCnt="0"/>
      <dgm:spPr/>
    </dgm:pt>
    <dgm:pt modelId="{4B1D2511-B742-4EAA-A0C7-389721A595EA}" type="pres">
      <dgm:prSet presAssocID="{24269799-1F48-48A6-A839-0B68A18D5CCD}"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B9735055-2ABD-4024-AEBC-F2196C89C88D}" type="pres">
      <dgm:prSet presAssocID="{24269799-1F48-48A6-A839-0B68A18D5CCD}" presName="txShp" presStyleLbl="node1" presStyleIdx="3" presStyleCnt="4">
        <dgm:presLayoutVars>
          <dgm:bulletEnabled val="1"/>
        </dgm:presLayoutVars>
      </dgm:prSet>
      <dgm:spPr/>
      <dgm:t>
        <a:bodyPr/>
        <a:lstStyle/>
        <a:p>
          <a:endParaRPr lang="en-US"/>
        </a:p>
      </dgm:t>
    </dgm:pt>
  </dgm:ptLst>
  <dgm:cxnLst>
    <dgm:cxn modelId="{A00D9416-26A3-4C7B-B8D2-A06D06DB5283}" type="presOf" srcId="{3893285D-3C1F-47D7-B5C4-597B7744E568}" destId="{CCA5AA6A-8837-432F-B16F-8F944B0CC6D2}" srcOrd="0" destOrd="0" presId="urn:microsoft.com/office/officeart/2005/8/layout/vList3"/>
    <dgm:cxn modelId="{4C61CEA4-5728-4005-A00A-A0110CE24030}" type="presOf" srcId="{0F8B9009-CD07-4881-B830-BFAE7089A4F1}" destId="{774A23F0-5A3E-4508-8CF5-C9CB13C71A41}" srcOrd="0" destOrd="0" presId="urn:microsoft.com/office/officeart/2005/8/layout/vList3"/>
    <dgm:cxn modelId="{CA7B5285-0980-4532-A66C-79CA10EDDDFD}" srcId="{B177B222-0CC1-496A-A759-28625848DE17}" destId="{3893285D-3C1F-47D7-B5C4-597B7744E568}" srcOrd="2" destOrd="0" parTransId="{41B1C376-4196-4A6D-891F-C5FC8D8BC64E}" sibTransId="{EC219855-5B62-42DE-ACC2-5EFE7D74F2A8}"/>
    <dgm:cxn modelId="{27FFF592-9D87-4E9A-B56E-EB19534B78B6}" type="presOf" srcId="{24269799-1F48-48A6-A839-0B68A18D5CCD}" destId="{B9735055-2ABD-4024-AEBC-F2196C89C88D}" srcOrd="0" destOrd="0" presId="urn:microsoft.com/office/officeart/2005/8/layout/vList3"/>
    <dgm:cxn modelId="{9B2AA2AB-6492-4527-B5D0-952F0FF6CD35}" type="presOf" srcId="{B177B222-0CC1-496A-A759-28625848DE17}" destId="{B93256EB-5F04-4B4A-BC06-2717C9C010B6}" srcOrd="0" destOrd="0" presId="urn:microsoft.com/office/officeart/2005/8/layout/vList3"/>
    <dgm:cxn modelId="{2F7FDCA3-5F7C-4E09-8285-D1F30A77FCFC}" type="presOf" srcId="{09075507-D933-4C8F-891D-BA72484ED6D5}" destId="{DACF166C-E052-4636-92C2-B650DA2D191D}" srcOrd="0" destOrd="0" presId="urn:microsoft.com/office/officeart/2005/8/layout/vList3"/>
    <dgm:cxn modelId="{466CC421-8B0D-40DF-86C5-04EFC4F7F179}" srcId="{B177B222-0CC1-496A-A759-28625848DE17}" destId="{24269799-1F48-48A6-A839-0B68A18D5CCD}" srcOrd="3" destOrd="0" parTransId="{25CF45D3-7861-4AAD-AAA9-429763A9779D}" sibTransId="{7A412FB2-3407-433C-8550-03864EC400E0}"/>
    <dgm:cxn modelId="{43148212-4907-4E72-9ABA-7257DCF4B382}" srcId="{B177B222-0CC1-496A-A759-28625848DE17}" destId="{0F8B9009-CD07-4881-B830-BFAE7089A4F1}" srcOrd="1" destOrd="0" parTransId="{0B20FF88-D270-407F-A382-2D72E41FBA5C}" sibTransId="{EE2B1226-CDC9-47DC-83E1-A2B821FDE9BD}"/>
    <dgm:cxn modelId="{FD50C7CB-1021-4507-B0AA-004085391693}" srcId="{B177B222-0CC1-496A-A759-28625848DE17}" destId="{09075507-D933-4C8F-891D-BA72484ED6D5}" srcOrd="0" destOrd="0" parTransId="{65F897F9-F081-4BBC-A491-2D1A123317FC}" sibTransId="{51710745-107D-4AA9-A8D3-1EA68F289E2C}"/>
    <dgm:cxn modelId="{E7819D03-83B9-4C88-9EE3-AD0444769960}" type="presParOf" srcId="{B93256EB-5F04-4B4A-BC06-2717C9C010B6}" destId="{EBF1867C-BFAD-4ED6-9847-6AD80B745406}" srcOrd="0" destOrd="0" presId="urn:microsoft.com/office/officeart/2005/8/layout/vList3"/>
    <dgm:cxn modelId="{41ACDE08-867C-499B-8039-7C752FC23110}" type="presParOf" srcId="{EBF1867C-BFAD-4ED6-9847-6AD80B745406}" destId="{128E9FCF-6377-4470-963D-67A31DDDAE0B}" srcOrd="0" destOrd="0" presId="urn:microsoft.com/office/officeart/2005/8/layout/vList3"/>
    <dgm:cxn modelId="{6CFB57DB-CAD0-455E-AEB5-AC5AFFFCE335}" type="presParOf" srcId="{EBF1867C-BFAD-4ED6-9847-6AD80B745406}" destId="{DACF166C-E052-4636-92C2-B650DA2D191D}" srcOrd="1" destOrd="0" presId="urn:microsoft.com/office/officeart/2005/8/layout/vList3"/>
    <dgm:cxn modelId="{DAAC5401-EF5D-4471-B901-7D5576371825}" type="presParOf" srcId="{B93256EB-5F04-4B4A-BC06-2717C9C010B6}" destId="{43201314-00C9-4725-8D33-8F884C0F9AA6}" srcOrd="1" destOrd="0" presId="urn:microsoft.com/office/officeart/2005/8/layout/vList3"/>
    <dgm:cxn modelId="{73B89ECE-3F57-4E24-A5E2-089C9506132D}" type="presParOf" srcId="{B93256EB-5F04-4B4A-BC06-2717C9C010B6}" destId="{1FBDE748-44FB-4C9B-BA76-CA7EC8EA44CE}" srcOrd="2" destOrd="0" presId="urn:microsoft.com/office/officeart/2005/8/layout/vList3"/>
    <dgm:cxn modelId="{2D12079C-1AF3-4DC6-B4BF-FDF7B8F90C27}" type="presParOf" srcId="{1FBDE748-44FB-4C9B-BA76-CA7EC8EA44CE}" destId="{6311671B-F6EF-4C7F-BC27-DE9CDED5F279}" srcOrd="0" destOrd="0" presId="urn:microsoft.com/office/officeart/2005/8/layout/vList3"/>
    <dgm:cxn modelId="{F0DE8E87-5414-47AA-8506-FA4459D61C40}" type="presParOf" srcId="{1FBDE748-44FB-4C9B-BA76-CA7EC8EA44CE}" destId="{774A23F0-5A3E-4508-8CF5-C9CB13C71A41}" srcOrd="1" destOrd="0" presId="urn:microsoft.com/office/officeart/2005/8/layout/vList3"/>
    <dgm:cxn modelId="{D37736EC-DFF9-4A66-9EB2-FA233D030FB9}" type="presParOf" srcId="{B93256EB-5F04-4B4A-BC06-2717C9C010B6}" destId="{F16286D4-1DC3-4BDE-8AF6-CAA2053053D1}" srcOrd="3" destOrd="0" presId="urn:microsoft.com/office/officeart/2005/8/layout/vList3"/>
    <dgm:cxn modelId="{5FEB7A23-44F1-42F1-A5C3-337D2F4D17E8}" type="presParOf" srcId="{B93256EB-5F04-4B4A-BC06-2717C9C010B6}" destId="{50BE7FC7-0A12-494D-8139-1C51B8E377BD}" srcOrd="4" destOrd="0" presId="urn:microsoft.com/office/officeart/2005/8/layout/vList3"/>
    <dgm:cxn modelId="{C2F56840-06CB-4696-9B77-2647F7FD9140}" type="presParOf" srcId="{50BE7FC7-0A12-494D-8139-1C51B8E377BD}" destId="{1166D0B7-D6B2-49C0-8CA2-6071FDF34583}" srcOrd="0" destOrd="0" presId="urn:microsoft.com/office/officeart/2005/8/layout/vList3"/>
    <dgm:cxn modelId="{B9889B50-2BED-4504-8F6A-8FF206C85AFD}" type="presParOf" srcId="{50BE7FC7-0A12-494D-8139-1C51B8E377BD}" destId="{CCA5AA6A-8837-432F-B16F-8F944B0CC6D2}" srcOrd="1" destOrd="0" presId="urn:microsoft.com/office/officeart/2005/8/layout/vList3"/>
    <dgm:cxn modelId="{C7ACE3F5-8A1B-4064-8B4B-21B882F4346D}" type="presParOf" srcId="{B93256EB-5F04-4B4A-BC06-2717C9C010B6}" destId="{25CC1F41-FE51-475B-8E76-D5229CF442A2}" srcOrd="5" destOrd="0" presId="urn:microsoft.com/office/officeart/2005/8/layout/vList3"/>
    <dgm:cxn modelId="{AE249143-56B5-418C-A1A0-CCECBD918E6B}" type="presParOf" srcId="{B93256EB-5F04-4B4A-BC06-2717C9C010B6}" destId="{F5AEE31A-1158-4A8C-9734-FAA5C053A7FE}" srcOrd="6" destOrd="0" presId="urn:microsoft.com/office/officeart/2005/8/layout/vList3"/>
    <dgm:cxn modelId="{6F667AED-C8E0-4830-84F7-4DEDB15C8B68}" type="presParOf" srcId="{F5AEE31A-1158-4A8C-9734-FAA5C053A7FE}" destId="{4B1D2511-B742-4EAA-A0C7-389721A595EA}" srcOrd="0" destOrd="0" presId="urn:microsoft.com/office/officeart/2005/8/layout/vList3"/>
    <dgm:cxn modelId="{4EA9E9AF-C8D6-4571-8082-1FE17F16CD13}" type="presParOf" srcId="{F5AEE31A-1158-4A8C-9734-FAA5C053A7FE}" destId="{B9735055-2ABD-4024-AEBC-F2196C89C88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C1C37-4F13-4482-B82A-05419635E846}" type="doc">
      <dgm:prSet loTypeId="urn:microsoft.com/office/officeart/2005/8/layout/hierarchy4" loCatId="relationship" qsTypeId="urn:microsoft.com/office/officeart/2005/8/quickstyle/simple1" qsCatId="simple" csTypeId="urn:microsoft.com/office/officeart/2005/8/colors/accent6_2" csCatId="accent6" phldr="1"/>
      <dgm:spPr/>
      <dgm:t>
        <a:bodyPr/>
        <a:lstStyle/>
        <a:p>
          <a:endParaRPr lang="en-US"/>
        </a:p>
      </dgm:t>
    </dgm:pt>
    <dgm:pt modelId="{F32516A9-D05B-4D64-97B6-13F5CBC6D9E5}">
      <dgm:prSet phldrT="[Text]" custT="1"/>
      <dgm:spPr/>
      <dgm:t>
        <a:bodyPr/>
        <a:lstStyle/>
        <a:p>
          <a:pPr algn="just"/>
          <a:r>
            <a:rPr lang="en-US" sz="2600" b="0" dirty="0" smtClean="0">
              <a:latin typeface="Tw Cen MT" panose="020B0602020104020603" pitchFamily="34" charset="0"/>
            </a:rPr>
            <a:t>A minority is a member of a group of individuals who possess </a:t>
          </a:r>
          <a:r>
            <a:rPr lang="en-US" sz="2800" b="1" dirty="0" smtClean="0">
              <a:latin typeface="Tw Cen MT" panose="020B0602020104020603" pitchFamily="34" charset="0"/>
            </a:rPr>
            <a:t>common similarities </a:t>
          </a:r>
          <a:r>
            <a:rPr lang="en-US" sz="2600" b="0" dirty="0" smtClean="0">
              <a:latin typeface="Tw Cen MT" panose="020B0602020104020603" pitchFamily="34" charset="0"/>
            </a:rPr>
            <a:t>and, collectively, </a:t>
          </a:r>
          <a:r>
            <a:rPr lang="en-US" sz="2800" b="1" dirty="0" smtClean="0">
              <a:latin typeface="Tw Cen MT" panose="020B0602020104020603" pitchFamily="34" charset="0"/>
            </a:rPr>
            <a:t>comprise a smaller subset of a larger group</a:t>
          </a:r>
          <a:r>
            <a:rPr lang="en-US" sz="2600" b="0" dirty="0" smtClean="0">
              <a:latin typeface="Tw Cen MT" panose="020B0602020104020603" pitchFamily="34" charset="0"/>
            </a:rPr>
            <a:t>.</a:t>
          </a:r>
          <a:endParaRPr lang="en-US" sz="2600" b="0" dirty="0">
            <a:latin typeface="Tw Cen MT" panose="020B0602020104020603" pitchFamily="34" charset="0"/>
          </a:endParaRPr>
        </a:p>
      </dgm:t>
    </dgm:pt>
    <dgm:pt modelId="{7D79CC51-273F-4BC9-93CA-CA3EBC752D47}" type="parTrans" cxnId="{9C133F61-7DA8-4742-861D-FBC709E58E8C}">
      <dgm:prSet/>
      <dgm:spPr/>
      <dgm:t>
        <a:bodyPr/>
        <a:lstStyle/>
        <a:p>
          <a:endParaRPr lang="en-US"/>
        </a:p>
      </dgm:t>
    </dgm:pt>
    <dgm:pt modelId="{B19D4D02-138C-45C9-9F53-F66584AD5632}" type="sibTrans" cxnId="{9C133F61-7DA8-4742-861D-FBC709E58E8C}">
      <dgm:prSet/>
      <dgm:spPr/>
      <dgm:t>
        <a:bodyPr/>
        <a:lstStyle/>
        <a:p>
          <a:endParaRPr lang="en-US"/>
        </a:p>
      </dgm:t>
    </dgm:pt>
    <dgm:pt modelId="{37B94EC5-5AAE-4815-8D20-7D0919FD244C}">
      <dgm:prSet custT="1"/>
      <dgm:spPr/>
      <dgm:t>
        <a:bodyPr/>
        <a:lstStyle/>
        <a:p>
          <a:pPr algn="just"/>
          <a:r>
            <a:rPr lang="en-US" sz="2600" b="0" smtClean="0">
              <a:latin typeface="Tw Cen MT" panose="020B0602020104020603" pitchFamily="34" charset="0"/>
            </a:rPr>
            <a:t>This smaller subset may be identified by any number of characteristics, including, </a:t>
          </a:r>
          <a:r>
            <a:rPr lang="en-US" sz="2800" b="1" smtClean="0">
              <a:latin typeface="Tw Cen MT" panose="020B0602020104020603" pitchFamily="34" charset="0"/>
            </a:rPr>
            <a:t>race, gender, ethnicity, sexual orientation or physical disability</a:t>
          </a:r>
          <a:r>
            <a:rPr lang="en-US" sz="2600" b="0" smtClean="0">
              <a:latin typeface="Tw Cen MT" panose="020B0602020104020603" pitchFamily="34" charset="0"/>
            </a:rPr>
            <a:t>.</a:t>
          </a:r>
          <a:endParaRPr lang="en-US" sz="2600" b="0" dirty="0" smtClean="0">
            <a:latin typeface="Tw Cen MT" panose="020B0602020104020603" pitchFamily="34" charset="0"/>
          </a:endParaRPr>
        </a:p>
      </dgm:t>
    </dgm:pt>
    <dgm:pt modelId="{9A699953-AF3A-478F-8D72-B139DC4BFED4}" type="parTrans" cxnId="{C838DE60-0AB7-45F8-AE13-C1B5E2A19006}">
      <dgm:prSet/>
      <dgm:spPr/>
      <dgm:t>
        <a:bodyPr/>
        <a:lstStyle/>
        <a:p>
          <a:endParaRPr lang="en-US"/>
        </a:p>
      </dgm:t>
    </dgm:pt>
    <dgm:pt modelId="{FF057C01-4885-4A64-873A-7A35340862E8}" type="sibTrans" cxnId="{C838DE60-0AB7-45F8-AE13-C1B5E2A19006}">
      <dgm:prSet/>
      <dgm:spPr/>
      <dgm:t>
        <a:bodyPr/>
        <a:lstStyle/>
        <a:p>
          <a:endParaRPr lang="en-US"/>
        </a:p>
      </dgm:t>
    </dgm:pt>
    <dgm:pt modelId="{734C6111-756D-4DF7-81FA-B58981D65EE9}" type="pres">
      <dgm:prSet presAssocID="{5FFC1C37-4F13-4482-B82A-05419635E846}" presName="Name0" presStyleCnt="0">
        <dgm:presLayoutVars>
          <dgm:chPref val="1"/>
          <dgm:dir/>
          <dgm:animOne val="branch"/>
          <dgm:animLvl val="lvl"/>
          <dgm:resizeHandles/>
        </dgm:presLayoutVars>
      </dgm:prSet>
      <dgm:spPr/>
      <dgm:t>
        <a:bodyPr/>
        <a:lstStyle/>
        <a:p>
          <a:endParaRPr lang="en-US"/>
        </a:p>
      </dgm:t>
    </dgm:pt>
    <dgm:pt modelId="{FEC1E5A0-9918-4795-9055-5C68168B9A41}" type="pres">
      <dgm:prSet presAssocID="{F32516A9-D05B-4D64-97B6-13F5CBC6D9E5}" presName="vertOne" presStyleCnt="0"/>
      <dgm:spPr/>
    </dgm:pt>
    <dgm:pt modelId="{BEC9CDE3-4C4C-415E-8A2B-FBBBD4CEF644}" type="pres">
      <dgm:prSet presAssocID="{F32516A9-D05B-4D64-97B6-13F5CBC6D9E5}" presName="txOne" presStyleLbl="node0" presStyleIdx="0" presStyleCnt="1" custLinFactNeighborX="64" custLinFactNeighborY="-39318">
        <dgm:presLayoutVars>
          <dgm:chPref val="3"/>
        </dgm:presLayoutVars>
      </dgm:prSet>
      <dgm:spPr/>
      <dgm:t>
        <a:bodyPr/>
        <a:lstStyle/>
        <a:p>
          <a:endParaRPr lang="en-US"/>
        </a:p>
      </dgm:t>
    </dgm:pt>
    <dgm:pt modelId="{0DC41FC0-F8BC-4063-AE8B-0A1610164E04}" type="pres">
      <dgm:prSet presAssocID="{F32516A9-D05B-4D64-97B6-13F5CBC6D9E5}" presName="parTransOne" presStyleCnt="0"/>
      <dgm:spPr/>
    </dgm:pt>
    <dgm:pt modelId="{02A020B5-E04C-4E30-80E5-522FCA849704}" type="pres">
      <dgm:prSet presAssocID="{F32516A9-D05B-4D64-97B6-13F5CBC6D9E5}" presName="horzOne" presStyleCnt="0"/>
      <dgm:spPr/>
    </dgm:pt>
    <dgm:pt modelId="{FD0F2D69-A1F2-42F0-848C-244BB75301B8}" type="pres">
      <dgm:prSet presAssocID="{37B94EC5-5AAE-4815-8D20-7D0919FD244C}" presName="vertTwo" presStyleCnt="0"/>
      <dgm:spPr/>
    </dgm:pt>
    <dgm:pt modelId="{FE06296F-033E-406B-AF83-14DFAE146428}" type="pres">
      <dgm:prSet presAssocID="{37B94EC5-5AAE-4815-8D20-7D0919FD244C}" presName="txTwo" presStyleLbl="node2" presStyleIdx="0" presStyleCnt="1">
        <dgm:presLayoutVars>
          <dgm:chPref val="3"/>
        </dgm:presLayoutVars>
      </dgm:prSet>
      <dgm:spPr/>
      <dgm:t>
        <a:bodyPr/>
        <a:lstStyle/>
        <a:p>
          <a:endParaRPr lang="en-US"/>
        </a:p>
      </dgm:t>
    </dgm:pt>
    <dgm:pt modelId="{34C15A93-B695-4052-B606-FBE863B09E22}" type="pres">
      <dgm:prSet presAssocID="{37B94EC5-5AAE-4815-8D20-7D0919FD244C}" presName="horzTwo" presStyleCnt="0"/>
      <dgm:spPr/>
    </dgm:pt>
  </dgm:ptLst>
  <dgm:cxnLst>
    <dgm:cxn modelId="{7711335D-6F5F-4B40-ADE7-A72628839AB5}" type="presOf" srcId="{37B94EC5-5AAE-4815-8D20-7D0919FD244C}" destId="{FE06296F-033E-406B-AF83-14DFAE146428}" srcOrd="0" destOrd="0" presId="urn:microsoft.com/office/officeart/2005/8/layout/hierarchy4"/>
    <dgm:cxn modelId="{C838DE60-0AB7-45F8-AE13-C1B5E2A19006}" srcId="{F32516A9-D05B-4D64-97B6-13F5CBC6D9E5}" destId="{37B94EC5-5AAE-4815-8D20-7D0919FD244C}" srcOrd="0" destOrd="0" parTransId="{9A699953-AF3A-478F-8D72-B139DC4BFED4}" sibTransId="{FF057C01-4885-4A64-873A-7A35340862E8}"/>
    <dgm:cxn modelId="{9C133F61-7DA8-4742-861D-FBC709E58E8C}" srcId="{5FFC1C37-4F13-4482-B82A-05419635E846}" destId="{F32516A9-D05B-4D64-97B6-13F5CBC6D9E5}" srcOrd="0" destOrd="0" parTransId="{7D79CC51-273F-4BC9-93CA-CA3EBC752D47}" sibTransId="{B19D4D02-138C-45C9-9F53-F66584AD5632}"/>
    <dgm:cxn modelId="{93992C74-8D4A-4E97-87BE-1834978F1C39}" type="presOf" srcId="{5FFC1C37-4F13-4482-B82A-05419635E846}" destId="{734C6111-756D-4DF7-81FA-B58981D65EE9}" srcOrd="0" destOrd="0" presId="urn:microsoft.com/office/officeart/2005/8/layout/hierarchy4"/>
    <dgm:cxn modelId="{3E1D369F-A357-44E9-9771-6A25C2069FCE}" type="presOf" srcId="{F32516A9-D05B-4D64-97B6-13F5CBC6D9E5}" destId="{BEC9CDE3-4C4C-415E-8A2B-FBBBD4CEF644}" srcOrd="0" destOrd="0" presId="urn:microsoft.com/office/officeart/2005/8/layout/hierarchy4"/>
    <dgm:cxn modelId="{7FDA062C-1D8D-406F-91B6-431D9866E745}" type="presParOf" srcId="{734C6111-756D-4DF7-81FA-B58981D65EE9}" destId="{FEC1E5A0-9918-4795-9055-5C68168B9A41}" srcOrd="0" destOrd="0" presId="urn:microsoft.com/office/officeart/2005/8/layout/hierarchy4"/>
    <dgm:cxn modelId="{34109FFF-0857-44C9-8319-8CA19CDE53E9}" type="presParOf" srcId="{FEC1E5A0-9918-4795-9055-5C68168B9A41}" destId="{BEC9CDE3-4C4C-415E-8A2B-FBBBD4CEF644}" srcOrd="0" destOrd="0" presId="urn:microsoft.com/office/officeart/2005/8/layout/hierarchy4"/>
    <dgm:cxn modelId="{6E2F3596-376D-4B5B-8F7A-95094BED53C3}" type="presParOf" srcId="{FEC1E5A0-9918-4795-9055-5C68168B9A41}" destId="{0DC41FC0-F8BC-4063-AE8B-0A1610164E04}" srcOrd="1" destOrd="0" presId="urn:microsoft.com/office/officeart/2005/8/layout/hierarchy4"/>
    <dgm:cxn modelId="{70BAC0C4-E15A-44C5-96E3-EC3771963A49}" type="presParOf" srcId="{FEC1E5A0-9918-4795-9055-5C68168B9A41}" destId="{02A020B5-E04C-4E30-80E5-522FCA849704}" srcOrd="2" destOrd="0" presId="urn:microsoft.com/office/officeart/2005/8/layout/hierarchy4"/>
    <dgm:cxn modelId="{C0CBE212-2BCD-4407-BECF-E88DFEE01826}" type="presParOf" srcId="{02A020B5-E04C-4E30-80E5-522FCA849704}" destId="{FD0F2D69-A1F2-42F0-848C-244BB75301B8}" srcOrd="0" destOrd="0" presId="urn:microsoft.com/office/officeart/2005/8/layout/hierarchy4"/>
    <dgm:cxn modelId="{002A3DF8-F496-491E-AC2A-CDD303D3333C}" type="presParOf" srcId="{FD0F2D69-A1F2-42F0-848C-244BB75301B8}" destId="{FE06296F-033E-406B-AF83-14DFAE146428}" srcOrd="0" destOrd="0" presId="urn:microsoft.com/office/officeart/2005/8/layout/hierarchy4"/>
    <dgm:cxn modelId="{C741AF14-2973-48AC-A188-5DE805D6072D}" type="presParOf" srcId="{FD0F2D69-A1F2-42F0-848C-244BB75301B8}" destId="{34C15A93-B695-4052-B606-FBE863B09E2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DF67F1-1025-4B46-8699-B182E005561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7C83E63-874D-4368-A309-F8F4206874B6}">
      <dgm:prSet phldrT="[Text]" custT="1"/>
      <dgm:spPr/>
      <dgm:t>
        <a:bodyPr/>
        <a:lstStyle/>
        <a:p>
          <a:r>
            <a:rPr lang="en-US" sz="1800" b="0" i="0" u="none" dirty="0" smtClean="0">
              <a:solidFill>
                <a:schemeClr val="bg1"/>
              </a:solidFill>
              <a:latin typeface="Tw Cen MT" panose="020B0602020104020603" pitchFamily="34" charset="0"/>
            </a:rPr>
            <a:t>Change in culture for Virginia</a:t>
          </a:r>
          <a:endParaRPr lang="en-US" sz="1800" b="0" i="0" u="none" dirty="0">
            <a:solidFill>
              <a:schemeClr val="bg1"/>
            </a:solidFill>
            <a:latin typeface="Tw Cen MT" panose="020B0602020104020603" pitchFamily="34" charset="0"/>
          </a:endParaRPr>
        </a:p>
      </dgm:t>
    </dgm:pt>
    <dgm:pt modelId="{A344D1CE-90F1-4008-842A-E46C77BB502C}" type="parTrans" cxnId="{1EFCCE4E-5A19-4EC0-8EDF-1101E8ED4F06}">
      <dgm:prSet/>
      <dgm:spPr/>
      <dgm:t>
        <a:bodyPr/>
        <a:lstStyle/>
        <a:p>
          <a:endParaRPr lang="en-US"/>
        </a:p>
      </dgm:t>
    </dgm:pt>
    <dgm:pt modelId="{9510A277-9374-4B77-BDE4-DEBF962C224B}" type="sibTrans" cxnId="{1EFCCE4E-5A19-4EC0-8EDF-1101E8ED4F06}">
      <dgm:prSet/>
      <dgm:spPr/>
      <dgm:t>
        <a:bodyPr/>
        <a:lstStyle/>
        <a:p>
          <a:endParaRPr lang="en-US"/>
        </a:p>
      </dgm:t>
    </dgm:pt>
    <dgm:pt modelId="{E250FC37-4B47-4EB0-8042-F7A7932EAFFC}">
      <dgm:prSet custT="1"/>
      <dgm:spPr/>
      <dgm:t>
        <a:bodyPr/>
        <a:lstStyle/>
        <a:p>
          <a:r>
            <a:rPr lang="en-US" sz="1800" b="0" i="0" u="none" dirty="0" smtClean="0">
              <a:solidFill>
                <a:schemeClr val="bg1"/>
              </a:solidFill>
              <a:latin typeface="Tw Cen MT" panose="020B0602020104020603" pitchFamily="34" charset="0"/>
            </a:rPr>
            <a:t>Closer proximity to clientele/customers/members</a:t>
          </a:r>
        </a:p>
      </dgm:t>
    </dgm:pt>
    <dgm:pt modelId="{F47E2D4F-2B27-4F1A-9F19-0075D55FB31A}" type="parTrans" cxnId="{2B627761-3757-4B7A-9755-53565601BAB8}">
      <dgm:prSet/>
      <dgm:spPr/>
      <dgm:t>
        <a:bodyPr/>
        <a:lstStyle/>
        <a:p>
          <a:endParaRPr lang="en-US"/>
        </a:p>
      </dgm:t>
    </dgm:pt>
    <dgm:pt modelId="{0D18D155-9D96-4897-9286-742FA8E81CA5}" type="sibTrans" cxnId="{2B627761-3757-4B7A-9755-53565601BAB8}">
      <dgm:prSet/>
      <dgm:spPr/>
      <dgm:t>
        <a:bodyPr/>
        <a:lstStyle/>
        <a:p>
          <a:endParaRPr lang="en-US"/>
        </a:p>
      </dgm:t>
    </dgm:pt>
    <dgm:pt modelId="{F87B2286-B64E-4D70-B826-34FBC9A3FF04}">
      <dgm:prSet phldrT="[Text]" custT="1"/>
      <dgm:spPr/>
      <dgm:t>
        <a:bodyPr/>
        <a:lstStyle/>
        <a:p>
          <a:r>
            <a:rPr lang="en-US" sz="1800" b="0" i="0" u="none" dirty="0" smtClean="0">
              <a:solidFill>
                <a:schemeClr val="bg1"/>
              </a:solidFill>
              <a:latin typeface="Tw Cen MT" panose="020B0602020104020603" pitchFamily="34" charset="0"/>
            </a:rPr>
            <a:t>Ideas</a:t>
          </a:r>
          <a:endParaRPr lang="en-US" sz="1800" b="0" i="0" u="none" dirty="0">
            <a:solidFill>
              <a:schemeClr val="bg1"/>
            </a:solidFill>
            <a:latin typeface="Tw Cen MT" panose="020B0602020104020603" pitchFamily="34" charset="0"/>
          </a:endParaRPr>
        </a:p>
      </dgm:t>
    </dgm:pt>
    <dgm:pt modelId="{E8E7C58E-5566-4CAC-B5DB-F5A0D69BEB2D}" type="parTrans" cxnId="{EB26587B-6B21-46FE-9C66-4E9940ED8DAC}">
      <dgm:prSet/>
      <dgm:spPr/>
      <dgm:t>
        <a:bodyPr/>
        <a:lstStyle/>
        <a:p>
          <a:endParaRPr lang="en-US"/>
        </a:p>
      </dgm:t>
    </dgm:pt>
    <dgm:pt modelId="{231ED6F0-3895-498B-B3A4-BB31A5B966B3}" type="sibTrans" cxnId="{EB26587B-6B21-46FE-9C66-4E9940ED8DAC}">
      <dgm:prSet/>
      <dgm:spPr/>
      <dgm:t>
        <a:bodyPr/>
        <a:lstStyle/>
        <a:p>
          <a:endParaRPr lang="en-US"/>
        </a:p>
      </dgm:t>
    </dgm:pt>
    <dgm:pt modelId="{DA0445E4-B2BC-412F-A807-9AD3586009E1}">
      <dgm:prSet custT="1"/>
      <dgm:spPr/>
      <dgm:t>
        <a:bodyPr/>
        <a:lstStyle/>
        <a:p>
          <a:r>
            <a:rPr lang="en-US" sz="1800" b="0" i="0" u="none" dirty="0" smtClean="0">
              <a:solidFill>
                <a:schemeClr val="bg1"/>
              </a:solidFill>
              <a:latin typeface="Tw Cen MT" panose="020B0602020104020603" pitchFamily="34" charset="0"/>
            </a:rPr>
            <a:t>Linguistic skills</a:t>
          </a:r>
        </a:p>
      </dgm:t>
    </dgm:pt>
    <dgm:pt modelId="{17352CDF-2B6F-424F-98AE-9CC2187C8729}" type="parTrans" cxnId="{51287B3F-8ECF-4A20-A765-59FB1FFB3A4C}">
      <dgm:prSet/>
      <dgm:spPr/>
      <dgm:t>
        <a:bodyPr/>
        <a:lstStyle/>
        <a:p>
          <a:endParaRPr lang="en-US"/>
        </a:p>
      </dgm:t>
    </dgm:pt>
    <dgm:pt modelId="{C9A31328-B952-44A0-9AC8-9E4FF1D7E184}" type="sibTrans" cxnId="{51287B3F-8ECF-4A20-A765-59FB1FFB3A4C}">
      <dgm:prSet/>
      <dgm:spPr/>
      <dgm:t>
        <a:bodyPr/>
        <a:lstStyle/>
        <a:p>
          <a:endParaRPr lang="en-US"/>
        </a:p>
      </dgm:t>
    </dgm:pt>
    <dgm:pt modelId="{E4AAC34F-6356-4A7F-8528-7A43D9F8356C}" type="pres">
      <dgm:prSet presAssocID="{F3DF67F1-1025-4B46-8699-B182E0055613}" presName="diagram" presStyleCnt="0">
        <dgm:presLayoutVars>
          <dgm:dir/>
          <dgm:resizeHandles val="exact"/>
        </dgm:presLayoutVars>
      </dgm:prSet>
      <dgm:spPr/>
      <dgm:t>
        <a:bodyPr/>
        <a:lstStyle/>
        <a:p>
          <a:endParaRPr lang="en-US"/>
        </a:p>
      </dgm:t>
    </dgm:pt>
    <dgm:pt modelId="{2BA52E79-1876-49AF-8D26-9A8C4E6F0E78}" type="pres">
      <dgm:prSet presAssocID="{E7C83E63-874D-4368-A309-F8F4206874B6}" presName="node" presStyleLbl="node1" presStyleIdx="0" presStyleCnt="4" custScaleX="108967">
        <dgm:presLayoutVars>
          <dgm:bulletEnabled val="1"/>
        </dgm:presLayoutVars>
      </dgm:prSet>
      <dgm:spPr/>
      <dgm:t>
        <a:bodyPr/>
        <a:lstStyle/>
        <a:p>
          <a:endParaRPr lang="en-US"/>
        </a:p>
      </dgm:t>
    </dgm:pt>
    <dgm:pt modelId="{93782D85-02C2-47A6-B89E-45A12D577F64}" type="pres">
      <dgm:prSet presAssocID="{9510A277-9374-4B77-BDE4-DEBF962C224B}" presName="sibTrans" presStyleCnt="0"/>
      <dgm:spPr/>
    </dgm:pt>
    <dgm:pt modelId="{4743C485-3ED2-4AF8-B174-EA63F66E7FCF}" type="pres">
      <dgm:prSet presAssocID="{F87B2286-B64E-4D70-B826-34FBC9A3FF04}" presName="node" presStyleLbl="node1" presStyleIdx="1" presStyleCnt="4" custScaleX="110381">
        <dgm:presLayoutVars>
          <dgm:bulletEnabled val="1"/>
        </dgm:presLayoutVars>
      </dgm:prSet>
      <dgm:spPr/>
      <dgm:t>
        <a:bodyPr/>
        <a:lstStyle/>
        <a:p>
          <a:endParaRPr lang="en-US"/>
        </a:p>
      </dgm:t>
    </dgm:pt>
    <dgm:pt modelId="{A5CAB6B8-2E3B-481C-9050-2ADDBAB1B9B9}" type="pres">
      <dgm:prSet presAssocID="{231ED6F0-3895-498B-B3A4-BB31A5B966B3}" presName="sibTrans" presStyleCnt="0"/>
      <dgm:spPr/>
    </dgm:pt>
    <dgm:pt modelId="{814534CC-F87E-493D-B9B8-A2FDF812662B}" type="pres">
      <dgm:prSet presAssocID="{E250FC37-4B47-4EB0-8042-F7A7932EAFFC}" presName="node" presStyleLbl="node1" presStyleIdx="2" presStyleCnt="4" custScaleX="110381">
        <dgm:presLayoutVars>
          <dgm:bulletEnabled val="1"/>
        </dgm:presLayoutVars>
      </dgm:prSet>
      <dgm:spPr/>
      <dgm:t>
        <a:bodyPr/>
        <a:lstStyle/>
        <a:p>
          <a:endParaRPr lang="en-US"/>
        </a:p>
      </dgm:t>
    </dgm:pt>
    <dgm:pt modelId="{98C04D9D-FABD-4DF1-94AB-9DA7B64C084E}" type="pres">
      <dgm:prSet presAssocID="{0D18D155-9D96-4897-9286-742FA8E81CA5}" presName="sibTrans" presStyleCnt="0"/>
      <dgm:spPr/>
    </dgm:pt>
    <dgm:pt modelId="{207832DD-D335-4D29-858F-062B4F15366B}" type="pres">
      <dgm:prSet presAssocID="{DA0445E4-B2BC-412F-A807-9AD3586009E1}" presName="node" presStyleLbl="node1" presStyleIdx="3" presStyleCnt="4" custScaleX="110381">
        <dgm:presLayoutVars>
          <dgm:bulletEnabled val="1"/>
        </dgm:presLayoutVars>
      </dgm:prSet>
      <dgm:spPr/>
      <dgm:t>
        <a:bodyPr/>
        <a:lstStyle/>
        <a:p>
          <a:endParaRPr lang="en-US"/>
        </a:p>
      </dgm:t>
    </dgm:pt>
  </dgm:ptLst>
  <dgm:cxnLst>
    <dgm:cxn modelId="{1EFCCE4E-5A19-4EC0-8EDF-1101E8ED4F06}" srcId="{F3DF67F1-1025-4B46-8699-B182E0055613}" destId="{E7C83E63-874D-4368-A309-F8F4206874B6}" srcOrd="0" destOrd="0" parTransId="{A344D1CE-90F1-4008-842A-E46C77BB502C}" sibTransId="{9510A277-9374-4B77-BDE4-DEBF962C224B}"/>
    <dgm:cxn modelId="{51287B3F-8ECF-4A20-A765-59FB1FFB3A4C}" srcId="{F3DF67F1-1025-4B46-8699-B182E0055613}" destId="{DA0445E4-B2BC-412F-A807-9AD3586009E1}" srcOrd="3" destOrd="0" parTransId="{17352CDF-2B6F-424F-98AE-9CC2187C8729}" sibTransId="{C9A31328-B952-44A0-9AC8-9E4FF1D7E184}"/>
    <dgm:cxn modelId="{BACCC956-72B8-4C40-BC25-845BBAF19341}" type="presOf" srcId="{E250FC37-4B47-4EB0-8042-F7A7932EAFFC}" destId="{814534CC-F87E-493D-B9B8-A2FDF812662B}" srcOrd="0" destOrd="0" presId="urn:microsoft.com/office/officeart/2005/8/layout/default"/>
    <dgm:cxn modelId="{0D56B3B5-793D-4292-AFA4-EFBCF36BF863}" type="presOf" srcId="{DA0445E4-B2BC-412F-A807-9AD3586009E1}" destId="{207832DD-D335-4D29-858F-062B4F15366B}" srcOrd="0" destOrd="0" presId="urn:microsoft.com/office/officeart/2005/8/layout/default"/>
    <dgm:cxn modelId="{F9D84875-AEFF-457A-B750-B2ADEE2458FC}" type="presOf" srcId="{E7C83E63-874D-4368-A309-F8F4206874B6}" destId="{2BA52E79-1876-49AF-8D26-9A8C4E6F0E78}" srcOrd="0" destOrd="0" presId="urn:microsoft.com/office/officeart/2005/8/layout/default"/>
    <dgm:cxn modelId="{EB26587B-6B21-46FE-9C66-4E9940ED8DAC}" srcId="{F3DF67F1-1025-4B46-8699-B182E0055613}" destId="{F87B2286-B64E-4D70-B826-34FBC9A3FF04}" srcOrd="1" destOrd="0" parTransId="{E8E7C58E-5566-4CAC-B5DB-F5A0D69BEB2D}" sibTransId="{231ED6F0-3895-498B-B3A4-BB31A5B966B3}"/>
    <dgm:cxn modelId="{8464FB39-34DB-4464-8C69-41D4CCCC84AA}" type="presOf" srcId="{F3DF67F1-1025-4B46-8699-B182E0055613}" destId="{E4AAC34F-6356-4A7F-8528-7A43D9F8356C}" srcOrd="0" destOrd="0" presId="urn:microsoft.com/office/officeart/2005/8/layout/default"/>
    <dgm:cxn modelId="{2B627761-3757-4B7A-9755-53565601BAB8}" srcId="{F3DF67F1-1025-4B46-8699-B182E0055613}" destId="{E250FC37-4B47-4EB0-8042-F7A7932EAFFC}" srcOrd="2" destOrd="0" parTransId="{F47E2D4F-2B27-4F1A-9F19-0075D55FB31A}" sibTransId="{0D18D155-9D96-4897-9286-742FA8E81CA5}"/>
    <dgm:cxn modelId="{0691DD55-0934-4B2D-B9DD-3E579D24895E}" type="presOf" srcId="{F87B2286-B64E-4D70-B826-34FBC9A3FF04}" destId="{4743C485-3ED2-4AF8-B174-EA63F66E7FCF}" srcOrd="0" destOrd="0" presId="urn:microsoft.com/office/officeart/2005/8/layout/default"/>
    <dgm:cxn modelId="{D0927345-5510-4012-994E-91460BE598AC}" type="presParOf" srcId="{E4AAC34F-6356-4A7F-8528-7A43D9F8356C}" destId="{2BA52E79-1876-49AF-8D26-9A8C4E6F0E78}" srcOrd="0" destOrd="0" presId="urn:microsoft.com/office/officeart/2005/8/layout/default"/>
    <dgm:cxn modelId="{FFF91D4E-1004-4997-8CEC-EE2EB0CC3C68}" type="presParOf" srcId="{E4AAC34F-6356-4A7F-8528-7A43D9F8356C}" destId="{93782D85-02C2-47A6-B89E-45A12D577F64}" srcOrd="1" destOrd="0" presId="urn:microsoft.com/office/officeart/2005/8/layout/default"/>
    <dgm:cxn modelId="{4E803D8C-2C69-4C97-A5CF-1741410BCF73}" type="presParOf" srcId="{E4AAC34F-6356-4A7F-8528-7A43D9F8356C}" destId="{4743C485-3ED2-4AF8-B174-EA63F66E7FCF}" srcOrd="2" destOrd="0" presId="urn:microsoft.com/office/officeart/2005/8/layout/default"/>
    <dgm:cxn modelId="{4C1B9542-B550-4C2C-A3F4-EFD94CCDF0E2}" type="presParOf" srcId="{E4AAC34F-6356-4A7F-8528-7A43D9F8356C}" destId="{A5CAB6B8-2E3B-481C-9050-2ADDBAB1B9B9}" srcOrd="3" destOrd="0" presId="urn:microsoft.com/office/officeart/2005/8/layout/default"/>
    <dgm:cxn modelId="{849E571A-5B57-48FE-93A5-429D7CA24BD0}" type="presParOf" srcId="{E4AAC34F-6356-4A7F-8528-7A43D9F8356C}" destId="{814534CC-F87E-493D-B9B8-A2FDF812662B}" srcOrd="4" destOrd="0" presId="urn:microsoft.com/office/officeart/2005/8/layout/default"/>
    <dgm:cxn modelId="{30792051-DB79-4F73-8FA8-D8C16EDD7911}" type="presParOf" srcId="{E4AAC34F-6356-4A7F-8528-7A43D9F8356C}" destId="{98C04D9D-FABD-4DF1-94AB-9DA7B64C084E}" srcOrd="5" destOrd="0" presId="urn:microsoft.com/office/officeart/2005/8/layout/default"/>
    <dgm:cxn modelId="{08592BC3-FB1F-416A-A5C8-C70DAE698679}" type="presParOf" srcId="{E4AAC34F-6356-4A7F-8528-7A43D9F8356C}" destId="{207832DD-D335-4D29-858F-062B4F15366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27F7BE-D4EE-4031-8B9C-00A9A34DE974}" type="doc">
      <dgm:prSet loTypeId="urn:microsoft.com/office/officeart/2005/8/layout/hProcess9" loCatId="process" qsTypeId="urn:microsoft.com/office/officeart/2005/8/quickstyle/simple1" qsCatId="simple" csTypeId="urn:microsoft.com/office/officeart/2005/8/colors/colorful5" csCatId="colorful" phldr="1"/>
      <dgm:spPr/>
    </dgm:pt>
    <dgm:pt modelId="{0643D4CC-D876-4BC1-992A-93DEE6CDECA7}">
      <dgm:prSet phldrT="[Text]"/>
      <dgm:spPr/>
      <dgm:t>
        <a:bodyPr/>
        <a:lstStyle/>
        <a:p>
          <a:r>
            <a:rPr lang="en-US" dirty="0" smtClean="0"/>
            <a:t>Proclamation</a:t>
          </a:r>
          <a:endParaRPr lang="en-US" dirty="0"/>
        </a:p>
      </dgm:t>
    </dgm:pt>
    <dgm:pt modelId="{19995A49-BD8C-4237-AFEB-B3D641248263}" type="parTrans" cxnId="{F3464F7F-F21A-4FF3-863F-6489EACD9727}">
      <dgm:prSet/>
      <dgm:spPr/>
      <dgm:t>
        <a:bodyPr/>
        <a:lstStyle/>
        <a:p>
          <a:endParaRPr lang="en-US"/>
        </a:p>
      </dgm:t>
    </dgm:pt>
    <dgm:pt modelId="{99BC9F47-1D31-4FE5-849F-9549407488F5}" type="sibTrans" cxnId="{F3464F7F-F21A-4FF3-863F-6489EACD9727}">
      <dgm:prSet/>
      <dgm:spPr/>
      <dgm:t>
        <a:bodyPr/>
        <a:lstStyle/>
        <a:p>
          <a:endParaRPr lang="en-US"/>
        </a:p>
      </dgm:t>
    </dgm:pt>
    <dgm:pt modelId="{D2646B47-26C3-4AB3-9C61-0CDEA87212D7}">
      <dgm:prSet phldrT="[Text]"/>
      <dgm:spPr/>
      <dgm:t>
        <a:bodyPr/>
        <a:lstStyle/>
        <a:p>
          <a:r>
            <a:rPr lang="en-US" dirty="0" smtClean="0"/>
            <a:t>Executive Order</a:t>
          </a:r>
          <a:endParaRPr lang="en-US" dirty="0"/>
        </a:p>
      </dgm:t>
    </dgm:pt>
    <dgm:pt modelId="{44016DD5-D412-49D1-8CD4-A9A4D54675D0}" type="parTrans" cxnId="{3652DDEB-1A65-4F7B-AD93-3EACC6A930D2}">
      <dgm:prSet/>
      <dgm:spPr/>
      <dgm:t>
        <a:bodyPr/>
        <a:lstStyle/>
        <a:p>
          <a:endParaRPr lang="en-US"/>
        </a:p>
      </dgm:t>
    </dgm:pt>
    <dgm:pt modelId="{FC5CBBEA-BFC3-4564-BA2E-48E914E5B93E}" type="sibTrans" cxnId="{3652DDEB-1A65-4F7B-AD93-3EACC6A930D2}">
      <dgm:prSet/>
      <dgm:spPr/>
      <dgm:t>
        <a:bodyPr/>
        <a:lstStyle/>
        <a:p>
          <a:endParaRPr lang="en-US"/>
        </a:p>
      </dgm:t>
    </dgm:pt>
    <dgm:pt modelId="{B3CA8F4B-1751-452D-ACA5-DF0BE5DAF98B}">
      <dgm:prSet phldrT="[Text]"/>
      <dgm:spPr/>
      <dgm:t>
        <a:bodyPr/>
        <a:lstStyle/>
        <a:p>
          <a:r>
            <a:rPr lang="en-US" dirty="0" smtClean="0"/>
            <a:t>Listening Tour</a:t>
          </a:r>
          <a:endParaRPr lang="en-US" dirty="0"/>
        </a:p>
      </dgm:t>
    </dgm:pt>
    <dgm:pt modelId="{E27E2E33-C4B7-43ED-AEFC-1D5DF38C1746}" type="parTrans" cxnId="{93BA3A43-881E-4CE2-A1CE-7180E61FC6C8}">
      <dgm:prSet/>
      <dgm:spPr/>
      <dgm:t>
        <a:bodyPr/>
        <a:lstStyle/>
        <a:p>
          <a:endParaRPr lang="en-US"/>
        </a:p>
      </dgm:t>
    </dgm:pt>
    <dgm:pt modelId="{EB7350B9-236A-423C-A556-478D15BEACF9}" type="sibTrans" cxnId="{93BA3A43-881E-4CE2-A1CE-7180E61FC6C8}">
      <dgm:prSet/>
      <dgm:spPr/>
      <dgm:t>
        <a:bodyPr/>
        <a:lstStyle/>
        <a:p>
          <a:endParaRPr lang="en-US"/>
        </a:p>
      </dgm:t>
    </dgm:pt>
    <dgm:pt modelId="{F601B552-908A-40DF-91AD-329D50FE87ED}">
      <dgm:prSet phldrT="[Text]"/>
      <dgm:spPr/>
      <dgm:t>
        <a:bodyPr/>
        <a:lstStyle/>
        <a:p>
          <a:r>
            <a:rPr lang="en-US" dirty="0" smtClean="0"/>
            <a:t>Implementation Guidance Issued</a:t>
          </a:r>
          <a:endParaRPr lang="en-US" dirty="0"/>
        </a:p>
      </dgm:t>
    </dgm:pt>
    <dgm:pt modelId="{E25A4C71-9010-445B-9089-EF5457C09891}" type="parTrans" cxnId="{10C53488-2305-4F56-B5BB-8DF9F627E6B1}">
      <dgm:prSet/>
      <dgm:spPr/>
      <dgm:t>
        <a:bodyPr/>
        <a:lstStyle/>
        <a:p>
          <a:endParaRPr lang="en-US"/>
        </a:p>
      </dgm:t>
    </dgm:pt>
    <dgm:pt modelId="{DCA0D86A-2A3E-4E3D-BB6F-9B8C34DC850A}" type="sibTrans" cxnId="{10C53488-2305-4F56-B5BB-8DF9F627E6B1}">
      <dgm:prSet/>
      <dgm:spPr/>
      <dgm:t>
        <a:bodyPr/>
        <a:lstStyle/>
        <a:p>
          <a:endParaRPr lang="en-US"/>
        </a:p>
      </dgm:t>
    </dgm:pt>
    <dgm:pt modelId="{EF216DAB-062E-446F-99E1-7ED1002764D0}">
      <dgm:prSet phldrT="[Text]"/>
      <dgm:spPr/>
      <dgm:t>
        <a:bodyPr/>
        <a:lstStyle/>
        <a:p>
          <a:r>
            <a:rPr lang="en-US" dirty="0" smtClean="0"/>
            <a:t>Site Visits Arranged</a:t>
          </a:r>
          <a:endParaRPr lang="en-US" dirty="0"/>
        </a:p>
      </dgm:t>
    </dgm:pt>
    <dgm:pt modelId="{14C4DFC7-2F98-42C2-ADBB-84713789AE2A}" type="parTrans" cxnId="{6AD7C7DA-4A86-4B31-97E2-891A931257CF}">
      <dgm:prSet/>
      <dgm:spPr/>
      <dgm:t>
        <a:bodyPr/>
        <a:lstStyle/>
        <a:p>
          <a:endParaRPr lang="en-US"/>
        </a:p>
      </dgm:t>
    </dgm:pt>
    <dgm:pt modelId="{C0597396-C203-4349-95AC-3488356A31EF}" type="sibTrans" cxnId="{6AD7C7DA-4A86-4B31-97E2-891A931257CF}">
      <dgm:prSet/>
      <dgm:spPr/>
      <dgm:t>
        <a:bodyPr/>
        <a:lstStyle/>
        <a:p>
          <a:endParaRPr lang="en-US"/>
        </a:p>
      </dgm:t>
    </dgm:pt>
    <dgm:pt modelId="{A6479D8A-4F5F-4335-87D8-9CF9C993081F}">
      <dgm:prSet phldrT="[Text]"/>
      <dgm:spPr/>
      <dgm:t>
        <a:bodyPr/>
        <a:lstStyle/>
        <a:p>
          <a:r>
            <a:rPr lang="en-US" dirty="0" smtClean="0"/>
            <a:t>Quarterly Activity and Success Story Updates</a:t>
          </a:r>
          <a:endParaRPr lang="en-US" dirty="0"/>
        </a:p>
      </dgm:t>
    </dgm:pt>
    <dgm:pt modelId="{ABD47746-76AC-4CC8-82AE-55C65672B6A8}" type="parTrans" cxnId="{33BC4B06-9BF2-4B94-91F5-818554FB5AFC}">
      <dgm:prSet/>
      <dgm:spPr/>
      <dgm:t>
        <a:bodyPr/>
        <a:lstStyle/>
        <a:p>
          <a:endParaRPr lang="en-US"/>
        </a:p>
      </dgm:t>
    </dgm:pt>
    <dgm:pt modelId="{9409B735-388B-4690-A220-F7AB29464037}" type="sibTrans" cxnId="{33BC4B06-9BF2-4B94-91F5-818554FB5AFC}">
      <dgm:prSet/>
      <dgm:spPr/>
      <dgm:t>
        <a:bodyPr/>
        <a:lstStyle/>
        <a:p>
          <a:endParaRPr lang="en-US"/>
        </a:p>
      </dgm:t>
    </dgm:pt>
    <dgm:pt modelId="{EACD6E66-38FC-4440-BDB5-D7829A24C18D}" type="pres">
      <dgm:prSet presAssocID="{F127F7BE-D4EE-4031-8B9C-00A9A34DE974}" presName="CompostProcess" presStyleCnt="0">
        <dgm:presLayoutVars>
          <dgm:dir/>
          <dgm:resizeHandles val="exact"/>
        </dgm:presLayoutVars>
      </dgm:prSet>
      <dgm:spPr/>
    </dgm:pt>
    <dgm:pt modelId="{2D8C1F42-3D73-45A1-89D4-631E0EC01813}" type="pres">
      <dgm:prSet presAssocID="{F127F7BE-D4EE-4031-8B9C-00A9A34DE974}" presName="arrow" presStyleLbl="bgShp" presStyleIdx="0" presStyleCnt="1"/>
      <dgm:spPr/>
    </dgm:pt>
    <dgm:pt modelId="{08FD00AF-D436-46C0-A6F5-6EA4104A4430}" type="pres">
      <dgm:prSet presAssocID="{F127F7BE-D4EE-4031-8B9C-00A9A34DE974}" presName="linearProcess" presStyleCnt="0"/>
      <dgm:spPr/>
    </dgm:pt>
    <dgm:pt modelId="{41C82D9E-8789-4D1C-A836-02007EF98959}" type="pres">
      <dgm:prSet presAssocID="{0643D4CC-D876-4BC1-992A-93DEE6CDECA7}" presName="textNode" presStyleLbl="node1" presStyleIdx="0" presStyleCnt="6">
        <dgm:presLayoutVars>
          <dgm:bulletEnabled val="1"/>
        </dgm:presLayoutVars>
      </dgm:prSet>
      <dgm:spPr/>
      <dgm:t>
        <a:bodyPr/>
        <a:lstStyle/>
        <a:p>
          <a:endParaRPr lang="en-US"/>
        </a:p>
      </dgm:t>
    </dgm:pt>
    <dgm:pt modelId="{14EC9801-385B-4579-95F9-75DBF48C8547}" type="pres">
      <dgm:prSet presAssocID="{99BC9F47-1D31-4FE5-849F-9549407488F5}" presName="sibTrans" presStyleCnt="0"/>
      <dgm:spPr/>
    </dgm:pt>
    <dgm:pt modelId="{B5886266-386E-4812-96B6-6702DC969D37}" type="pres">
      <dgm:prSet presAssocID="{D2646B47-26C3-4AB3-9C61-0CDEA87212D7}" presName="textNode" presStyleLbl="node1" presStyleIdx="1" presStyleCnt="6">
        <dgm:presLayoutVars>
          <dgm:bulletEnabled val="1"/>
        </dgm:presLayoutVars>
      </dgm:prSet>
      <dgm:spPr/>
      <dgm:t>
        <a:bodyPr/>
        <a:lstStyle/>
        <a:p>
          <a:endParaRPr lang="en-US"/>
        </a:p>
      </dgm:t>
    </dgm:pt>
    <dgm:pt modelId="{FF604CC5-D43D-4828-9BD5-F5E209702184}" type="pres">
      <dgm:prSet presAssocID="{FC5CBBEA-BFC3-4564-BA2E-48E914E5B93E}" presName="sibTrans" presStyleCnt="0"/>
      <dgm:spPr/>
    </dgm:pt>
    <dgm:pt modelId="{7EB3D79F-A3A2-4885-B7B5-18A3E2D905AC}" type="pres">
      <dgm:prSet presAssocID="{B3CA8F4B-1751-452D-ACA5-DF0BE5DAF98B}" presName="textNode" presStyleLbl="node1" presStyleIdx="2" presStyleCnt="6">
        <dgm:presLayoutVars>
          <dgm:bulletEnabled val="1"/>
        </dgm:presLayoutVars>
      </dgm:prSet>
      <dgm:spPr/>
      <dgm:t>
        <a:bodyPr/>
        <a:lstStyle/>
        <a:p>
          <a:endParaRPr lang="en-US"/>
        </a:p>
      </dgm:t>
    </dgm:pt>
    <dgm:pt modelId="{D0F1DA8E-6431-4790-8A18-523193BA0E2E}" type="pres">
      <dgm:prSet presAssocID="{EB7350B9-236A-423C-A556-478D15BEACF9}" presName="sibTrans" presStyleCnt="0"/>
      <dgm:spPr/>
    </dgm:pt>
    <dgm:pt modelId="{06969DCB-AD7F-4781-A7BE-BDEFF1565EFC}" type="pres">
      <dgm:prSet presAssocID="{F601B552-908A-40DF-91AD-329D50FE87ED}" presName="textNode" presStyleLbl="node1" presStyleIdx="3" presStyleCnt="6">
        <dgm:presLayoutVars>
          <dgm:bulletEnabled val="1"/>
        </dgm:presLayoutVars>
      </dgm:prSet>
      <dgm:spPr/>
      <dgm:t>
        <a:bodyPr/>
        <a:lstStyle/>
        <a:p>
          <a:endParaRPr lang="en-US"/>
        </a:p>
      </dgm:t>
    </dgm:pt>
    <dgm:pt modelId="{0DFF0FBF-D0C8-4A6A-9279-B72DE392C5B8}" type="pres">
      <dgm:prSet presAssocID="{DCA0D86A-2A3E-4E3D-BB6F-9B8C34DC850A}" presName="sibTrans" presStyleCnt="0"/>
      <dgm:spPr/>
    </dgm:pt>
    <dgm:pt modelId="{785685AB-3BBA-42EA-8167-C1354E1E8869}" type="pres">
      <dgm:prSet presAssocID="{EF216DAB-062E-446F-99E1-7ED1002764D0}" presName="textNode" presStyleLbl="node1" presStyleIdx="4" presStyleCnt="6">
        <dgm:presLayoutVars>
          <dgm:bulletEnabled val="1"/>
        </dgm:presLayoutVars>
      </dgm:prSet>
      <dgm:spPr/>
      <dgm:t>
        <a:bodyPr/>
        <a:lstStyle/>
        <a:p>
          <a:endParaRPr lang="en-US"/>
        </a:p>
      </dgm:t>
    </dgm:pt>
    <dgm:pt modelId="{D0A86C16-C57D-45A7-A82B-527270B78733}" type="pres">
      <dgm:prSet presAssocID="{C0597396-C203-4349-95AC-3488356A31EF}" presName="sibTrans" presStyleCnt="0"/>
      <dgm:spPr/>
    </dgm:pt>
    <dgm:pt modelId="{D606E2D2-AD89-4B42-A54C-499CAFF5A321}" type="pres">
      <dgm:prSet presAssocID="{A6479D8A-4F5F-4335-87D8-9CF9C993081F}" presName="textNode" presStyleLbl="node1" presStyleIdx="5" presStyleCnt="6">
        <dgm:presLayoutVars>
          <dgm:bulletEnabled val="1"/>
        </dgm:presLayoutVars>
      </dgm:prSet>
      <dgm:spPr/>
      <dgm:t>
        <a:bodyPr/>
        <a:lstStyle/>
        <a:p>
          <a:endParaRPr lang="en-US"/>
        </a:p>
      </dgm:t>
    </dgm:pt>
  </dgm:ptLst>
  <dgm:cxnLst>
    <dgm:cxn modelId="{10C53488-2305-4F56-B5BB-8DF9F627E6B1}" srcId="{F127F7BE-D4EE-4031-8B9C-00A9A34DE974}" destId="{F601B552-908A-40DF-91AD-329D50FE87ED}" srcOrd="3" destOrd="0" parTransId="{E25A4C71-9010-445B-9089-EF5457C09891}" sibTransId="{DCA0D86A-2A3E-4E3D-BB6F-9B8C34DC850A}"/>
    <dgm:cxn modelId="{51AEA068-B2B8-430C-9BFF-8D718D15A269}" type="presOf" srcId="{EF216DAB-062E-446F-99E1-7ED1002764D0}" destId="{785685AB-3BBA-42EA-8167-C1354E1E8869}" srcOrd="0" destOrd="0" presId="urn:microsoft.com/office/officeart/2005/8/layout/hProcess9"/>
    <dgm:cxn modelId="{6AD7C7DA-4A86-4B31-97E2-891A931257CF}" srcId="{F127F7BE-D4EE-4031-8B9C-00A9A34DE974}" destId="{EF216DAB-062E-446F-99E1-7ED1002764D0}" srcOrd="4" destOrd="0" parTransId="{14C4DFC7-2F98-42C2-ADBB-84713789AE2A}" sibTransId="{C0597396-C203-4349-95AC-3488356A31EF}"/>
    <dgm:cxn modelId="{FAF0FC61-6C36-47EA-8608-69218FF5E984}" type="presOf" srcId="{D2646B47-26C3-4AB3-9C61-0CDEA87212D7}" destId="{B5886266-386E-4812-96B6-6702DC969D37}" srcOrd="0" destOrd="0" presId="urn:microsoft.com/office/officeart/2005/8/layout/hProcess9"/>
    <dgm:cxn modelId="{C592CC52-2032-492D-965D-1BF90062481F}" type="presOf" srcId="{F601B552-908A-40DF-91AD-329D50FE87ED}" destId="{06969DCB-AD7F-4781-A7BE-BDEFF1565EFC}" srcOrd="0" destOrd="0" presId="urn:microsoft.com/office/officeart/2005/8/layout/hProcess9"/>
    <dgm:cxn modelId="{F3464F7F-F21A-4FF3-863F-6489EACD9727}" srcId="{F127F7BE-D4EE-4031-8B9C-00A9A34DE974}" destId="{0643D4CC-D876-4BC1-992A-93DEE6CDECA7}" srcOrd="0" destOrd="0" parTransId="{19995A49-BD8C-4237-AFEB-B3D641248263}" sibTransId="{99BC9F47-1D31-4FE5-849F-9549407488F5}"/>
    <dgm:cxn modelId="{DC1AA6FD-8A84-4914-9CEB-AF9565BC3CB2}" type="presOf" srcId="{B3CA8F4B-1751-452D-ACA5-DF0BE5DAF98B}" destId="{7EB3D79F-A3A2-4885-B7B5-18A3E2D905AC}" srcOrd="0" destOrd="0" presId="urn:microsoft.com/office/officeart/2005/8/layout/hProcess9"/>
    <dgm:cxn modelId="{33BC4B06-9BF2-4B94-91F5-818554FB5AFC}" srcId="{F127F7BE-D4EE-4031-8B9C-00A9A34DE974}" destId="{A6479D8A-4F5F-4335-87D8-9CF9C993081F}" srcOrd="5" destOrd="0" parTransId="{ABD47746-76AC-4CC8-82AE-55C65672B6A8}" sibTransId="{9409B735-388B-4690-A220-F7AB29464037}"/>
    <dgm:cxn modelId="{299D9F31-5DE4-4BA1-8AA0-7BE5A2D0088B}" type="presOf" srcId="{A6479D8A-4F5F-4335-87D8-9CF9C993081F}" destId="{D606E2D2-AD89-4B42-A54C-499CAFF5A321}" srcOrd="0" destOrd="0" presId="urn:microsoft.com/office/officeart/2005/8/layout/hProcess9"/>
    <dgm:cxn modelId="{3652DDEB-1A65-4F7B-AD93-3EACC6A930D2}" srcId="{F127F7BE-D4EE-4031-8B9C-00A9A34DE974}" destId="{D2646B47-26C3-4AB3-9C61-0CDEA87212D7}" srcOrd="1" destOrd="0" parTransId="{44016DD5-D412-49D1-8CD4-A9A4D54675D0}" sibTransId="{FC5CBBEA-BFC3-4564-BA2E-48E914E5B93E}"/>
    <dgm:cxn modelId="{93BA3A43-881E-4CE2-A1CE-7180E61FC6C8}" srcId="{F127F7BE-D4EE-4031-8B9C-00A9A34DE974}" destId="{B3CA8F4B-1751-452D-ACA5-DF0BE5DAF98B}" srcOrd="2" destOrd="0" parTransId="{E27E2E33-C4B7-43ED-AEFC-1D5DF38C1746}" sibTransId="{EB7350B9-236A-423C-A556-478D15BEACF9}"/>
    <dgm:cxn modelId="{55016840-34C4-4778-B2DB-50309F3D563C}" type="presOf" srcId="{F127F7BE-D4EE-4031-8B9C-00A9A34DE974}" destId="{EACD6E66-38FC-4440-BDB5-D7829A24C18D}" srcOrd="0" destOrd="0" presId="urn:microsoft.com/office/officeart/2005/8/layout/hProcess9"/>
    <dgm:cxn modelId="{49BE0357-F63E-4CCF-9EAF-FE09A905FC27}" type="presOf" srcId="{0643D4CC-D876-4BC1-992A-93DEE6CDECA7}" destId="{41C82D9E-8789-4D1C-A836-02007EF98959}" srcOrd="0" destOrd="0" presId="urn:microsoft.com/office/officeart/2005/8/layout/hProcess9"/>
    <dgm:cxn modelId="{A17125E6-705B-432B-95D5-9C6141A3A639}" type="presParOf" srcId="{EACD6E66-38FC-4440-BDB5-D7829A24C18D}" destId="{2D8C1F42-3D73-45A1-89D4-631E0EC01813}" srcOrd="0" destOrd="0" presId="urn:microsoft.com/office/officeart/2005/8/layout/hProcess9"/>
    <dgm:cxn modelId="{C9C1E095-4E40-419D-8E77-1CCF1EE17862}" type="presParOf" srcId="{EACD6E66-38FC-4440-BDB5-D7829A24C18D}" destId="{08FD00AF-D436-46C0-A6F5-6EA4104A4430}" srcOrd="1" destOrd="0" presId="urn:microsoft.com/office/officeart/2005/8/layout/hProcess9"/>
    <dgm:cxn modelId="{415C7C33-A404-492C-82F0-8057817ED626}" type="presParOf" srcId="{08FD00AF-D436-46C0-A6F5-6EA4104A4430}" destId="{41C82D9E-8789-4D1C-A836-02007EF98959}" srcOrd="0" destOrd="0" presId="urn:microsoft.com/office/officeart/2005/8/layout/hProcess9"/>
    <dgm:cxn modelId="{EF98FB79-1A5A-4536-8BD1-8FCA5008AC91}" type="presParOf" srcId="{08FD00AF-D436-46C0-A6F5-6EA4104A4430}" destId="{14EC9801-385B-4579-95F9-75DBF48C8547}" srcOrd="1" destOrd="0" presId="urn:microsoft.com/office/officeart/2005/8/layout/hProcess9"/>
    <dgm:cxn modelId="{A9236A40-DBE3-4BB3-BB0F-06A1415FE575}" type="presParOf" srcId="{08FD00AF-D436-46C0-A6F5-6EA4104A4430}" destId="{B5886266-386E-4812-96B6-6702DC969D37}" srcOrd="2" destOrd="0" presId="urn:microsoft.com/office/officeart/2005/8/layout/hProcess9"/>
    <dgm:cxn modelId="{CE6936EC-A4FF-455A-B8BC-210943DB58D2}" type="presParOf" srcId="{08FD00AF-D436-46C0-A6F5-6EA4104A4430}" destId="{FF604CC5-D43D-4828-9BD5-F5E209702184}" srcOrd="3" destOrd="0" presId="urn:microsoft.com/office/officeart/2005/8/layout/hProcess9"/>
    <dgm:cxn modelId="{2A616086-A629-41C9-A3E7-904B645FBE60}" type="presParOf" srcId="{08FD00AF-D436-46C0-A6F5-6EA4104A4430}" destId="{7EB3D79F-A3A2-4885-B7B5-18A3E2D905AC}" srcOrd="4" destOrd="0" presId="urn:microsoft.com/office/officeart/2005/8/layout/hProcess9"/>
    <dgm:cxn modelId="{202A90B3-358E-46E2-9E66-EBD4DCA49B6B}" type="presParOf" srcId="{08FD00AF-D436-46C0-A6F5-6EA4104A4430}" destId="{D0F1DA8E-6431-4790-8A18-523193BA0E2E}" srcOrd="5" destOrd="0" presId="urn:microsoft.com/office/officeart/2005/8/layout/hProcess9"/>
    <dgm:cxn modelId="{BA9E722F-DF84-4F03-86AF-8595A88BC34D}" type="presParOf" srcId="{08FD00AF-D436-46C0-A6F5-6EA4104A4430}" destId="{06969DCB-AD7F-4781-A7BE-BDEFF1565EFC}" srcOrd="6" destOrd="0" presId="urn:microsoft.com/office/officeart/2005/8/layout/hProcess9"/>
    <dgm:cxn modelId="{00E1627D-384D-4EA9-97D2-7982DDAFC5E2}" type="presParOf" srcId="{08FD00AF-D436-46C0-A6F5-6EA4104A4430}" destId="{0DFF0FBF-D0C8-4A6A-9279-B72DE392C5B8}" srcOrd="7" destOrd="0" presId="urn:microsoft.com/office/officeart/2005/8/layout/hProcess9"/>
    <dgm:cxn modelId="{6A74DA6F-F95D-49FE-80F6-A07F9786586D}" type="presParOf" srcId="{08FD00AF-D436-46C0-A6F5-6EA4104A4430}" destId="{785685AB-3BBA-42EA-8167-C1354E1E8869}" srcOrd="8" destOrd="0" presId="urn:microsoft.com/office/officeart/2005/8/layout/hProcess9"/>
    <dgm:cxn modelId="{78AFE6C0-667B-4E30-A274-25786C498871}" type="presParOf" srcId="{08FD00AF-D436-46C0-A6F5-6EA4104A4430}" destId="{D0A86C16-C57D-45A7-A82B-527270B78733}" srcOrd="9" destOrd="0" presId="urn:microsoft.com/office/officeart/2005/8/layout/hProcess9"/>
    <dgm:cxn modelId="{E74AB630-0FAB-4541-BA6C-E64D334A2700}" type="presParOf" srcId="{08FD00AF-D436-46C0-A6F5-6EA4104A4430}" destId="{D606E2D2-AD89-4B42-A54C-499CAFF5A321}"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9C4E18-D55A-4B89-935D-3366C2759981}" type="doc">
      <dgm:prSet loTypeId="urn:microsoft.com/office/officeart/2005/8/layout/hList7" loCatId="list" qsTypeId="urn:microsoft.com/office/officeart/2005/8/quickstyle/simple1" qsCatId="simple" csTypeId="urn:microsoft.com/office/officeart/2005/8/colors/colorful5" csCatId="colorful" phldr="1"/>
      <dgm:spPr/>
    </dgm:pt>
    <dgm:pt modelId="{6C758226-8FE8-42DB-AA02-864DFC9887E2}">
      <dgm:prSet phldrT="[Text]" custT="1"/>
      <dgm:spPr/>
      <dgm:t>
        <a:bodyPr/>
        <a:lstStyle/>
        <a:p>
          <a:r>
            <a:rPr lang="en-US" sz="1600" dirty="0" smtClean="0">
              <a:latin typeface="Tw Cen MT" panose="020B0602020104020603" pitchFamily="34" charset="0"/>
            </a:rPr>
            <a:t>Reinstate statewide training program</a:t>
          </a:r>
          <a:endParaRPr lang="en-US" sz="1600" dirty="0">
            <a:latin typeface="Tw Cen MT" panose="020B0602020104020603" pitchFamily="34" charset="0"/>
          </a:endParaRPr>
        </a:p>
      </dgm:t>
    </dgm:pt>
    <dgm:pt modelId="{7EF61C8D-35B0-4BED-9521-F481550D7D3F}" type="parTrans" cxnId="{62E77E60-87A0-466A-A009-22F6708488EE}">
      <dgm:prSet/>
      <dgm:spPr/>
      <dgm:t>
        <a:bodyPr/>
        <a:lstStyle/>
        <a:p>
          <a:endParaRPr lang="en-US"/>
        </a:p>
      </dgm:t>
    </dgm:pt>
    <dgm:pt modelId="{254C1E8C-87AF-4B9D-9800-557F46F0BDE0}" type="sibTrans" cxnId="{62E77E60-87A0-466A-A009-22F6708488EE}">
      <dgm:prSet/>
      <dgm:spPr/>
      <dgm:t>
        <a:bodyPr/>
        <a:lstStyle/>
        <a:p>
          <a:endParaRPr lang="en-US"/>
        </a:p>
      </dgm:t>
    </dgm:pt>
    <dgm:pt modelId="{E851A45E-6F75-453E-8357-55A38ABEE8F7}">
      <dgm:prSet custT="1"/>
      <dgm:spPr/>
      <dgm:t>
        <a:bodyPr/>
        <a:lstStyle/>
        <a:p>
          <a:r>
            <a:rPr lang="en-US" sz="1600" dirty="0" smtClean="0">
              <a:latin typeface="Tw Cen MT" panose="020B0602020104020603" pitchFamily="34" charset="0"/>
            </a:rPr>
            <a:t>Provide tools to agencies to recruit more diverse candidate pools</a:t>
          </a:r>
          <a:endParaRPr lang="en-US" sz="1600" dirty="0">
            <a:latin typeface="Tw Cen MT" panose="020B0602020104020603" pitchFamily="34" charset="0"/>
          </a:endParaRPr>
        </a:p>
      </dgm:t>
    </dgm:pt>
    <dgm:pt modelId="{C8F009D3-D8AB-4ED8-8C66-FF43F70B5A0C}" type="parTrans" cxnId="{9DA44749-C595-4D0F-97D8-5DBADF0D18CD}">
      <dgm:prSet/>
      <dgm:spPr/>
      <dgm:t>
        <a:bodyPr/>
        <a:lstStyle/>
        <a:p>
          <a:endParaRPr lang="en-US"/>
        </a:p>
      </dgm:t>
    </dgm:pt>
    <dgm:pt modelId="{D06CC36B-858C-4B44-856E-52C7E0BC6D18}" type="sibTrans" cxnId="{9DA44749-C595-4D0F-97D8-5DBADF0D18CD}">
      <dgm:prSet/>
      <dgm:spPr/>
      <dgm:t>
        <a:bodyPr/>
        <a:lstStyle/>
        <a:p>
          <a:endParaRPr lang="en-US"/>
        </a:p>
      </dgm:t>
    </dgm:pt>
    <dgm:pt modelId="{5FFB78CD-9A5D-4180-A882-99F11AF835C6}">
      <dgm:prSet custT="1"/>
      <dgm:spPr/>
      <dgm:t>
        <a:bodyPr/>
        <a:lstStyle/>
        <a:p>
          <a:r>
            <a:rPr lang="en-US" sz="1600" dirty="0" smtClean="0">
              <a:latin typeface="Tw Cen MT" panose="020B0602020104020603" pitchFamily="34" charset="0"/>
            </a:rPr>
            <a:t>Strengthen existing program that flag possible discriminatory employment practices  </a:t>
          </a:r>
          <a:endParaRPr lang="en-US" sz="1600" dirty="0">
            <a:latin typeface="Tw Cen MT" panose="020B0602020104020603" pitchFamily="34" charset="0"/>
          </a:endParaRPr>
        </a:p>
      </dgm:t>
    </dgm:pt>
    <dgm:pt modelId="{B4BCBEE2-3E32-49A4-A514-9E29E96D8D35}" type="parTrans" cxnId="{B3B9EDDE-3C15-439C-B965-49DE12478959}">
      <dgm:prSet/>
      <dgm:spPr/>
      <dgm:t>
        <a:bodyPr/>
        <a:lstStyle/>
        <a:p>
          <a:endParaRPr lang="en-US"/>
        </a:p>
      </dgm:t>
    </dgm:pt>
    <dgm:pt modelId="{8CA1B4C3-F36D-405A-B140-3418A84AAD0F}" type="sibTrans" cxnId="{B3B9EDDE-3C15-439C-B965-49DE12478959}">
      <dgm:prSet/>
      <dgm:spPr/>
      <dgm:t>
        <a:bodyPr/>
        <a:lstStyle/>
        <a:p>
          <a:endParaRPr lang="en-US"/>
        </a:p>
      </dgm:t>
    </dgm:pt>
    <dgm:pt modelId="{2ED8D51E-5911-45B7-8C7C-B90CF5EDF3C0}">
      <dgm:prSet custT="1"/>
      <dgm:spPr/>
      <dgm:t>
        <a:bodyPr/>
        <a:lstStyle/>
        <a:p>
          <a:r>
            <a:rPr lang="en-US" sz="1600" dirty="0" smtClean="0">
              <a:latin typeface="Tw Cen MT" panose="020B0602020104020603" pitchFamily="34" charset="0"/>
            </a:rPr>
            <a:t>Promote use of  tools available for use by agency HR departments</a:t>
          </a:r>
        </a:p>
        <a:p>
          <a:r>
            <a:rPr lang="en-US" sz="1400" dirty="0" smtClean="0">
              <a:latin typeface="Tw Cen MT" panose="020B0602020104020603" pitchFamily="34" charset="0"/>
            </a:rPr>
            <a:t>(ex. EEO Assessment Tool)</a:t>
          </a:r>
          <a:endParaRPr lang="en-US" sz="1400" dirty="0">
            <a:latin typeface="Tw Cen MT" panose="020B0602020104020603" pitchFamily="34" charset="0"/>
          </a:endParaRPr>
        </a:p>
      </dgm:t>
    </dgm:pt>
    <dgm:pt modelId="{2EA4FB67-26CC-4CCA-A613-C7640B6E0FD9}" type="parTrans" cxnId="{22567BA8-3CF2-42DE-8C94-723E7319F504}">
      <dgm:prSet/>
      <dgm:spPr/>
      <dgm:t>
        <a:bodyPr/>
        <a:lstStyle/>
        <a:p>
          <a:endParaRPr lang="en-US"/>
        </a:p>
      </dgm:t>
    </dgm:pt>
    <dgm:pt modelId="{2D6F5A14-19FA-473E-AF6D-23021F28B7D2}" type="sibTrans" cxnId="{22567BA8-3CF2-42DE-8C94-723E7319F504}">
      <dgm:prSet/>
      <dgm:spPr/>
      <dgm:t>
        <a:bodyPr/>
        <a:lstStyle/>
        <a:p>
          <a:endParaRPr lang="en-US"/>
        </a:p>
      </dgm:t>
    </dgm:pt>
    <dgm:pt modelId="{F2D979D4-21D7-42CC-A0CE-C2D88DECBF45}" type="pres">
      <dgm:prSet presAssocID="{689C4E18-D55A-4B89-935D-3366C2759981}" presName="Name0" presStyleCnt="0">
        <dgm:presLayoutVars>
          <dgm:dir/>
          <dgm:resizeHandles val="exact"/>
        </dgm:presLayoutVars>
      </dgm:prSet>
      <dgm:spPr/>
    </dgm:pt>
    <dgm:pt modelId="{AF145DCC-64DA-4075-973B-C6A1F047B910}" type="pres">
      <dgm:prSet presAssocID="{689C4E18-D55A-4B89-935D-3366C2759981}" presName="fgShape" presStyleLbl="fgShp" presStyleIdx="0" presStyleCnt="1"/>
      <dgm:spPr/>
    </dgm:pt>
    <dgm:pt modelId="{AA13050C-E5EF-4BAB-B43C-CB56B1FEDC08}" type="pres">
      <dgm:prSet presAssocID="{689C4E18-D55A-4B89-935D-3366C2759981}" presName="linComp" presStyleCnt="0"/>
      <dgm:spPr/>
    </dgm:pt>
    <dgm:pt modelId="{3F075F51-EA0C-4BAD-B28B-AAFB3E93EE0E}" type="pres">
      <dgm:prSet presAssocID="{6C758226-8FE8-42DB-AA02-864DFC9887E2}" presName="compNode" presStyleCnt="0"/>
      <dgm:spPr/>
    </dgm:pt>
    <dgm:pt modelId="{23CF4C6F-CBEF-4F07-B41B-66843350623E}" type="pres">
      <dgm:prSet presAssocID="{6C758226-8FE8-42DB-AA02-864DFC9887E2}" presName="bkgdShape" presStyleLbl="node1" presStyleIdx="0" presStyleCnt="4"/>
      <dgm:spPr/>
      <dgm:t>
        <a:bodyPr/>
        <a:lstStyle/>
        <a:p>
          <a:endParaRPr lang="en-US"/>
        </a:p>
      </dgm:t>
    </dgm:pt>
    <dgm:pt modelId="{96048702-430F-4F93-ABB1-28CAC9346169}" type="pres">
      <dgm:prSet presAssocID="{6C758226-8FE8-42DB-AA02-864DFC9887E2}" presName="nodeTx" presStyleLbl="node1" presStyleIdx="0" presStyleCnt="4">
        <dgm:presLayoutVars>
          <dgm:bulletEnabled val="1"/>
        </dgm:presLayoutVars>
      </dgm:prSet>
      <dgm:spPr/>
      <dgm:t>
        <a:bodyPr/>
        <a:lstStyle/>
        <a:p>
          <a:endParaRPr lang="en-US"/>
        </a:p>
      </dgm:t>
    </dgm:pt>
    <dgm:pt modelId="{4E689BFD-BEFC-4F41-9E8A-526B50083D71}" type="pres">
      <dgm:prSet presAssocID="{6C758226-8FE8-42DB-AA02-864DFC9887E2}" presName="invisiNode" presStyleLbl="node1" presStyleIdx="0" presStyleCnt="4"/>
      <dgm:spPr/>
    </dgm:pt>
    <dgm:pt modelId="{308C1198-F755-4591-B4B0-41C8FCD8EFF6}" type="pres">
      <dgm:prSet presAssocID="{6C758226-8FE8-42DB-AA02-864DFC9887E2}" presName="imagNode" presStyleLbl="fgImgPlace1" presStyleIdx="0" presStyleCnt="4" custLinFactNeighborX="1394" custLinFactNeighborY="-563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3FCAE3DB-225B-4F36-9A44-CBB1FDC055CD}" type="pres">
      <dgm:prSet presAssocID="{254C1E8C-87AF-4B9D-9800-557F46F0BDE0}" presName="sibTrans" presStyleLbl="sibTrans2D1" presStyleIdx="0" presStyleCnt="0"/>
      <dgm:spPr/>
      <dgm:t>
        <a:bodyPr/>
        <a:lstStyle/>
        <a:p>
          <a:endParaRPr lang="en-US"/>
        </a:p>
      </dgm:t>
    </dgm:pt>
    <dgm:pt modelId="{14EB10D3-8004-4131-BBCD-C30A7ADC3045}" type="pres">
      <dgm:prSet presAssocID="{E851A45E-6F75-453E-8357-55A38ABEE8F7}" presName="compNode" presStyleCnt="0"/>
      <dgm:spPr/>
    </dgm:pt>
    <dgm:pt modelId="{5E605ECB-8319-4F6C-9E59-A57054106CB6}" type="pres">
      <dgm:prSet presAssocID="{E851A45E-6F75-453E-8357-55A38ABEE8F7}" presName="bkgdShape" presStyleLbl="node1" presStyleIdx="1" presStyleCnt="4"/>
      <dgm:spPr/>
      <dgm:t>
        <a:bodyPr/>
        <a:lstStyle/>
        <a:p>
          <a:endParaRPr lang="en-US"/>
        </a:p>
      </dgm:t>
    </dgm:pt>
    <dgm:pt modelId="{0A6784ED-3181-4F17-93B7-DF31F576D7E5}" type="pres">
      <dgm:prSet presAssocID="{E851A45E-6F75-453E-8357-55A38ABEE8F7}" presName="nodeTx" presStyleLbl="node1" presStyleIdx="1" presStyleCnt="4">
        <dgm:presLayoutVars>
          <dgm:bulletEnabled val="1"/>
        </dgm:presLayoutVars>
      </dgm:prSet>
      <dgm:spPr/>
      <dgm:t>
        <a:bodyPr/>
        <a:lstStyle/>
        <a:p>
          <a:endParaRPr lang="en-US"/>
        </a:p>
      </dgm:t>
    </dgm:pt>
    <dgm:pt modelId="{38060635-65B1-4DE8-8590-07E15E804B57}" type="pres">
      <dgm:prSet presAssocID="{E851A45E-6F75-453E-8357-55A38ABEE8F7}" presName="invisiNode" presStyleLbl="node1" presStyleIdx="1" presStyleCnt="4"/>
      <dgm:spPr/>
    </dgm:pt>
    <dgm:pt modelId="{67DAC4D3-17A1-48F7-B1E9-6014BF34282C}" type="pres">
      <dgm:prSet presAssocID="{E851A45E-6F75-453E-8357-55A38ABEE8F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85EE66CD-6B26-4220-A144-E3F4B9951D2C}" type="pres">
      <dgm:prSet presAssocID="{D06CC36B-858C-4B44-856E-52C7E0BC6D18}" presName="sibTrans" presStyleLbl="sibTrans2D1" presStyleIdx="0" presStyleCnt="0"/>
      <dgm:spPr/>
      <dgm:t>
        <a:bodyPr/>
        <a:lstStyle/>
        <a:p>
          <a:endParaRPr lang="en-US"/>
        </a:p>
      </dgm:t>
    </dgm:pt>
    <dgm:pt modelId="{CC76DA6D-CB47-40EC-A4BA-B06F25FF2417}" type="pres">
      <dgm:prSet presAssocID="{5FFB78CD-9A5D-4180-A882-99F11AF835C6}" presName="compNode" presStyleCnt="0"/>
      <dgm:spPr/>
    </dgm:pt>
    <dgm:pt modelId="{1E6AB30B-DDC1-4180-AE1F-43B4A04A4510}" type="pres">
      <dgm:prSet presAssocID="{5FFB78CD-9A5D-4180-A882-99F11AF835C6}" presName="bkgdShape" presStyleLbl="node1" presStyleIdx="2" presStyleCnt="4"/>
      <dgm:spPr/>
      <dgm:t>
        <a:bodyPr/>
        <a:lstStyle/>
        <a:p>
          <a:endParaRPr lang="en-US"/>
        </a:p>
      </dgm:t>
    </dgm:pt>
    <dgm:pt modelId="{568FE80E-E9B9-4226-A5F4-A3284F4C0927}" type="pres">
      <dgm:prSet presAssocID="{5FFB78CD-9A5D-4180-A882-99F11AF835C6}" presName="nodeTx" presStyleLbl="node1" presStyleIdx="2" presStyleCnt="4">
        <dgm:presLayoutVars>
          <dgm:bulletEnabled val="1"/>
        </dgm:presLayoutVars>
      </dgm:prSet>
      <dgm:spPr/>
      <dgm:t>
        <a:bodyPr/>
        <a:lstStyle/>
        <a:p>
          <a:endParaRPr lang="en-US"/>
        </a:p>
      </dgm:t>
    </dgm:pt>
    <dgm:pt modelId="{8081BC98-53E3-4E99-836B-865A3F80A356}" type="pres">
      <dgm:prSet presAssocID="{5FFB78CD-9A5D-4180-A882-99F11AF835C6}" presName="invisiNode" presStyleLbl="node1" presStyleIdx="2" presStyleCnt="4"/>
      <dgm:spPr/>
    </dgm:pt>
    <dgm:pt modelId="{01E5052C-E63C-4B3D-B7E0-F76758AC3369}" type="pres">
      <dgm:prSet presAssocID="{5FFB78CD-9A5D-4180-A882-99F11AF835C6}"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1000" r="-51000"/>
          </a:stretch>
        </a:blipFill>
      </dgm:spPr>
    </dgm:pt>
    <dgm:pt modelId="{9C9071CC-D445-4626-A0FC-4E839ABA52FC}" type="pres">
      <dgm:prSet presAssocID="{8CA1B4C3-F36D-405A-B140-3418A84AAD0F}" presName="sibTrans" presStyleLbl="sibTrans2D1" presStyleIdx="0" presStyleCnt="0"/>
      <dgm:spPr/>
      <dgm:t>
        <a:bodyPr/>
        <a:lstStyle/>
        <a:p>
          <a:endParaRPr lang="en-US"/>
        </a:p>
      </dgm:t>
    </dgm:pt>
    <dgm:pt modelId="{29F3A313-DE05-4EEC-8028-0DECECA54E4C}" type="pres">
      <dgm:prSet presAssocID="{2ED8D51E-5911-45B7-8C7C-B90CF5EDF3C0}" presName="compNode" presStyleCnt="0"/>
      <dgm:spPr/>
    </dgm:pt>
    <dgm:pt modelId="{E013F855-A9D3-4EDD-8945-B84ABDB0C939}" type="pres">
      <dgm:prSet presAssocID="{2ED8D51E-5911-45B7-8C7C-B90CF5EDF3C0}" presName="bkgdShape" presStyleLbl="node1" presStyleIdx="3" presStyleCnt="4"/>
      <dgm:spPr/>
      <dgm:t>
        <a:bodyPr/>
        <a:lstStyle/>
        <a:p>
          <a:endParaRPr lang="en-US"/>
        </a:p>
      </dgm:t>
    </dgm:pt>
    <dgm:pt modelId="{CC3A660E-03B7-4B6F-9099-8022F9F4F289}" type="pres">
      <dgm:prSet presAssocID="{2ED8D51E-5911-45B7-8C7C-B90CF5EDF3C0}" presName="nodeTx" presStyleLbl="node1" presStyleIdx="3" presStyleCnt="4">
        <dgm:presLayoutVars>
          <dgm:bulletEnabled val="1"/>
        </dgm:presLayoutVars>
      </dgm:prSet>
      <dgm:spPr/>
      <dgm:t>
        <a:bodyPr/>
        <a:lstStyle/>
        <a:p>
          <a:endParaRPr lang="en-US"/>
        </a:p>
      </dgm:t>
    </dgm:pt>
    <dgm:pt modelId="{62239A7B-F305-4F2C-B873-E79738121189}" type="pres">
      <dgm:prSet presAssocID="{2ED8D51E-5911-45B7-8C7C-B90CF5EDF3C0}" presName="invisiNode" presStyleLbl="node1" presStyleIdx="3" presStyleCnt="4"/>
      <dgm:spPr/>
    </dgm:pt>
    <dgm:pt modelId="{B84CA759-868E-4804-AA2B-7B27618193C3}" type="pres">
      <dgm:prSet presAssocID="{2ED8D51E-5911-45B7-8C7C-B90CF5EDF3C0}"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7000" r="-27000"/>
          </a:stretch>
        </a:blipFill>
      </dgm:spPr>
    </dgm:pt>
  </dgm:ptLst>
  <dgm:cxnLst>
    <dgm:cxn modelId="{12090DF1-2EF8-4BF9-8967-D454AE36556D}" type="presOf" srcId="{D06CC36B-858C-4B44-856E-52C7E0BC6D18}" destId="{85EE66CD-6B26-4220-A144-E3F4B9951D2C}" srcOrd="0" destOrd="0" presId="urn:microsoft.com/office/officeart/2005/8/layout/hList7"/>
    <dgm:cxn modelId="{5C96EE42-3E9E-4F10-ACFF-593B6B152A4C}" type="presOf" srcId="{5FFB78CD-9A5D-4180-A882-99F11AF835C6}" destId="{1E6AB30B-DDC1-4180-AE1F-43B4A04A4510}" srcOrd="0" destOrd="0" presId="urn:microsoft.com/office/officeart/2005/8/layout/hList7"/>
    <dgm:cxn modelId="{2EE921D7-A09B-42CB-B02F-3E20FE6C4CE4}" type="presOf" srcId="{6C758226-8FE8-42DB-AA02-864DFC9887E2}" destId="{23CF4C6F-CBEF-4F07-B41B-66843350623E}" srcOrd="0" destOrd="0" presId="urn:microsoft.com/office/officeart/2005/8/layout/hList7"/>
    <dgm:cxn modelId="{8C1BAF86-4E55-4599-900D-18896C0F33B0}" type="presOf" srcId="{2ED8D51E-5911-45B7-8C7C-B90CF5EDF3C0}" destId="{CC3A660E-03B7-4B6F-9099-8022F9F4F289}" srcOrd="1" destOrd="0" presId="urn:microsoft.com/office/officeart/2005/8/layout/hList7"/>
    <dgm:cxn modelId="{16BF8AB5-7FF5-45D5-9A26-CBBB468EEE71}" type="presOf" srcId="{8CA1B4C3-F36D-405A-B140-3418A84AAD0F}" destId="{9C9071CC-D445-4626-A0FC-4E839ABA52FC}" srcOrd="0" destOrd="0" presId="urn:microsoft.com/office/officeart/2005/8/layout/hList7"/>
    <dgm:cxn modelId="{1F7954DB-CF73-4EC9-998A-6983A64E9011}" type="presOf" srcId="{E851A45E-6F75-453E-8357-55A38ABEE8F7}" destId="{5E605ECB-8319-4F6C-9E59-A57054106CB6}" srcOrd="0" destOrd="0" presId="urn:microsoft.com/office/officeart/2005/8/layout/hList7"/>
    <dgm:cxn modelId="{8AB7F711-E339-49E7-8F0A-12F26B8CA9A5}" type="presOf" srcId="{689C4E18-D55A-4B89-935D-3366C2759981}" destId="{F2D979D4-21D7-42CC-A0CE-C2D88DECBF45}" srcOrd="0" destOrd="0" presId="urn:microsoft.com/office/officeart/2005/8/layout/hList7"/>
    <dgm:cxn modelId="{B3B9EDDE-3C15-439C-B965-49DE12478959}" srcId="{689C4E18-D55A-4B89-935D-3366C2759981}" destId="{5FFB78CD-9A5D-4180-A882-99F11AF835C6}" srcOrd="2" destOrd="0" parTransId="{B4BCBEE2-3E32-49A4-A514-9E29E96D8D35}" sibTransId="{8CA1B4C3-F36D-405A-B140-3418A84AAD0F}"/>
    <dgm:cxn modelId="{DAA0D93E-77BC-4436-AEE2-AF203C6E0AE3}" type="presOf" srcId="{E851A45E-6F75-453E-8357-55A38ABEE8F7}" destId="{0A6784ED-3181-4F17-93B7-DF31F576D7E5}" srcOrd="1" destOrd="0" presId="urn:microsoft.com/office/officeart/2005/8/layout/hList7"/>
    <dgm:cxn modelId="{D84E3C4C-E25A-45F3-91E9-081B16F2A954}" type="presOf" srcId="{254C1E8C-87AF-4B9D-9800-557F46F0BDE0}" destId="{3FCAE3DB-225B-4F36-9A44-CBB1FDC055CD}" srcOrd="0" destOrd="0" presId="urn:microsoft.com/office/officeart/2005/8/layout/hList7"/>
    <dgm:cxn modelId="{9DA44749-C595-4D0F-97D8-5DBADF0D18CD}" srcId="{689C4E18-D55A-4B89-935D-3366C2759981}" destId="{E851A45E-6F75-453E-8357-55A38ABEE8F7}" srcOrd="1" destOrd="0" parTransId="{C8F009D3-D8AB-4ED8-8C66-FF43F70B5A0C}" sibTransId="{D06CC36B-858C-4B44-856E-52C7E0BC6D18}"/>
    <dgm:cxn modelId="{22567BA8-3CF2-42DE-8C94-723E7319F504}" srcId="{689C4E18-D55A-4B89-935D-3366C2759981}" destId="{2ED8D51E-5911-45B7-8C7C-B90CF5EDF3C0}" srcOrd="3" destOrd="0" parTransId="{2EA4FB67-26CC-4CCA-A613-C7640B6E0FD9}" sibTransId="{2D6F5A14-19FA-473E-AF6D-23021F28B7D2}"/>
    <dgm:cxn modelId="{47FC8678-FD79-41ED-A8E8-D41DC06FE5C1}" type="presOf" srcId="{5FFB78CD-9A5D-4180-A882-99F11AF835C6}" destId="{568FE80E-E9B9-4226-A5F4-A3284F4C0927}" srcOrd="1" destOrd="0" presId="urn:microsoft.com/office/officeart/2005/8/layout/hList7"/>
    <dgm:cxn modelId="{62E77E60-87A0-466A-A009-22F6708488EE}" srcId="{689C4E18-D55A-4B89-935D-3366C2759981}" destId="{6C758226-8FE8-42DB-AA02-864DFC9887E2}" srcOrd="0" destOrd="0" parTransId="{7EF61C8D-35B0-4BED-9521-F481550D7D3F}" sibTransId="{254C1E8C-87AF-4B9D-9800-557F46F0BDE0}"/>
    <dgm:cxn modelId="{891048D1-450A-4FC4-8A5A-DBD8B54A0CC8}" type="presOf" srcId="{2ED8D51E-5911-45B7-8C7C-B90CF5EDF3C0}" destId="{E013F855-A9D3-4EDD-8945-B84ABDB0C939}" srcOrd="0" destOrd="0" presId="urn:microsoft.com/office/officeart/2005/8/layout/hList7"/>
    <dgm:cxn modelId="{B62E338B-7B62-4D11-A7C9-987FE99AA046}" type="presOf" srcId="{6C758226-8FE8-42DB-AA02-864DFC9887E2}" destId="{96048702-430F-4F93-ABB1-28CAC9346169}" srcOrd="1" destOrd="0" presId="urn:microsoft.com/office/officeart/2005/8/layout/hList7"/>
    <dgm:cxn modelId="{AA9580E7-FD66-4C37-973C-7D953779B3CF}" type="presParOf" srcId="{F2D979D4-21D7-42CC-A0CE-C2D88DECBF45}" destId="{AF145DCC-64DA-4075-973B-C6A1F047B910}" srcOrd="0" destOrd="0" presId="urn:microsoft.com/office/officeart/2005/8/layout/hList7"/>
    <dgm:cxn modelId="{36FD85B7-F788-43C2-B96D-4D835BE564E4}" type="presParOf" srcId="{F2D979D4-21D7-42CC-A0CE-C2D88DECBF45}" destId="{AA13050C-E5EF-4BAB-B43C-CB56B1FEDC08}" srcOrd="1" destOrd="0" presId="urn:microsoft.com/office/officeart/2005/8/layout/hList7"/>
    <dgm:cxn modelId="{E5F9FE20-1FB0-4D17-A0AF-C51F9F45127D}" type="presParOf" srcId="{AA13050C-E5EF-4BAB-B43C-CB56B1FEDC08}" destId="{3F075F51-EA0C-4BAD-B28B-AAFB3E93EE0E}" srcOrd="0" destOrd="0" presId="urn:microsoft.com/office/officeart/2005/8/layout/hList7"/>
    <dgm:cxn modelId="{208A4B7E-117C-46B0-97F8-D8E6BFFA13EC}" type="presParOf" srcId="{3F075F51-EA0C-4BAD-B28B-AAFB3E93EE0E}" destId="{23CF4C6F-CBEF-4F07-B41B-66843350623E}" srcOrd="0" destOrd="0" presId="urn:microsoft.com/office/officeart/2005/8/layout/hList7"/>
    <dgm:cxn modelId="{0FF3FCD3-C934-4743-9AC3-DE4D8F8C847D}" type="presParOf" srcId="{3F075F51-EA0C-4BAD-B28B-AAFB3E93EE0E}" destId="{96048702-430F-4F93-ABB1-28CAC9346169}" srcOrd="1" destOrd="0" presId="urn:microsoft.com/office/officeart/2005/8/layout/hList7"/>
    <dgm:cxn modelId="{94FB7082-B371-477E-942C-69820D75EB0D}" type="presParOf" srcId="{3F075F51-EA0C-4BAD-B28B-AAFB3E93EE0E}" destId="{4E689BFD-BEFC-4F41-9E8A-526B50083D71}" srcOrd="2" destOrd="0" presId="urn:microsoft.com/office/officeart/2005/8/layout/hList7"/>
    <dgm:cxn modelId="{78B3E3FD-9CBD-406D-A0AC-13BFE2839215}" type="presParOf" srcId="{3F075F51-EA0C-4BAD-B28B-AAFB3E93EE0E}" destId="{308C1198-F755-4591-B4B0-41C8FCD8EFF6}" srcOrd="3" destOrd="0" presId="urn:microsoft.com/office/officeart/2005/8/layout/hList7"/>
    <dgm:cxn modelId="{951493C0-24C1-47A6-BF11-E5D581D0C75E}" type="presParOf" srcId="{AA13050C-E5EF-4BAB-B43C-CB56B1FEDC08}" destId="{3FCAE3DB-225B-4F36-9A44-CBB1FDC055CD}" srcOrd="1" destOrd="0" presId="urn:microsoft.com/office/officeart/2005/8/layout/hList7"/>
    <dgm:cxn modelId="{2E55C390-C7C6-4983-ACFB-8E64180D5E44}" type="presParOf" srcId="{AA13050C-E5EF-4BAB-B43C-CB56B1FEDC08}" destId="{14EB10D3-8004-4131-BBCD-C30A7ADC3045}" srcOrd="2" destOrd="0" presId="urn:microsoft.com/office/officeart/2005/8/layout/hList7"/>
    <dgm:cxn modelId="{ACD5A119-1FDA-46F4-89E3-93284ABEE144}" type="presParOf" srcId="{14EB10D3-8004-4131-BBCD-C30A7ADC3045}" destId="{5E605ECB-8319-4F6C-9E59-A57054106CB6}" srcOrd="0" destOrd="0" presId="urn:microsoft.com/office/officeart/2005/8/layout/hList7"/>
    <dgm:cxn modelId="{990BEA79-F6E0-470D-9AF3-BE8049531E54}" type="presParOf" srcId="{14EB10D3-8004-4131-BBCD-C30A7ADC3045}" destId="{0A6784ED-3181-4F17-93B7-DF31F576D7E5}" srcOrd="1" destOrd="0" presId="urn:microsoft.com/office/officeart/2005/8/layout/hList7"/>
    <dgm:cxn modelId="{BB6AD162-8B5F-4279-84C8-8D5C4B11DC16}" type="presParOf" srcId="{14EB10D3-8004-4131-BBCD-C30A7ADC3045}" destId="{38060635-65B1-4DE8-8590-07E15E804B57}" srcOrd="2" destOrd="0" presId="urn:microsoft.com/office/officeart/2005/8/layout/hList7"/>
    <dgm:cxn modelId="{A64C8170-2B20-4795-A1BC-F2BE5856304E}" type="presParOf" srcId="{14EB10D3-8004-4131-BBCD-C30A7ADC3045}" destId="{67DAC4D3-17A1-48F7-B1E9-6014BF34282C}" srcOrd="3" destOrd="0" presId="urn:microsoft.com/office/officeart/2005/8/layout/hList7"/>
    <dgm:cxn modelId="{99BF872E-45F8-4F54-A862-3674AF49D09D}" type="presParOf" srcId="{AA13050C-E5EF-4BAB-B43C-CB56B1FEDC08}" destId="{85EE66CD-6B26-4220-A144-E3F4B9951D2C}" srcOrd="3" destOrd="0" presId="urn:microsoft.com/office/officeart/2005/8/layout/hList7"/>
    <dgm:cxn modelId="{9568551A-B488-4AAB-8C6A-B9C643027413}" type="presParOf" srcId="{AA13050C-E5EF-4BAB-B43C-CB56B1FEDC08}" destId="{CC76DA6D-CB47-40EC-A4BA-B06F25FF2417}" srcOrd="4" destOrd="0" presId="urn:microsoft.com/office/officeart/2005/8/layout/hList7"/>
    <dgm:cxn modelId="{AFA47780-CCEE-457A-856F-02360C3E4113}" type="presParOf" srcId="{CC76DA6D-CB47-40EC-A4BA-B06F25FF2417}" destId="{1E6AB30B-DDC1-4180-AE1F-43B4A04A4510}" srcOrd="0" destOrd="0" presId="urn:microsoft.com/office/officeart/2005/8/layout/hList7"/>
    <dgm:cxn modelId="{108F1BB1-E8AF-482B-9689-440BBB3AC80C}" type="presParOf" srcId="{CC76DA6D-CB47-40EC-A4BA-B06F25FF2417}" destId="{568FE80E-E9B9-4226-A5F4-A3284F4C0927}" srcOrd="1" destOrd="0" presId="urn:microsoft.com/office/officeart/2005/8/layout/hList7"/>
    <dgm:cxn modelId="{256F8337-8E35-4F8F-BFAC-CAAD47F73787}" type="presParOf" srcId="{CC76DA6D-CB47-40EC-A4BA-B06F25FF2417}" destId="{8081BC98-53E3-4E99-836B-865A3F80A356}" srcOrd="2" destOrd="0" presId="urn:microsoft.com/office/officeart/2005/8/layout/hList7"/>
    <dgm:cxn modelId="{7CF36482-3495-4364-8F6F-9CBD09890AE8}" type="presParOf" srcId="{CC76DA6D-CB47-40EC-A4BA-B06F25FF2417}" destId="{01E5052C-E63C-4B3D-B7E0-F76758AC3369}" srcOrd="3" destOrd="0" presId="urn:microsoft.com/office/officeart/2005/8/layout/hList7"/>
    <dgm:cxn modelId="{895B4BCF-2DFE-4DB6-9FFA-C383B47D38D0}" type="presParOf" srcId="{AA13050C-E5EF-4BAB-B43C-CB56B1FEDC08}" destId="{9C9071CC-D445-4626-A0FC-4E839ABA52FC}" srcOrd="5" destOrd="0" presId="urn:microsoft.com/office/officeart/2005/8/layout/hList7"/>
    <dgm:cxn modelId="{69E2723C-27D8-4C38-A2EB-3CB06A994ED1}" type="presParOf" srcId="{AA13050C-E5EF-4BAB-B43C-CB56B1FEDC08}" destId="{29F3A313-DE05-4EEC-8028-0DECECA54E4C}" srcOrd="6" destOrd="0" presId="urn:microsoft.com/office/officeart/2005/8/layout/hList7"/>
    <dgm:cxn modelId="{19E67849-1767-4C4D-A7DF-2AF46F92F030}" type="presParOf" srcId="{29F3A313-DE05-4EEC-8028-0DECECA54E4C}" destId="{E013F855-A9D3-4EDD-8945-B84ABDB0C939}" srcOrd="0" destOrd="0" presId="urn:microsoft.com/office/officeart/2005/8/layout/hList7"/>
    <dgm:cxn modelId="{C0D41EF6-257A-44C5-8BE8-20586751C066}" type="presParOf" srcId="{29F3A313-DE05-4EEC-8028-0DECECA54E4C}" destId="{CC3A660E-03B7-4B6F-9099-8022F9F4F289}" srcOrd="1" destOrd="0" presId="urn:microsoft.com/office/officeart/2005/8/layout/hList7"/>
    <dgm:cxn modelId="{9E5A7B01-9B79-49DE-8130-BF7210886FE1}" type="presParOf" srcId="{29F3A313-DE05-4EEC-8028-0DECECA54E4C}" destId="{62239A7B-F305-4F2C-B873-E79738121189}" srcOrd="2" destOrd="0" presId="urn:microsoft.com/office/officeart/2005/8/layout/hList7"/>
    <dgm:cxn modelId="{7E784A20-34D3-4D8E-BE05-E736DAA22725}" type="presParOf" srcId="{29F3A313-DE05-4EEC-8028-0DECECA54E4C}" destId="{B84CA759-868E-4804-AA2B-7B27618193C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F8A0F2-8514-4A10-A2B8-EC18BEEBAED6}" type="doc">
      <dgm:prSet loTypeId="urn:microsoft.com/office/officeart/2005/8/layout/cycle8" loCatId="cycle" qsTypeId="urn:microsoft.com/office/officeart/2005/8/quickstyle/simple5" qsCatId="simple" csTypeId="urn:microsoft.com/office/officeart/2005/8/colors/accent6_4" csCatId="accent6" phldr="1"/>
      <dgm:spPr/>
    </dgm:pt>
    <dgm:pt modelId="{A5A5C51E-8384-480B-82A0-A00E5C6D1F34}">
      <dgm:prSet phldrT="[Text]" custT="1"/>
      <dgm:spPr/>
      <dgm:t>
        <a:bodyPr/>
        <a:lstStyle/>
        <a:p>
          <a:r>
            <a:rPr lang="en-US" sz="1600" dirty="0" smtClean="0">
              <a:latin typeface="Tw Cen MT" panose="020B0602020104020603" pitchFamily="34" charset="0"/>
            </a:rPr>
            <a:t>Culture of inclusion</a:t>
          </a:r>
          <a:endParaRPr lang="en-US" sz="1600" dirty="0">
            <a:latin typeface="Tw Cen MT" panose="020B0602020104020603" pitchFamily="34" charset="0"/>
          </a:endParaRPr>
        </a:p>
      </dgm:t>
    </dgm:pt>
    <dgm:pt modelId="{25292A31-194C-4763-8F0E-1EB8ED0DF94A}" type="parTrans" cxnId="{3DF74368-C20A-406D-BBDA-B2A5D2D92FD6}">
      <dgm:prSet/>
      <dgm:spPr/>
      <dgm:t>
        <a:bodyPr/>
        <a:lstStyle/>
        <a:p>
          <a:endParaRPr lang="en-US"/>
        </a:p>
      </dgm:t>
    </dgm:pt>
    <dgm:pt modelId="{C3D7B0BC-B519-4037-B4C2-D494638D79C6}" type="sibTrans" cxnId="{3DF74368-C20A-406D-BBDA-B2A5D2D92FD6}">
      <dgm:prSet/>
      <dgm:spPr/>
      <dgm:t>
        <a:bodyPr/>
        <a:lstStyle/>
        <a:p>
          <a:endParaRPr lang="en-US"/>
        </a:p>
      </dgm:t>
    </dgm:pt>
    <dgm:pt modelId="{F1E37B0F-493C-4770-81DE-1857BBECB632}">
      <dgm:prSet phldrT="[Text]" custT="1"/>
      <dgm:spPr/>
      <dgm:t>
        <a:bodyPr/>
        <a:lstStyle/>
        <a:p>
          <a:r>
            <a:rPr lang="en-US" sz="1600" dirty="0" smtClean="0">
              <a:latin typeface="Tw Cen MT" panose="020B0602020104020603" pitchFamily="34" charset="0"/>
            </a:rPr>
            <a:t>Celebration of diversity</a:t>
          </a:r>
          <a:endParaRPr lang="en-US" sz="1600" dirty="0">
            <a:latin typeface="Tw Cen MT" panose="020B0602020104020603" pitchFamily="34" charset="0"/>
          </a:endParaRPr>
        </a:p>
      </dgm:t>
    </dgm:pt>
    <dgm:pt modelId="{84E5361B-F158-4B5B-AA1F-8CDE8DFEC112}" type="parTrans" cxnId="{DFBF8503-4656-492F-AF1C-C103D8DFE132}">
      <dgm:prSet/>
      <dgm:spPr/>
      <dgm:t>
        <a:bodyPr/>
        <a:lstStyle/>
        <a:p>
          <a:endParaRPr lang="en-US"/>
        </a:p>
      </dgm:t>
    </dgm:pt>
    <dgm:pt modelId="{EED4466E-38C3-4195-AB99-DA01D1AB6EE3}" type="sibTrans" cxnId="{DFBF8503-4656-492F-AF1C-C103D8DFE132}">
      <dgm:prSet/>
      <dgm:spPr/>
      <dgm:t>
        <a:bodyPr/>
        <a:lstStyle/>
        <a:p>
          <a:endParaRPr lang="en-US"/>
        </a:p>
      </dgm:t>
    </dgm:pt>
    <dgm:pt modelId="{9BA4C13A-D11D-44F7-8B94-9B1199ADF3FB}">
      <dgm:prSet phldrT="[Text]" custT="1"/>
      <dgm:spPr/>
      <dgm:t>
        <a:bodyPr/>
        <a:lstStyle/>
        <a:p>
          <a:r>
            <a:rPr lang="en-US" sz="1600" dirty="0" smtClean="0">
              <a:latin typeface="Tw Cen MT" panose="020B0602020104020603" pitchFamily="34" charset="0"/>
            </a:rPr>
            <a:t>Varied perspectives</a:t>
          </a:r>
          <a:endParaRPr lang="en-US" sz="1600" dirty="0">
            <a:latin typeface="Tw Cen MT" panose="020B0602020104020603" pitchFamily="34" charset="0"/>
          </a:endParaRPr>
        </a:p>
      </dgm:t>
    </dgm:pt>
    <dgm:pt modelId="{DBB62B95-3F97-499D-9968-3A166BCCF335}" type="parTrans" cxnId="{29BA056A-1F0B-45D4-AE91-2421BF55EEC0}">
      <dgm:prSet/>
      <dgm:spPr/>
      <dgm:t>
        <a:bodyPr/>
        <a:lstStyle/>
        <a:p>
          <a:endParaRPr lang="en-US"/>
        </a:p>
      </dgm:t>
    </dgm:pt>
    <dgm:pt modelId="{28E77065-6689-4E1A-A18E-481D4E22D3DE}" type="sibTrans" cxnId="{29BA056A-1F0B-45D4-AE91-2421BF55EEC0}">
      <dgm:prSet/>
      <dgm:spPr/>
      <dgm:t>
        <a:bodyPr/>
        <a:lstStyle/>
        <a:p>
          <a:endParaRPr lang="en-US"/>
        </a:p>
      </dgm:t>
    </dgm:pt>
    <dgm:pt modelId="{1B87E22A-8B5C-4128-8223-BD44ACA6D052}">
      <dgm:prSet phldrT="[Text]" custT="1"/>
      <dgm:spPr/>
      <dgm:t>
        <a:bodyPr/>
        <a:lstStyle/>
        <a:p>
          <a:r>
            <a:rPr lang="en-US" sz="1600" dirty="0" smtClean="0">
              <a:latin typeface="Tw Cen MT" panose="020B0602020104020603" pitchFamily="34" charset="0"/>
            </a:rPr>
            <a:t>Increased productivity and problem-solving</a:t>
          </a:r>
          <a:endParaRPr lang="en-US" sz="1600" dirty="0">
            <a:latin typeface="Tw Cen MT" panose="020B0602020104020603" pitchFamily="34" charset="0"/>
          </a:endParaRPr>
        </a:p>
      </dgm:t>
    </dgm:pt>
    <dgm:pt modelId="{536F9A62-22E4-42FF-8480-70DDB60157B3}" type="parTrans" cxnId="{810A2100-4A1B-461F-B43E-B5915F308D31}">
      <dgm:prSet/>
      <dgm:spPr/>
      <dgm:t>
        <a:bodyPr/>
        <a:lstStyle/>
        <a:p>
          <a:endParaRPr lang="en-US"/>
        </a:p>
      </dgm:t>
    </dgm:pt>
    <dgm:pt modelId="{4396D27D-5F7B-4474-93B4-AE1875269B33}" type="sibTrans" cxnId="{810A2100-4A1B-461F-B43E-B5915F308D31}">
      <dgm:prSet/>
      <dgm:spPr/>
      <dgm:t>
        <a:bodyPr/>
        <a:lstStyle/>
        <a:p>
          <a:endParaRPr lang="en-US"/>
        </a:p>
      </dgm:t>
    </dgm:pt>
    <dgm:pt modelId="{4F081F3C-CC5A-4B0C-ABC1-4B1BD321967B}">
      <dgm:prSet phldrT="[Text]" custT="1"/>
      <dgm:spPr/>
      <dgm:t>
        <a:bodyPr/>
        <a:lstStyle/>
        <a:p>
          <a:r>
            <a:rPr lang="en-US" sz="1600" dirty="0" smtClean="0">
              <a:latin typeface="Tw Cen MT" panose="020B0602020104020603" pitchFamily="34" charset="0"/>
            </a:rPr>
            <a:t>Recognition and understanding of other cultures</a:t>
          </a:r>
          <a:endParaRPr lang="en-US" sz="1600" dirty="0">
            <a:latin typeface="Tw Cen MT" panose="020B0602020104020603" pitchFamily="34" charset="0"/>
          </a:endParaRPr>
        </a:p>
      </dgm:t>
    </dgm:pt>
    <dgm:pt modelId="{D2CC1409-3EDA-4671-99E7-10CFB1841D49}" type="parTrans" cxnId="{9A252EEC-5C01-476D-B519-4AD5FF2D4779}">
      <dgm:prSet/>
      <dgm:spPr/>
      <dgm:t>
        <a:bodyPr/>
        <a:lstStyle/>
        <a:p>
          <a:endParaRPr lang="en-US"/>
        </a:p>
      </dgm:t>
    </dgm:pt>
    <dgm:pt modelId="{D1427AC8-0093-475E-B6A6-4A2C6A2E83E1}" type="sibTrans" cxnId="{9A252EEC-5C01-476D-B519-4AD5FF2D4779}">
      <dgm:prSet/>
      <dgm:spPr/>
      <dgm:t>
        <a:bodyPr/>
        <a:lstStyle/>
        <a:p>
          <a:endParaRPr lang="en-US"/>
        </a:p>
      </dgm:t>
    </dgm:pt>
    <dgm:pt modelId="{80C3A3C2-D5E0-42E9-BFBA-C79921977F78}">
      <dgm:prSet phldrT="[Text]" custT="1"/>
      <dgm:spPr/>
      <dgm:t>
        <a:bodyPr/>
        <a:lstStyle/>
        <a:p>
          <a:r>
            <a:rPr lang="en-US" sz="1500" dirty="0" smtClean="0">
              <a:latin typeface="Tw Cen MT" panose="020B0602020104020603" pitchFamily="34" charset="0"/>
            </a:rPr>
            <a:t>Better serve the residents </a:t>
          </a:r>
        </a:p>
        <a:p>
          <a:r>
            <a:rPr lang="en-US" sz="1500" dirty="0" smtClean="0">
              <a:latin typeface="Tw Cen MT" panose="020B0602020104020603" pitchFamily="34" charset="0"/>
            </a:rPr>
            <a:t>of the Commonwealth</a:t>
          </a:r>
          <a:endParaRPr lang="en-US" sz="1500" dirty="0">
            <a:latin typeface="Tw Cen MT" panose="020B0602020104020603" pitchFamily="34" charset="0"/>
          </a:endParaRPr>
        </a:p>
      </dgm:t>
    </dgm:pt>
    <dgm:pt modelId="{BBF1726B-5B37-44D9-81B2-05329D5D686B}" type="parTrans" cxnId="{45EF0A24-BAB3-45B7-AA26-23B5A11FA85F}">
      <dgm:prSet/>
      <dgm:spPr/>
      <dgm:t>
        <a:bodyPr/>
        <a:lstStyle/>
        <a:p>
          <a:endParaRPr lang="en-US"/>
        </a:p>
      </dgm:t>
    </dgm:pt>
    <dgm:pt modelId="{711EF4A0-9078-4208-A2FE-3EBC53EB97EF}" type="sibTrans" cxnId="{45EF0A24-BAB3-45B7-AA26-23B5A11FA85F}">
      <dgm:prSet/>
      <dgm:spPr/>
      <dgm:t>
        <a:bodyPr/>
        <a:lstStyle/>
        <a:p>
          <a:endParaRPr lang="en-US"/>
        </a:p>
      </dgm:t>
    </dgm:pt>
    <dgm:pt modelId="{652422D9-D795-4365-B56A-BA60723CF87B}" type="pres">
      <dgm:prSet presAssocID="{54F8A0F2-8514-4A10-A2B8-EC18BEEBAED6}" presName="compositeShape" presStyleCnt="0">
        <dgm:presLayoutVars>
          <dgm:chMax val="7"/>
          <dgm:dir/>
          <dgm:resizeHandles val="exact"/>
        </dgm:presLayoutVars>
      </dgm:prSet>
      <dgm:spPr/>
    </dgm:pt>
    <dgm:pt modelId="{37A35B1B-86B3-4CD7-8493-5901A75A9EF6}" type="pres">
      <dgm:prSet presAssocID="{54F8A0F2-8514-4A10-A2B8-EC18BEEBAED6}" presName="wedge1" presStyleLbl="node1" presStyleIdx="0" presStyleCnt="6"/>
      <dgm:spPr/>
      <dgm:t>
        <a:bodyPr/>
        <a:lstStyle/>
        <a:p>
          <a:endParaRPr lang="en-US"/>
        </a:p>
      </dgm:t>
    </dgm:pt>
    <dgm:pt modelId="{784AA3CD-8611-4FD3-BA56-5466F83DAAFB}" type="pres">
      <dgm:prSet presAssocID="{54F8A0F2-8514-4A10-A2B8-EC18BEEBAED6}" presName="dummy1a" presStyleCnt="0"/>
      <dgm:spPr/>
    </dgm:pt>
    <dgm:pt modelId="{6FD17F95-D5CA-4709-963B-DF7EAB40653A}" type="pres">
      <dgm:prSet presAssocID="{54F8A0F2-8514-4A10-A2B8-EC18BEEBAED6}" presName="dummy1b" presStyleCnt="0"/>
      <dgm:spPr/>
    </dgm:pt>
    <dgm:pt modelId="{270E2970-4BD7-4B91-8FAA-DC6ED68D6F56}" type="pres">
      <dgm:prSet presAssocID="{54F8A0F2-8514-4A10-A2B8-EC18BEEBAED6}" presName="wedge1Tx" presStyleLbl="node1" presStyleIdx="0" presStyleCnt="6">
        <dgm:presLayoutVars>
          <dgm:chMax val="0"/>
          <dgm:chPref val="0"/>
          <dgm:bulletEnabled val="1"/>
        </dgm:presLayoutVars>
      </dgm:prSet>
      <dgm:spPr/>
      <dgm:t>
        <a:bodyPr/>
        <a:lstStyle/>
        <a:p>
          <a:endParaRPr lang="en-US"/>
        </a:p>
      </dgm:t>
    </dgm:pt>
    <dgm:pt modelId="{F739D3F8-BB13-42B2-9D7C-687165136CAA}" type="pres">
      <dgm:prSet presAssocID="{54F8A0F2-8514-4A10-A2B8-EC18BEEBAED6}" presName="wedge2" presStyleLbl="node1" presStyleIdx="1" presStyleCnt="6"/>
      <dgm:spPr/>
      <dgm:t>
        <a:bodyPr/>
        <a:lstStyle/>
        <a:p>
          <a:endParaRPr lang="en-US"/>
        </a:p>
      </dgm:t>
    </dgm:pt>
    <dgm:pt modelId="{D019D476-618E-4C1A-887E-0485AD704736}" type="pres">
      <dgm:prSet presAssocID="{54F8A0F2-8514-4A10-A2B8-EC18BEEBAED6}" presName="dummy2a" presStyleCnt="0"/>
      <dgm:spPr/>
    </dgm:pt>
    <dgm:pt modelId="{AD690BA7-FEAC-4064-B701-CF043C85B874}" type="pres">
      <dgm:prSet presAssocID="{54F8A0F2-8514-4A10-A2B8-EC18BEEBAED6}" presName="dummy2b" presStyleCnt="0"/>
      <dgm:spPr/>
    </dgm:pt>
    <dgm:pt modelId="{51BFD00B-EB27-4051-A0F0-821A2715ED6D}" type="pres">
      <dgm:prSet presAssocID="{54F8A0F2-8514-4A10-A2B8-EC18BEEBAED6}" presName="wedge2Tx" presStyleLbl="node1" presStyleIdx="1" presStyleCnt="6">
        <dgm:presLayoutVars>
          <dgm:chMax val="0"/>
          <dgm:chPref val="0"/>
          <dgm:bulletEnabled val="1"/>
        </dgm:presLayoutVars>
      </dgm:prSet>
      <dgm:spPr/>
      <dgm:t>
        <a:bodyPr/>
        <a:lstStyle/>
        <a:p>
          <a:endParaRPr lang="en-US"/>
        </a:p>
      </dgm:t>
    </dgm:pt>
    <dgm:pt modelId="{3987BF33-EA2E-4173-AC1F-AEC399B3F884}" type="pres">
      <dgm:prSet presAssocID="{54F8A0F2-8514-4A10-A2B8-EC18BEEBAED6}" presName="wedge3" presStyleLbl="node1" presStyleIdx="2" presStyleCnt="6"/>
      <dgm:spPr/>
      <dgm:t>
        <a:bodyPr/>
        <a:lstStyle/>
        <a:p>
          <a:endParaRPr lang="en-US"/>
        </a:p>
      </dgm:t>
    </dgm:pt>
    <dgm:pt modelId="{8FA376C5-AE8B-4988-9716-291416F22568}" type="pres">
      <dgm:prSet presAssocID="{54F8A0F2-8514-4A10-A2B8-EC18BEEBAED6}" presName="dummy3a" presStyleCnt="0"/>
      <dgm:spPr/>
    </dgm:pt>
    <dgm:pt modelId="{5E1C8E70-BA61-435D-A810-F4A0047515B1}" type="pres">
      <dgm:prSet presAssocID="{54F8A0F2-8514-4A10-A2B8-EC18BEEBAED6}" presName="dummy3b" presStyleCnt="0"/>
      <dgm:spPr/>
    </dgm:pt>
    <dgm:pt modelId="{7F6DDB17-889C-44BC-96EB-D4A499757533}" type="pres">
      <dgm:prSet presAssocID="{54F8A0F2-8514-4A10-A2B8-EC18BEEBAED6}" presName="wedge3Tx" presStyleLbl="node1" presStyleIdx="2" presStyleCnt="6">
        <dgm:presLayoutVars>
          <dgm:chMax val="0"/>
          <dgm:chPref val="0"/>
          <dgm:bulletEnabled val="1"/>
        </dgm:presLayoutVars>
      </dgm:prSet>
      <dgm:spPr/>
      <dgm:t>
        <a:bodyPr/>
        <a:lstStyle/>
        <a:p>
          <a:endParaRPr lang="en-US"/>
        </a:p>
      </dgm:t>
    </dgm:pt>
    <dgm:pt modelId="{3574C78B-B903-4370-83C5-14ABF4BB052C}" type="pres">
      <dgm:prSet presAssocID="{54F8A0F2-8514-4A10-A2B8-EC18BEEBAED6}" presName="wedge4" presStyleLbl="node1" presStyleIdx="3" presStyleCnt="6"/>
      <dgm:spPr/>
      <dgm:t>
        <a:bodyPr/>
        <a:lstStyle/>
        <a:p>
          <a:endParaRPr lang="en-US"/>
        </a:p>
      </dgm:t>
    </dgm:pt>
    <dgm:pt modelId="{E2DEF05E-76AD-4307-AAC2-3BB72048050A}" type="pres">
      <dgm:prSet presAssocID="{54F8A0F2-8514-4A10-A2B8-EC18BEEBAED6}" presName="dummy4a" presStyleCnt="0"/>
      <dgm:spPr/>
    </dgm:pt>
    <dgm:pt modelId="{0432EB1B-B5CB-4BF2-9817-EA276B02845E}" type="pres">
      <dgm:prSet presAssocID="{54F8A0F2-8514-4A10-A2B8-EC18BEEBAED6}" presName="dummy4b" presStyleCnt="0"/>
      <dgm:spPr/>
    </dgm:pt>
    <dgm:pt modelId="{F3A7E0BF-1F2D-4682-BC81-187EDA337D0F}" type="pres">
      <dgm:prSet presAssocID="{54F8A0F2-8514-4A10-A2B8-EC18BEEBAED6}" presName="wedge4Tx" presStyleLbl="node1" presStyleIdx="3" presStyleCnt="6">
        <dgm:presLayoutVars>
          <dgm:chMax val="0"/>
          <dgm:chPref val="0"/>
          <dgm:bulletEnabled val="1"/>
        </dgm:presLayoutVars>
      </dgm:prSet>
      <dgm:spPr/>
      <dgm:t>
        <a:bodyPr/>
        <a:lstStyle/>
        <a:p>
          <a:endParaRPr lang="en-US"/>
        </a:p>
      </dgm:t>
    </dgm:pt>
    <dgm:pt modelId="{5B69976D-7F14-4D1B-A471-7BE2DC5FF261}" type="pres">
      <dgm:prSet presAssocID="{54F8A0F2-8514-4A10-A2B8-EC18BEEBAED6}" presName="wedge5" presStyleLbl="node1" presStyleIdx="4" presStyleCnt="6"/>
      <dgm:spPr/>
      <dgm:t>
        <a:bodyPr/>
        <a:lstStyle/>
        <a:p>
          <a:endParaRPr lang="en-US"/>
        </a:p>
      </dgm:t>
    </dgm:pt>
    <dgm:pt modelId="{52414892-6E8F-42C5-886D-190014A7C43A}" type="pres">
      <dgm:prSet presAssocID="{54F8A0F2-8514-4A10-A2B8-EC18BEEBAED6}" presName="dummy5a" presStyleCnt="0"/>
      <dgm:spPr/>
    </dgm:pt>
    <dgm:pt modelId="{B44B760A-EF35-453E-8F2C-F8A77072A96E}" type="pres">
      <dgm:prSet presAssocID="{54F8A0F2-8514-4A10-A2B8-EC18BEEBAED6}" presName="dummy5b" presStyleCnt="0"/>
      <dgm:spPr/>
    </dgm:pt>
    <dgm:pt modelId="{DEABB81D-3B2E-4379-B73E-223AB420F756}" type="pres">
      <dgm:prSet presAssocID="{54F8A0F2-8514-4A10-A2B8-EC18BEEBAED6}" presName="wedge5Tx" presStyleLbl="node1" presStyleIdx="4" presStyleCnt="6">
        <dgm:presLayoutVars>
          <dgm:chMax val="0"/>
          <dgm:chPref val="0"/>
          <dgm:bulletEnabled val="1"/>
        </dgm:presLayoutVars>
      </dgm:prSet>
      <dgm:spPr/>
      <dgm:t>
        <a:bodyPr/>
        <a:lstStyle/>
        <a:p>
          <a:endParaRPr lang="en-US"/>
        </a:p>
      </dgm:t>
    </dgm:pt>
    <dgm:pt modelId="{8308338D-AB07-4183-9348-85CFC0822E85}" type="pres">
      <dgm:prSet presAssocID="{54F8A0F2-8514-4A10-A2B8-EC18BEEBAED6}" presName="wedge6" presStyleLbl="node1" presStyleIdx="5" presStyleCnt="6"/>
      <dgm:spPr/>
      <dgm:t>
        <a:bodyPr/>
        <a:lstStyle/>
        <a:p>
          <a:endParaRPr lang="en-US"/>
        </a:p>
      </dgm:t>
    </dgm:pt>
    <dgm:pt modelId="{1CFF15B3-C94F-48BA-88B7-16E54C66FBEA}" type="pres">
      <dgm:prSet presAssocID="{54F8A0F2-8514-4A10-A2B8-EC18BEEBAED6}" presName="dummy6a" presStyleCnt="0"/>
      <dgm:spPr/>
    </dgm:pt>
    <dgm:pt modelId="{B986469B-CE6D-4E3B-BF19-76837A9EF8AD}" type="pres">
      <dgm:prSet presAssocID="{54F8A0F2-8514-4A10-A2B8-EC18BEEBAED6}" presName="dummy6b" presStyleCnt="0"/>
      <dgm:spPr/>
    </dgm:pt>
    <dgm:pt modelId="{947507AA-1752-4FDA-B8A2-9650695576AF}" type="pres">
      <dgm:prSet presAssocID="{54F8A0F2-8514-4A10-A2B8-EC18BEEBAED6}" presName="wedge6Tx" presStyleLbl="node1" presStyleIdx="5" presStyleCnt="6">
        <dgm:presLayoutVars>
          <dgm:chMax val="0"/>
          <dgm:chPref val="0"/>
          <dgm:bulletEnabled val="1"/>
        </dgm:presLayoutVars>
      </dgm:prSet>
      <dgm:spPr/>
      <dgm:t>
        <a:bodyPr/>
        <a:lstStyle/>
        <a:p>
          <a:endParaRPr lang="en-US"/>
        </a:p>
      </dgm:t>
    </dgm:pt>
    <dgm:pt modelId="{39945329-9603-422E-96EB-33D8DDF86AAD}" type="pres">
      <dgm:prSet presAssocID="{C3D7B0BC-B519-4037-B4C2-D494638D79C6}" presName="arrowWedge1" presStyleLbl="fgSibTrans2D1" presStyleIdx="0" presStyleCnt="6"/>
      <dgm:spPr/>
    </dgm:pt>
    <dgm:pt modelId="{0BB5FF79-E0DD-40BE-89A6-E33DCB8ABC85}" type="pres">
      <dgm:prSet presAssocID="{EED4466E-38C3-4195-AB99-DA01D1AB6EE3}" presName="arrowWedge2" presStyleLbl="fgSibTrans2D1" presStyleIdx="1" presStyleCnt="6"/>
      <dgm:spPr/>
    </dgm:pt>
    <dgm:pt modelId="{AAA74A1E-6BC1-437B-B221-AC4E8303B0B4}" type="pres">
      <dgm:prSet presAssocID="{28E77065-6689-4E1A-A18E-481D4E22D3DE}" presName="arrowWedge3" presStyleLbl="fgSibTrans2D1" presStyleIdx="2" presStyleCnt="6"/>
      <dgm:spPr/>
    </dgm:pt>
    <dgm:pt modelId="{CEBBE37A-0AB3-4F10-B5D7-00545D371F0A}" type="pres">
      <dgm:prSet presAssocID="{4396D27D-5F7B-4474-93B4-AE1875269B33}" presName="arrowWedge4" presStyleLbl="fgSibTrans2D1" presStyleIdx="3" presStyleCnt="6"/>
      <dgm:spPr/>
    </dgm:pt>
    <dgm:pt modelId="{E8236FE3-3E21-4853-8236-0AA97E7FEEF1}" type="pres">
      <dgm:prSet presAssocID="{D1427AC8-0093-475E-B6A6-4A2C6A2E83E1}" presName="arrowWedge5" presStyleLbl="fgSibTrans2D1" presStyleIdx="4" presStyleCnt="6"/>
      <dgm:spPr/>
    </dgm:pt>
    <dgm:pt modelId="{311F2E38-126C-4A52-BAA6-FB3B3DE228D8}" type="pres">
      <dgm:prSet presAssocID="{711EF4A0-9078-4208-A2FE-3EBC53EB97EF}" presName="arrowWedge6" presStyleLbl="fgSibTrans2D1" presStyleIdx="5" presStyleCnt="6"/>
      <dgm:spPr/>
    </dgm:pt>
  </dgm:ptLst>
  <dgm:cxnLst>
    <dgm:cxn modelId="{1B2BE2E7-6DD2-4F96-A38E-DFEFACCD4CD4}" type="presOf" srcId="{4F081F3C-CC5A-4B0C-ABC1-4B1BD321967B}" destId="{5B69976D-7F14-4D1B-A471-7BE2DC5FF261}" srcOrd="0" destOrd="0" presId="urn:microsoft.com/office/officeart/2005/8/layout/cycle8"/>
    <dgm:cxn modelId="{45EF0A24-BAB3-45B7-AA26-23B5A11FA85F}" srcId="{54F8A0F2-8514-4A10-A2B8-EC18BEEBAED6}" destId="{80C3A3C2-D5E0-42E9-BFBA-C79921977F78}" srcOrd="5" destOrd="0" parTransId="{BBF1726B-5B37-44D9-81B2-05329D5D686B}" sibTransId="{711EF4A0-9078-4208-A2FE-3EBC53EB97EF}"/>
    <dgm:cxn modelId="{37624247-7A48-4C22-955F-5476480EECF1}" type="presOf" srcId="{F1E37B0F-493C-4770-81DE-1857BBECB632}" destId="{51BFD00B-EB27-4051-A0F0-821A2715ED6D}" srcOrd="1" destOrd="0" presId="urn:microsoft.com/office/officeart/2005/8/layout/cycle8"/>
    <dgm:cxn modelId="{52A36857-3878-4793-8FDC-B1E79F8F4743}" type="presOf" srcId="{1B87E22A-8B5C-4128-8223-BD44ACA6D052}" destId="{3574C78B-B903-4370-83C5-14ABF4BB052C}" srcOrd="0" destOrd="0" presId="urn:microsoft.com/office/officeart/2005/8/layout/cycle8"/>
    <dgm:cxn modelId="{B84BEC35-34DF-447B-B131-E69F9F14B564}" type="presOf" srcId="{9BA4C13A-D11D-44F7-8B94-9B1199ADF3FB}" destId="{3987BF33-EA2E-4173-AC1F-AEC399B3F884}" srcOrd="0" destOrd="0" presId="urn:microsoft.com/office/officeart/2005/8/layout/cycle8"/>
    <dgm:cxn modelId="{77E4F5D0-4A57-4B00-93BF-8707DA4F270D}" type="presOf" srcId="{A5A5C51E-8384-480B-82A0-A00E5C6D1F34}" destId="{37A35B1B-86B3-4CD7-8493-5901A75A9EF6}" srcOrd="0" destOrd="0" presId="urn:microsoft.com/office/officeart/2005/8/layout/cycle8"/>
    <dgm:cxn modelId="{96594624-8D8C-411F-9228-6CB677AA8546}" type="presOf" srcId="{A5A5C51E-8384-480B-82A0-A00E5C6D1F34}" destId="{270E2970-4BD7-4B91-8FAA-DC6ED68D6F56}" srcOrd="1" destOrd="0" presId="urn:microsoft.com/office/officeart/2005/8/layout/cycle8"/>
    <dgm:cxn modelId="{2DB31FE4-0F7D-4F5E-97CA-DFB3641F1E76}" type="presOf" srcId="{80C3A3C2-D5E0-42E9-BFBA-C79921977F78}" destId="{947507AA-1752-4FDA-B8A2-9650695576AF}" srcOrd="1" destOrd="0" presId="urn:microsoft.com/office/officeart/2005/8/layout/cycle8"/>
    <dgm:cxn modelId="{3DF74368-C20A-406D-BBDA-B2A5D2D92FD6}" srcId="{54F8A0F2-8514-4A10-A2B8-EC18BEEBAED6}" destId="{A5A5C51E-8384-480B-82A0-A00E5C6D1F34}" srcOrd="0" destOrd="0" parTransId="{25292A31-194C-4763-8F0E-1EB8ED0DF94A}" sibTransId="{C3D7B0BC-B519-4037-B4C2-D494638D79C6}"/>
    <dgm:cxn modelId="{A9BC2ACD-1F36-49CC-BBBA-A92FFD357440}" type="presOf" srcId="{F1E37B0F-493C-4770-81DE-1857BBECB632}" destId="{F739D3F8-BB13-42B2-9D7C-687165136CAA}" srcOrd="0" destOrd="0" presId="urn:microsoft.com/office/officeart/2005/8/layout/cycle8"/>
    <dgm:cxn modelId="{CFD8F888-FBB6-4AB7-A1F6-662C34384B0F}" type="presOf" srcId="{54F8A0F2-8514-4A10-A2B8-EC18BEEBAED6}" destId="{652422D9-D795-4365-B56A-BA60723CF87B}" srcOrd="0" destOrd="0" presId="urn:microsoft.com/office/officeart/2005/8/layout/cycle8"/>
    <dgm:cxn modelId="{E595F64B-894F-4AC3-B068-A671E99B63BB}" type="presOf" srcId="{1B87E22A-8B5C-4128-8223-BD44ACA6D052}" destId="{F3A7E0BF-1F2D-4682-BC81-187EDA337D0F}" srcOrd="1" destOrd="0" presId="urn:microsoft.com/office/officeart/2005/8/layout/cycle8"/>
    <dgm:cxn modelId="{1C228647-59AC-4BD7-ACCE-ECB267F40575}" type="presOf" srcId="{80C3A3C2-D5E0-42E9-BFBA-C79921977F78}" destId="{8308338D-AB07-4183-9348-85CFC0822E85}" srcOrd="0" destOrd="0" presId="urn:microsoft.com/office/officeart/2005/8/layout/cycle8"/>
    <dgm:cxn modelId="{E56E8130-F0D3-4755-A011-4E4B0B073356}" type="presOf" srcId="{4F081F3C-CC5A-4B0C-ABC1-4B1BD321967B}" destId="{DEABB81D-3B2E-4379-B73E-223AB420F756}" srcOrd="1" destOrd="0" presId="urn:microsoft.com/office/officeart/2005/8/layout/cycle8"/>
    <dgm:cxn modelId="{9A252EEC-5C01-476D-B519-4AD5FF2D4779}" srcId="{54F8A0F2-8514-4A10-A2B8-EC18BEEBAED6}" destId="{4F081F3C-CC5A-4B0C-ABC1-4B1BD321967B}" srcOrd="4" destOrd="0" parTransId="{D2CC1409-3EDA-4671-99E7-10CFB1841D49}" sibTransId="{D1427AC8-0093-475E-B6A6-4A2C6A2E83E1}"/>
    <dgm:cxn modelId="{40CF44B0-C1C3-415D-A7CC-39ACEB7ECA3B}" type="presOf" srcId="{9BA4C13A-D11D-44F7-8B94-9B1199ADF3FB}" destId="{7F6DDB17-889C-44BC-96EB-D4A499757533}" srcOrd="1" destOrd="0" presId="urn:microsoft.com/office/officeart/2005/8/layout/cycle8"/>
    <dgm:cxn modelId="{810A2100-4A1B-461F-B43E-B5915F308D31}" srcId="{54F8A0F2-8514-4A10-A2B8-EC18BEEBAED6}" destId="{1B87E22A-8B5C-4128-8223-BD44ACA6D052}" srcOrd="3" destOrd="0" parTransId="{536F9A62-22E4-42FF-8480-70DDB60157B3}" sibTransId="{4396D27D-5F7B-4474-93B4-AE1875269B33}"/>
    <dgm:cxn modelId="{DFBF8503-4656-492F-AF1C-C103D8DFE132}" srcId="{54F8A0F2-8514-4A10-A2B8-EC18BEEBAED6}" destId="{F1E37B0F-493C-4770-81DE-1857BBECB632}" srcOrd="1" destOrd="0" parTransId="{84E5361B-F158-4B5B-AA1F-8CDE8DFEC112}" sibTransId="{EED4466E-38C3-4195-AB99-DA01D1AB6EE3}"/>
    <dgm:cxn modelId="{29BA056A-1F0B-45D4-AE91-2421BF55EEC0}" srcId="{54F8A0F2-8514-4A10-A2B8-EC18BEEBAED6}" destId="{9BA4C13A-D11D-44F7-8B94-9B1199ADF3FB}" srcOrd="2" destOrd="0" parTransId="{DBB62B95-3F97-499D-9968-3A166BCCF335}" sibTransId="{28E77065-6689-4E1A-A18E-481D4E22D3DE}"/>
    <dgm:cxn modelId="{8ABC86B5-65E7-4A06-9D4C-59B76C860EB7}" type="presParOf" srcId="{652422D9-D795-4365-B56A-BA60723CF87B}" destId="{37A35B1B-86B3-4CD7-8493-5901A75A9EF6}" srcOrd="0" destOrd="0" presId="urn:microsoft.com/office/officeart/2005/8/layout/cycle8"/>
    <dgm:cxn modelId="{2238E79C-F1FA-4BE1-B274-E1E41A3971DD}" type="presParOf" srcId="{652422D9-D795-4365-B56A-BA60723CF87B}" destId="{784AA3CD-8611-4FD3-BA56-5466F83DAAFB}" srcOrd="1" destOrd="0" presId="urn:microsoft.com/office/officeart/2005/8/layout/cycle8"/>
    <dgm:cxn modelId="{BC9E6E4D-4CF2-423C-AA4F-F062F483175C}" type="presParOf" srcId="{652422D9-D795-4365-B56A-BA60723CF87B}" destId="{6FD17F95-D5CA-4709-963B-DF7EAB40653A}" srcOrd="2" destOrd="0" presId="urn:microsoft.com/office/officeart/2005/8/layout/cycle8"/>
    <dgm:cxn modelId="{A6A0BEAE-8CDE-443D-A62D-BDA36662FD6B}" type="presParOf" srcId="{652422D9-D795-4365-B56A-BA60723CF87B}" destId="{270E2970-4BD7-4B91-8FAA-DC6ED68D6F56}" srcOrd="3" destOrd="0" presId="urn:microsoft.com/office/officeart/2005/8/layout/cycle8"/>
    <dgm:cxn modelId="{221770B8-5656-4CEF-A996-2489348E40D4}" type="presParOf" srcId="{652422D9-D795-4365-B56A-BA60723CF87B}" destId="{F739D3F8-BB13-42B2-9D7C-687165136CAA}" srcOrd="4" destOrd="0" presId="urn:microsoft.com/office/officeart/2005/8/layout/cycle8"/>
    <dgm:cxn modelId="{27370A2D-A7B8-430F-8561-3B2AAAE407AC}" type="presParOf" srcId="{652422D9-D795-4365-B56A-BA60723CF87B}" destId="{D019D476-618E-4C1A-887E-0485AD704736}" srcOrd="5" destOrd="0" presId="urn:microsoft.com/office/officeart/2005/8/layout/cycle8"/>
    <dgm:cxn modelId="{E25A7941-D4F2-4977-A1DE-CA5B4F75699C}" type="presParOf" srcId="{652422D9-D795-4365-B56A-BA60723CF87B}" destId="{AD690BA7-FEAC-4064-B701-CF043C85B874}" srcOrd="6" destOrd="0" presId="urn:microsoft.com/office/officeart/2005/8/layout/cycle8"/>
    <dgm:cxn modelId="{E574D8B8-6A59-4ADE-9DC8-00B02DB69018}" type="presParOf" srcId="{652422D9-D795-4365-B56A-BA60723CF87B}" destId="{51BFD00B-EB27-4051-A0F0-821A2715ED6D}" srcOrd="7" destOrd="0" presId="urn:microsoft.com/office/officeart/2005/8/layout/cycle8"/>
    <dgm:cxn modelId="{44EF9CAA-427A-487F-8B5B-E4CD7F4CA424}" type="presParOf" srcId="{652422D9-D795-4365-B56A-BA60723CF87B}" destId="{3987BF33-EA2E-4173-AC1F-AEC399B3F884}" srcOrd="8" destOrd="0" presId="urn:microsoft.com/office/officeart/2005/8/layout/cycle8"/>
    <dgm:cxn modelId="{DEF8FC0D-2108-4D45-ABFD-1A593EC3160C}" type="presParOf" srcId="{652422D9-D795-4365-B56A-BA60723CF87B}" destId="{8FA376C5-AE8B-4988-9716-291416F22568}" srcOrd="9" destOrd="0" presId="urn:microsoft.com/office/officeart/2005/8/layout/cycle8"/>
    <dgm:cxn modelId="{54A262DB-971A-4EB5-AACB-86FEC6A54341}" type="presParOf" srcId="{652422D9-D795-4365-B56A-BA60723CF87B}" destId="{5E1C8E70-BA61-435D-A810-F4A0047515B1}" srcOrd="10" destOrd="0" presId="urn:microsoft.com/office/officeart/2005/8/layout/cycle8"/>
    <dgm:cxn modelId="{9EF1CE76-D888-47AD-B478-6F3290208947}" type="presParOf" srcId="{652422D9-D795-4365-B56A-BA60723CF87B}" destId="{7F6DDB17-889C-44BC-96EB-D4A499757533}" srcOrd="11" destOrd="0" presId="urn:microsoft.com/office/officeart/2005/8/layout/cycle8"/>
    <dgm:cxn modelId="{1C89592E-4B94-4AF2-B070-22D962B0D0DD}" type="presParOf" srcId="{652422D9-D795-4365-B56A-BA60723CF87B}" destId="{3574C78B-B903-4370-83C5-14ABF4BB052C}" srcOrd="12" destOrd="0" presId="urn:microsoft.com/office/officeart/2005/8/layout/cycle8"/>
    <dgm:cxn modelId="{836ED5F5-79AE-4042-8EE9-191EA4D221B1}" type="presParOf" srcId="{652422D9-D795-4365-B56A-BA60723CF87B}" destId="{E2DEF05E-76AD-4307-AAC2-3BB72048050A}" srcOrd="13" destOrd="0" presId="urn:microsoft.com/office/officeart/2005/8/layout/cycle8"/>
    <dgm:cxn modelId="{585945FA-75BF-4B60-B211-4D1D58F60F70}" type="presParOf" srcId="{652422D9-D795-4365-B56A-BA60723CF87B}" destId="{0432EB1B-B5CB-4BF2-9817-EA276B02845E}" srcOrd="14" destOrd="0" presId="urn:microsoft.com/office/officeart/2005/8/layout/cycle8"/>
    <dgm:cxn modelId="{0FB0E194-CBC8-4F91-9ECB-F3E84CFD5268}" type="presParOf" srcId="{652422D9-D795-4365-B56A-BA60723CF87B}" destId="{F3A7E0BF-1F2D-4682-BC81-187EDA337D0F}" srcOrd="15" destOrd="0" presId="urn:microsoft.com/office/officeart/2005/8/layout/cycle8"/>
    <dgm:cxn modelId="{9F1DE95F-891B-46FF-B33D-FFBE211588E9}" type="presParOf" srcId="{652422D9-D795-4365-B56A-BA60723CF87B}" destId="{5B69976D-7F14-4D1B-A471-7BE2DC5FF261}" srcOrd="16" destOrd="0" presId="urn:microsoft.com/office/officeart/2005/8/layout/cycle8"/>
    <dgm:cxn modelId="{6DCA0FD0-B26A-4573-BD7E-75E160DF83E2}" type="presParOf" srcId="{652422D9-D795-4365-B56A-BA60723CF87B}" destId="{52414892-6E8F-42C5-886D-190014A7C43A}" srcOrd="17" destOrd="0" presId="urn:microsoft.com/office/officeart/2005/8/layout/cycle8"/>
    <dgm:cxn modelId="{6CC62454-2CDA-4D7F-A2D6-3EEBDB054EEA}" type="presParOf" srcId="{652422D9-D795-4365-B56A-BA60723CF87B}" destId="{B44B760A-EF35-453E-8F2C-F8A77072A96E}" srcOrd="18" destOrd="0" presId="urn:microsoft.com/office/officeart/2005/8/layout/cycle8"/>
    <dgm:cxn modelId="{294696A2-BDB6-4DB7-9B73-16334B035A9F}" type="presParOf" srcId="{652422D9-D795-4365-B56A-BA60723CF87B}" destId="{DEABB81D-3B2E-4379-B73E-223AB420F756}" srcOrd="19" destOrd="0" presId="urn:microsoft.com/office/officeart/2005/8/layout/cycle8"/>
    <dgm:cxn modelId="{B7F802A7-1496-4F6D-BD8E-BC94373CC7EA}" type="presParOf" srcId="{652422D9-D795-4365-B56A-BA60723CF87B}" destId="{8308338D-AB07-4183-9348-85CFC0822E85}" srcOrd="20" destOrd="0" presId="urn:microsoft.com/office/officeart/2005/8/layout/cycle8"/>
    <dgm:cxn modelId="{B04E1F06-D5F0-4404-A30E-8A966ADD6837}" type="presParOf" srcId="{652422D9-D795-4365-B56A-BA60723CF87B}" destId="{1CFF15B3-C94F-48BA-88B7-16E54C66FBEA}" srcOrd="21" destOrd="0" presId="urn:microsoft.com/office/officeart/2005/8/layout/cycle8"/>
    <dgm:cxn modelId="{4D9FB66B-5226-4421-8C34-01430AC2883B}" type="presParOf" srcId="{652422D9-D795-4365-B56A-BA60723CF87B}" destId="{B986469B-CE6D-4E3B-BF19-76837A9EF8AD}" srcOrd="22" destOrd="0" presId="urn:microsoft.com/office/officeart/2005/8/layout/cycle8"/>
    <dgm:cxn modelId="{A0B6A1C5-A498-4066-AFD6-8BA456B22542}" type="presParOf" srcId="{652422D9-D795-4365-B56A-BA60723CF87B}" destId="{947507AA-1752-4FDA-B8A2-9650695576AF}" srcOrd="23" destOrd="0" presId="urn:microsoft.com/office/officeart/2005/8/layout/cycle8"/>
    <dgm:cxn modelId="{2D68F8C6-E48B-46AB-9A19-AF6AA1EE2319}" type="presParOf" srcId="{652422D9-D795-4365-B56A-BA60723CF87B}" destId="{39945329-9603-422E-96EB-33D8DDF86AAD}" srcOrd="24" destOrd="0" presId="urn:microsoft.com/office/officeart/2005/8/layout/cycle8"/>
    <dgm:cxn modelId="{DCF8E015-79A6-4D30-9E82-0BB888922A8A}" type="presParOf" srcId="{652422D9-D795-4365-B56A-BA60723CF87B}" destId="{0BB5FF79-E0DD-40BE-89A6-E33DCB8ABC85}" srcOrd="25" destOrd="0" presId="urn:microsoft.com/office/officeart/2005/8/layout/cycle8"/>
    <dgm:cxn modelId="{009E9CA7-5CF1-4681-B4C6-A2352EA5E433}" type="presParOf" srcId="{652422D9-D795-4365-B56A-BA60723CF87B}" destId="{AAA74A1E-6BC1-437B-B221-AC4E8303B0B4}" srcOrd="26" destOrd="0" presId="urn:microsoft.com/office/officeart/2005/8/layout/cycle8"/>
    <dgm:cxn modelId="{4A365875-3237-4561-9056-F7CBEF3C4A31}" type="presParOf" srcId="{652422D9-D795-4365-B56A-BA60723CF87B}" destId="{CEBBE37A-0AB3-4F10-B5D7-00545D371F0A}" srcOrd="27" destOrd="0" presId="urn:microsoft.com/office/officeart/2005/8/layout/cycle8"/>
    <dgm:cxn modelId="{1F6B7161-1F25-4723-8F0A-042923B7B7C7}" type="presParOf" srcId="{652422D9-D795-4365-B56A-BA60723CF87B}" destId="{E8236FE3-3E21-4853-8236-0AA97E7FEEF1}" srcOrd="28" destOrd="0" presId="urn:microsoft.com/office/officeart/2005/8/layout/cycle8"/>
    <dgm:cxn modelId="{CB7DD846-8753-4258-8973-AAE83E888AF9}" type="presParOf" srcId="{652422D9-D795-4365-B56A-BA60723CF87B}" destId="{311F2E38-126C-4A52-BAA6-FB3B3DE228D8}"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F166C-E052-4636-92C2-B650DA2D191D}">
      <dsp:nvSpPr>
        <dsp:cNvPr id="0" name=""/>
        <dsp:cNvSpPr/>
      </dsp:nvSpPr>
      <dsp:spPr>
        <a:xfrm rot="10800000">
          <a:off x="1734318" y="2666"/>
          <a:ext cx="5928741" cy="963955"/>
        </a:xfrm>
        <a:prstGeom prst="homePlate">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78"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panose="020B0602020104020603" pitchFamily="34" charset="0"/>
            </a:rPr>
            <a:t>Women and minorities </a:t>
          </a:r>
          <a:r>
            <a:rPr lang="en-US" sz="1800" kern="1200" dirty="0" smtClean="0">
              <a:latin typeface="Tw Cen MT" panose="020B0602020104020603" pitchFamily="34" charset="0"/>
            </a:rPr>
            <a:t>continue to face challenges in reaching senior leadership positions in state government.</a:t>
          </a:r>
          <a:endParaRPr lang="en-US" sz="1800" kern="1200" dirty="0"/>
        </a:p>
      </dsp:txBody>
      <dsp:txXfrm rot="10800000">
        <a:off x="1975307" y="2666"/>
        <a:ext cx="5687752" cy="963955"/>
      </dsp:txXfrm>
    </dsp:sp>
    <dsp:sp modelId="{128E9FCF-6377-4470-963D-67A31DDDAE0B}">
      <dsp:nvSpPr>
        <dsp:cNvPr id="0" name=""/>
        <dsp:cNvSpPr/>
      </dsp:nvSpPr>
      <dsp:spPr>
        <a:xfrm>
          <a:off x="1252340" y="2666"/>
          <a:ext cx="963955" cy="9639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4A23F0-5A3E-4508-8CF5-C9CB13C71A41}">
      <dsp:nvSpPr>
        <dsp:cNvPr id="0" name=""/>
        <dsp:cNvSpPr/>
      </dsp:nvSpPr>
      <dsp:spPr>
        <a:xfrm rot="10800000">
          <a:off x="1734318" y="1254370"/>
          <a:ext cx="5928741" cy="963955"/>
        </a:xfrm>
        <a:prstGeom prst="homePlate">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78"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panose="020B0602020104020603" pitchFamily="34" charset="0"/>
            </a:rPr>
            <a:t>(1) </a:t>
          </a:r>
          <a:r>
            <a:rPr lang="en-US" sz="1800" kern="1200" dirty="0" smtClean="0">
              <a:latin typeface="Tw Cen MT" panose="020B0602020104020603" pitchFamily="34" charset="0"/>
            </a:rPr>
            <a:t>This project will focus on examining Virginia’s </a:t>
          </a:r>
          <a:r>
            <a:rPr lang="en-US" sz="1800" b="1" kern="1200" dirty="0" smtClean="0">
              <a:latin typeface="Tw Cen MT" panose="020B0602020104020603" pitchFamily="34" charset="0"/>
            </a:rPr>
            <a:t>current level</a:t>
          </a:r>
          <a:r>
            <a:rPr lang="en-US" sz="1800" kern="1200" dirty="0" smtClean="0">
              <a:latin typeface="Tw Cen MT" panose="020B0602020104020603" pitchFamily="34" charset="0"/>
            </a:rPr>
            <a:t> of diversity within the executive branch of government;</a:t>
          </a:r>
          <a:endParaRPr lang="en-US" sz="1800" kern="1200" dirty="0"/>
        </a:p>
      </dsp:txBody>
      <dsp:txXfrm rot="10800000">
        <a:off x="1975307" y="1254370"/>
        <a:ext cx="5687752" cy="963955"/>
      </dsp:txXfrm>
    </dsp:sp>
    <dsp:sp modelId="{6311671B-F6EF-4C7F-BC27-DE9CDED5F279}">
      <dsp:nvSpPr>
        <dsp:cNvPr id="0" name=""/>
        <dsp:cNvSpPr/>
      </dsp:nvSpPr>
      <dsp:spPr>
        <a:xfrm>
          <a:off x="1252340" y="1254370"/>
          <a:ext cx="963955" cy="96395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5AA6A-8837-432F-B16F-8F944B0CC6D2}">
      <dsp:nvSpPr>
        <dsp:cNvPr id="0" name=""/>
        <dsp:cNvSpPr/>
      </dsp:nvSpPr>
      <dsp:spPr>
        <a:xfrm rot="10800000">
          <a:off x="1734318" y="2506074"/>
          <a:ext cx="5928741" cy="963955"/>
        </a:xfrm>
        <a:prstGeom prst="homePlate">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78"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panose="020B0602020104020603" pitchFamily="34" charset="0"/>
            </a:rPr>
            <a:t>(2) </a:t>
          </a:r>
          <a:r>
            <a:rPr lang="en-US" sz="1800" kern="1200" dirty="0" smtClean="0">
              <a:latin typeface="Tw Cen MT" panose="020B0602020104020603" pitchFamily="34" charset="0"/>
            </a:rPr>
            <a:t>outlining the </a:t>
          </a:r>
          <a:r>
            <a:rPr lang="en-US" sz="1800" b="1" kern="1200" dirty="0" smtClean="0">
              <a:latin typeface="Tw Cen MT" panose="020B0602020104020603" pitchFamily="34" charset="0"/>
            </a:rPr>
            <a:t>challenges</a:t>
          </a:r>
          <a:r>
            <a:rPr lang="en-US" sz="1800" kern="1200" dirty="0" smtClean="0">
              <a:latin typeface="Tw Cen MT" panose="020B0602020104020603" pitchFamily="34" charset="0"/>
            </a:rPr>
            <a:t> faced by minorities and women in reaching senior leadership positions; and</a:t>
          </a:r>
          <a:endParaRPr lang="en-US" sz="1800" kern="1200" dirty="0"/>
        </a:p>
      </dsp:txBody>
      <dsp:txXfrm rot="10800000">
        <a:off x="1975307" y="2506074"/>
        <a:ext cx="5687752" cy="963955"/>
      </dsp:txXfrm>
    </dsp:sp>
    <dsp:sp modelId="{1166D0B7-D6B2-49C0-8CA2-6071FDF34583}">
      <dsp:nvSpPr>
        <dsp:cNvPr id="0" name=""/>
        <dsp:cNvSpPr/>
      </dsp:nvSpPr>
      <dsp:spPr>
        <a:xfrm>
          <a:off x="1252340" y="2506074"/>
          <a:ext cx="963955" cy="96395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735055-2ABD-4024-AEBC-F2196C89C88D}">
      <dsp:nvSpPr>
        <dsp:cNvPr id="0" name=""/>
        <dsp:cNvSpPr/>
      </dsp:nvSpPr>
      <dsp:spPr>
        <a:xfrm rot="10800000">
          <a:off x="1734318" y="3757777"/>
          <a:ext cx="5928741" cy="963955"/>
        </a:xfrm>
        <a:prstGeom prst="homePlate">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78"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w Cen MT" panose="020B0602020104020603" pitchFamily="34" charset="0"/>
            </a:rPr>
            <a:t> (3) </a:t>
          </a:r>
          <a:r>
            <a:rPr lang="en-US" sz="1800" kern="1200" dirty="0" smtClean="0">
              <a:latin typeface="Tw Cen MT" panose="020B0602020104020603" pitchFamily="34" charset="0"/>
            </a:rPr>
            <a:t>making </a:t>
          </a:r>
          <a:r>
            <a:rPr lang="en-US" sz="1800" b="1" kern="1200" dirty="0" smtClean="0">
              <a:latin typeface="Tw Cen MT" panose="020B0602020104020603" pitchFamily="34" charset="0"/>
            </a:rPr>
            <a:t>recommendations</a:t>
          </a:r>
          <a:r>
            <a:rPr lang="en-US" sz="1800" kern="1200" dirty="0" smtClean="0">
              <a:latin typeface="Tw Cen MT" panose="020B0602020104020603" pitchFamily="34" charset="0"/>
            </a:rPr>
            <a:t> on how to  increase the number of minorities in senior executive government positions.</a:t>
          </a:r>
          <a:endParaRPr lang="en-US" sz="1800" kern="1200" dirty="0"/>
        </a:p>
      </dsp:txBody>
      <dsp:txXfrm rot="10800000">
        <a:off x="1975307" y="3757777"/>
        <a:ext cx="5687752" cy="963955"/>
      </dsp:txXfrm>
    </dsp:sp>
    <dsp:sp modelId="{4B1D2511-B742-4EAA-A0C7-389721A595EA}">
      <dsp:nvSpPr>
        <dsp:cNvPr id="0" name=""/>
        <dsp:cNvSpPr/>
      </dsp:nvSpPr>
      <dsp:spPr>
        <a:xfrm>
          <a:off x="1252340" y="3757777"/>
          <a:ext cx="963955" cy="96395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9CDE3-4C4C-415E-8A2B-FBBBD4CEF644}">
      <dsp:nvSpPr>
        <dsp:cNvPr id="0" name=""/>
        <dsp:cNvSpPr/>
      </dsp:nvSpPr>
      <dsp:spPr>
        <a:xfrm>
          <a:off x="7329" y="0"/>
          <a:ext cx="7498370" cy="1646975"/>
        </a:xfrm>
        <a:prstGeom prst="roundRect">
          <a:avLst>
            <a:gd name="adj" fmla="val 1000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b="0" kern="1200" dirty="0" smtClean="0">
              <a:latin typeface="Tw Cen MT" panose="020B0602020104020603" pitchFamily="34" charset="0"/>
            </a:rPr>
            <a:t>A minority is a member of a group of individuals who possess </a:t>
          </a:r>
          <a:r>
            <a:rPr lang="en-US" sz="2800" b="1" kern="1200" dirty="0" smtClean="0">
              <a:latin typeface="Tw Cen MT" panose="020B0602020104020603" pitchFamily="34" charset="0"/>
            </a:rPr>
            <a:t>common similarities </a:t>
          </a:r>
          <a:r>
            <a:rPr lang="en-US" sz="2600" b="0" kern="1200" dirty="0" smtClean="0">
              <a:latin typeface="Tw Cen MT" panose="020B0602020104020603" pitchFamily="34" charset="0"/>
            </a:rPr>
            <a:t>and, collectively, </a:t>
          </a:r>
          <a:r>
            <a:rPr lang="en-US" sz="2800" b="1" kern="1200" dirty="0" smtClean="0">
              <a:latin typeface="Tw Cen MT" panose="020B0602020104020603" pitchFamily="34" charset="0"/>
            </a:rPr>
            <a:t>comprise a smaller subset of a larger group</a:t>
          </a:r>
          <a:r>
            <a:rPr lang="en-US" sz="2600" b="0" kern="1200" dirty="0" smtClean="0">
              <a:latin typeface="Tw Cen MT" panose="020B0602020104020603" pitchFamily="34" charset="0"/>
            </a:rPr>
            <a:t>.</a:t>
          </a:r>
          <a:endParaRPr lang="en-US" sz="2600" b="0" kern="1200" dirty="0">
            <a:latin typeface="Tw Cen MT" panose="020B0602020104020603" pitchFamily="34" charset="0"/>
          </a:endParaRPr>
        </a:p>
      </dsp:txBody>
      <dsp:txXfrm>
        <a:off x="55567" y="48238"/>
        <a:ext cx="7401894" cy="1550499"/>
      </dsp:txXfrm>
    </dsp:sp>
    <dsp:sp modelId="{FE06296F-033E-406B-AF83-14DFAE146428}">
      <dsp:nvSpPr>
        <dsp:cNvPr id="0" name=""/>
        <dsp:cNvSpPr/>
      </dsp:nvSpPr>
      <dsp:spPr>
        <a:xfrm>
          <a:off x="3664" y="1846696"/>
          <a:ext cx="7498370" cy="1646975"/>
        </a:xfrm>
        <a:prstGeom prst="roundRect">
          <a:avLst>
            <a:gd name="adj" fmla="val 1000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b="0" kern="1200" smtClean="0">
              <a:latin typeface="Tw Cen MT" panose="020B0602020104020603" pitchFamily="34" charset="0"/>
            </a:rPr>
            <a:t>This smaller subset may be identified by any number of characteristics, including, </a:t>
          </a:r>
          <a:r>
            <a:rPr lang="en-US" sz="2800" b="1" kern="1200" smtClean="0">
              <a:latin typeface="Tw Cen MT" panose="020B0602020104020603" pitchFamily="34" charset="0"/>
            </a:rPr>
            <a:t>race, gender, ethnicity, sexual orientation or physical disability</a:t>
          </a:r>
          <a:r>
            <a:rPr lang="en-US" sz="2600" b="0" kern="1200" smtClean="0">
              <a:latin typeface="Tw Cen MT" panose="020B0602020104020603" pitchFamily="34" charset="0"/>
            </a:rPr>
            <a:t>.</a:t>
          </a:r>
          <a:endParaRPr lang="en-US" sz="2600" b="0" kern="1200" dirty="0" smtClean="0">
            <a:latin typeface="Tw Cen MT" panose="020B0602020104020603" pitchFamily="34" charset="0"/>
          </a:endParaRPr>
        </a:p>
      </dsp:txBody>
      <dsp:txXfrm>
        <a:off x="51902" y="1894934"/>
        <a:ext cx="7401894" cy="1550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52E79-1876-49AF-8D26-9A8C4E6F0E78}">
      <dsp:nvSpPr>
        <dsp:cNvPr id="0" name=""/>
        <dsp:cNvSpPr/>
      </dsp:nvSpPr>
      <dsp:spPr>
        <a:xfrm>
          <a:off x="821363" y="190"/>
          <a:ext cx="2008356" cy="1105852"/>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solidFill>
                <a:schemeClr val="bg1"/>
              </a:solidFill>
              <a:latin typeface="Tw Cen MT" panose="020B0602020104020603" pitchFamily="34" charset="0"/>
            </a:rPr>
            <a:t>Change in culture for Virginia</a:t>
          </a:r>
          <a:endParaRPr lang="en-US" sz="1800" b="0" i="0" u="none" kern="1200" dirty="0">
            <a:solidFill>
              <a:schemeClr val="bg1"/>
            </a:solidFill>
            <a:latin typeface="Tw Cen MT" panose="020B0602020104020603" pitchFamily="34" charset="0"/>
          </a:endParaRPr>
        </a:p>
      </dsp:txBody>
      <dsp:txXfrm>
        <a:off x="821363" y="190"/>
        <a:ext cx="2008356" cy="1105852"/>
      </dsp:txXfrm>
    </dsp:sp>
    <dsp:sp modelId="{4743C485-3ED2-4AF8-B174-EA63F66E7FCF}">
      <dsp:nvSpPr>
        <dsp:cNvPr id="0" name=""/>
        <dsp:cNvSpPr/>
      </dsp:nvSpPr>
      <dsp:spPr>
        <a:xfrm>
          <a:off x="808332" y="1290350"/>
          <a:ext cx="2034417" cy="1105852"/>
        </a:xfrm>
        <a:prstGeom prst="rect">
          <a:avLst/>
        </a:prstGeom>
        <a:solidFill>
          <a:schemeClr val="accent5">
            <a:hueOff val="4549"/>
            <a:satOff val="141"/>
            <a:lumOff val="-797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solidFill>
                <a:schemeClr val="bg1"/>
              </a:solidFill>
              <a:latin typeface="Tw Cen MT" panose="020B0602020104020603" pitchFamily="34" charset="0"/>
            </a:rPr>
            <a:t>Ideas</a:t>
          </a:r>
          <a:endParaRPr lang="en-US" sz="1800" b="0" i="0" u="none" kern="1200" dirty="0">
            <a:solidFill>
              <a:schemeClr val="bg1"/>
            </a:solidFill>
            <a:latin typeface="Tw Cen MT" panose="020B0602020104020603" pitchFamily="34" charset="0"/>
          </a:endParaRPr>
        </a:p>
      </dsp:txBody>
      <dsp:txXfrm>
        <a:off x="808332" y="1290350"/>
        <a:ext cx="2034417" cy="1105852"/>
      </dsp:txXfrm>
    </dsp:sp>
    <dsp:sp modelId="{814534CC-F87E-493D-B9B8-A2FDF812662B}">
      <dsp:nvSpPr>
        <dsp:cNvPr id="0" name=""/>
        <dsp:cNvSpPr/>
      </dsp:nvSpPr>
      <dsp:spPr>
        <a:xfrm>
          <a:off x="808332" y="2580511"/>
          <a:ext cx="2034417" cy="1105852"/>
        </a:xfrm>
        <a:prstGeom prst="rect">
          <a:avLst/>
        </a:prstGeom>
        <a:solidFill>
          <a:schemeClr val="accent5">
            <a:hueOff val="9098"/>
            <a:satOff val="282"/>
            <a:lumOff val="-1594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solidFill>
                <a:schemeClr val="bg1"/>
              </a:solidFill>
              <a:latin typeface="Tw Cen MT" panose="020B0602020104020603" pitchFamily="34" charset="0"/>
            </a:rPr>
            <a:t>Closer proximity to clientele/customers/members</a:t>
          </a:r>
        </a:p>
      </dsp:txBody>
      <dsp:txXfrm>
        <a:off x="808332" y="2580511"/>
        <a:ext cx="2034417" cy="1105852"/>
      </dsp:txXfrm>
    </dsp:sp>
    <dsp:sp modelId="{207832DD-D335-4D29-858F-062B4F15366B}">
      <dsp:nvSpPr>
        <dsp:cNvPr id="0" name=""/>
        <dsp:cNvSpPr/>
      </dsp:nvSpPr>
      <dsp:spPr>
        <a:xfrm>
          <a:off x="814848" y="3870672"/>
          <a:ext cx="2034417" cy="1105852"/>
        </a:xfrm>
        <a:prstGeom prst="rect">
          <a:avLst/>
        </a:prstGeom>
        <a:solidFill>
          <a:schemeClr val="accent5">
            <a:hueOff val="13647"/>
            <a:satOff val="423"/>
            <a:lumOff val="-2392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u="none" kern="1200" dirty="0" smtClean="0">
              <a:solidFill>
                <a:schemeClr val="bg1"/>
              </a:solidFill>
              <a:latin typeface="Tw Cen MT" panose="020B0602020104020603" pitchFamily="34" charset="0"/>
            </a:rPr>
            <a:t>Linguistic skills</a:t>
          </a:r>
        </a:p>
      </dsp:txBody>
      <dsp:txXfrm>
        <a:off x="814848" y="3870672"/>
        <a:ext cx="2034417" cy="110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C1F42-3D73-45A1-89D4-631E0EC01813}">
      <dsp:nvSpPr>
        <dsp:cNvPr id="0" name=""/>
        <dsp:cNvSpPr/>
      </dsp:nvSpPr>
      <dsp:spPr>
        <a:xfrm>
          <a:off x="651509" y="0"/>
          <a:ext cx="7383780" cy="213359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82D9E-8789-4D1C-A836-02007EF98959}">
      <dsp:nvSpPr>
        <dsp:cNvPr id="0" name=""/>
        <dsp:cNvSpPr/>
      </dsp:nvSpPr>
      <dsp:spPr>
        <a:xfrm>
          <a:off x="2385" y="640080"/>
          <a:ext cx="1389124" cy="85344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Proclamation</a:t>
          </a:r>
          <a:endParaRPr lang="en-US" sz="1200" kern="1200" dirty="0"/>
        </a:p>
      </dsp:txBody>
      <dsp:txXfrm>
        <a:off x="44047" y="681742"/>
        <a:ext cx="1305800" cy="770116"/>
      </dsp:txXfrm>
    </dsp:sp>
    <dsp:sp modelId="{B5886266-386E-4812-96B6-6702DC969D37}">
      <dsp:nvSpPr>
        <dsp:cNvPr id="0" name=""/>
        <dsp:cNvSpPr/>
      </dsp:nvSpPr>
      <dsp:spPr>
        <a:xfrm>
          <a:off x="1460966" y="640080"/>
          <a:ext cx="1389124" cy="853440"/>
        </a:xfrm>
        <a:prstGeom prst="roundRect">
          <a:avLst/>
        </a:prstGeom>
        <a:solidFill>
          <a:schemeClr val="accent5">
            <a:hueOff val="2729"/>
            <a:satOff val="85"/>
            <a:lumOff val="-478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Executive Order</a:t>
          </a:r>
          <a:endParaRPr lang="en-US" sz="1200" kern="1200" dirty="0"/>
        </a:p>
      </dsp:txBody>
      <dsp:txXfrm>
        <a:off x="1502628" y="681742"/>
        <a:ext cx="1305800" cy="770116"/>
      </dsp:txXfrm>
    </dsp:sp>
    <dsp:sp modelId="{7EB3D79F-A3A2-4885-B7B5-18A3E2D905AC}">
      <dsp:nvSpPr>
        <dsp:cNvPr id="0" name=""/>
        <dsp:cNvSpPr/>
      </dsp:nvSpPr>
      <dsp:spPr>
        <a:xfrm>
          <a:off x="2919547" y="640080"/>
          <a:ext cx="1389124" cy="853440"/>
        </a:xfrm>
        <a:prstGeom prst="roundRect">
          <a:avLst/>
        </a:prstGeom>
        <a:solidFill>
          <a:schemeClr val="accent5">
            <a:hueOff val="5459"/>
            <a:satOff val="169"/>
            <a:lumOff val="-956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Listening Tour</a:t>
          </a:r>
          <a:endParaRPr lang="en-US" sz="1200" kern="1200" dirty="0"/>
        </a:p>
      </dsp:txBody>
      <dsp:txXfrm>
        <a:off x="2961209" y="681742"/>
        <a:ext cx="1305800" cy="770116"/>
      </dsp:txXfrm>
    </dsp:sp>
    <dsp:sp modelId="{06969DCB-AD7F-4781-A7BE-BDEFF1565EFC}">
      <dsp:nvSpPr>
        <dsp:cNvPr id="0" name=""/>
        <dsp:cNvSpPr/>
      </dsp:nvSpPr>
      <dsp:spPr>
        <a:xfrm>
          <a:off x="4378128" y="640080"/>
          <a:ext cx="1389124" cy="853440"/>
        </a:xfrm>
        <a:prstGeom prst="roundRect">
          <a:avLst/>
        </a:prstGeom>
        <a:solidFill>
          <a:schemeClr val="accent5">
            <a:hueOff val="8188"/>
            <a:satOff val="254"/>
            <a:lumOff val="-1435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Implementation Guidance Issued</a:t>
          </a:r>
          <a:endParaRPr lang="en-US" sz="1200" kern="1200" dirty="0"/>
        </a:p>
      </dsp:txBody>
      <dsp:txXfrm>
        <a:off x="4419790" y="681742"/>
        <a:ext cx="1305800" cy="770116"/>
      </dsp:txXfrm>
    </dsp:sp>
    <dsp:sp modelId="{785685AB-3BBA-42EA-8167-C1354E1E8869}">
      <dsp:nvSpPr>
        <dsp:cNvPr id="0" name=""/>
        <dsp:cNvSpPr/>
      </dsp:nvSpPr>
      <dsp:spPr>
        <a:xfrm>
          <a:off x="5836708" y="640080"/>
          <a:ext cx="1389124" cy="853440"/>
        </a:xfrm>
        <a:prstGeom prst="roundRect">
          <a:avLst/>
        </a:prstGeom>
        <a:solidFill>
          <a:schemeClr val="accent5">
            <a:hueOff val="10917"/>
            <a:satOff val="338"/>
            <a:lumOff val="-1913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Site Visits Arranged</a:t>
          </a:r>
          <a:endParaRPr lang="en-US" sz="1200" kern="1200" dirty="0"/>
        </a:p>
      </dsp:txBody>
      <dsp:txXfrm>
        <a:off x="5878370" y="681742"/>
        <a:ext cx="1305800" cy="770116"/>
      </dsp:txXfrm>
    </dsp:sp>
    <dsp:sp modelId="{D606E2D2-AD89-4B42-A54C-499CAFF5A321}">
      <dsp:nvSpPr>
        <dsp:cNvPr id="0" name=""/>
        <dsp:cNvSpPr/>
      </dsp:nvSpPr>
      <dsp:spPr>
        <a:xfrm>
          <a:off x="7295289" y="640080"/>
          <a:ext cx="1389124" cy="853440"/>
        </a:xfrm>
        <a:prstGeom prst="roundRect">
          <a:avLst/>
        </a:prstGeom>
        <a:solidFill>
          <a:schemeClr val="accent5">
            <a:hueOff val="13647"/>
            <a:satOff val="423"/>
            <a:lumOff val="-2392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Quarterly Activity and Success Story Updates</a:t>
          </a:r>
          <a:endParaRPr lang="en-US" sz="1200" kern="1200" dirty="0"/>
        </a:p>
      </dsp:txBody>
      <dsp:txXfrm>
        <a:off x="7336951" y="681742"/>
        <a:ext cx="1305800" cy="770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4C6F-CBEF-4F07-B41B-66843350623E}">
      <dsp:nvSpPr>
        <dsp:cNvPr id="0" name=""/>
        <dsp:cNvSpPr/>
      </dsp:nvSpPr>
      <dsp:spPr>
        <a:xfrm>
          <a:off x="1954" y="0"/>
          <a:ext cx="2048433" cy="4927599"/>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Reinstate statewide training program</a:t>
          </a:r>
          <a:endParaRPr lang="en-US" sz="1600" kern="1200" dirty="0">
            <a:latin typeface="Tw Cen MT" panose="020B0602020104020603" pitchFamily="34" charset="0"/>
          </a:endParaRPr>
        </a:p>
      </dsp:txBody>
      <dsp:txXfrm>
        <a:off x="1954" y="1971039"/>
        <a:ext cx="2048433" cy="1971039"/>
      </dsp:txXfrm>
    </dsp:sp>
    <dsp:sp modelId="{308C1198-F755-4591-B4B0-41C8FCD8EFF6}">
      <dsp:nvSpPr>
        <dsp:cNvPr id="0" name=""/>
        <dsp:cNvSpPr/>
      </dsp:nvSpPr>
      <dsp:spPr>
        <a:xfrm>
          <a:off x="228599" y="203208"/>
          <a:ext cx="1640890" cy="16408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05ECB-8319-4F6C-9E59-A57054106CB6}">
      <dsp:nvSpPr>
        <dsp:cNvPr id="0" name=""/>
        <dsp:cNvSpPr/>
      </dsp:nvSpPr>
      <dsp:spPr>
        <a:xfrm>
          <a:off x="2111840" y="0"/>
          <a:ext cx="2048433" cy="4927599"/>
        </a:xfrm>
        <a:prstGeom prst="roundRect">
          <a:avLst>
            <a:gd name="adj" fmla="val 10000"/>
          </a:avLst>
        </a:prstGeom>
        <a:solidFill>
          <a:schemeClr val="accent5">
            <a:hueOff val="4549"/>
            <a:satOff val="141"/>
            <a:lumOff val="-797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Provide tools to agencies to recruit more diverse candidate pools</a:t>
          </a:r>
          <a:endParaRPr lang="en-US" sz="1600" kern="1200" dirty="0">
            <a:latin typeface="Tw Cen MT" panose="020B0602020104020603" pitchFamily="34" charset="0"/>
          </a:endParaRPr>
        </a:p>
      </dsp:txBody>
      <dsp:txXfrm>
        <a:off x="2111840" y="1971039"/>
        <a:ext cx="2048433" cy="1971039"/>
      </dsp:txXfrm>
    </dsp:sp>
    <dsp:sp modelId="{67DAC4D3-17A1-48F7-B1E9-6014BF34282C}">
      <dsp:nvSpPr>
        <dsp:cNvPr id="0" name=""/>
        <dsp:cNvSpPr/>
      </dsp:nvSpPr>
      <dsp:spPr>
        <a:xfrm>
          <a:off x="2315611" y="295655"/>
          <a:ext cx="1640890" cy="164089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AB30B-DDC1-4180-AE1F-43B4A04A4510}">
      <dsp:nvSpPr>
        <dsp:cNvPr id="0" name=""/>
        <dsp:cNvSpPr/>
      </dsp:nvSpPr>
      <dsp:spPr>
        <a:xfrm>
          <a:off x="4221726" y="0"/>
          <a:ext cx="2048433" cy="4927599"/>
        </a:xfrm>
        <a:prstGeom prst="roundRect">
          <a:avLst>
            <a:gd name="adj" fmla="val 10000"/>
          </a:avLst>
        </a:prstGeom>
        <a:solidFill>
          <a:schemeClr val="accent5">
            <a:hueOff val="9098"/>
            <a:satOff val="282"/>
            <a:lumOff val="-1594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Strengthen existing program that flag possible discriminatory employment practices  </a:t>
          </a:r>
          <a:endParaRPr lang="en-US" sz="1600" kern="1200" dirty="0">
            <a:latin typeface="Tw Cen MT" panose="020B0602020104020603" pitchFamily="34" charset="0"/>
          </a:endParaRPr>
        </a:p>
      </dsp:txBody>
      <dsp:txXfrm>
        <a:off x="4221726" y="1971039"/>
        <a:ext cx="2048433" cy="1971039"/>
      </dsp:txXfrm>
    </dsp:sp>
    <dsp:sp modelId="{01E5052C-E63C-4B3D-B7E0-F76758AC3369}">
      <dsp:nvSpPr>
        <dsp:cNvPr id="0" name=""/>
        <dsp:cNvSpPr/>
      </dsp:nvSpPr>
      <dsp:spPr>
        <a:xfrm>
          <a:off x="4425497" y="295655"/>
          <a:ext cx="1640890" cy="164089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1000" r="-51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13F855-A9D3-4EDD-8945-B84ABDB0C939}">
      <dsp:nvSpPr>
        <dsp:cNvPr id="0" name=""/>
        <dsp:cNvSpPr/>
      </dsp:nvSpPr>
      <dsp:spPr>
        <a:xfrm>
          <a:off x="6331612" y="0"/>
          <a:ext cx="2048433" cy="4927599"/>
        </a:xfrm>
        <a:prstGeom prst="roundRect">
          <a:avLst>
            <a:gd name="adj" fmla="val 10000"/>
          </a:avLst>
        </a:prstGeom>
        <a:solidFill>
          <a:schemeClr val="accent5">
            <a:hueOff val="13647"/>
            <a:satOff val="423"/>
            <a:lumOff val="-2392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Promote use of  tools available for use by agency HR departments</a:t>
          </a:r>
        </a:p>
        <a:p>
          <a:pPr lvl="0" algn="ctr" defTabSz="711200">
            <a:lnSpc>
              <a:spcPct val="90000"/>
            </a:lnSpc>
            <a:spcBef>
              <a:spcPct val="0"/>
            </a:spcBef>
            <a:spcAft>
              <a:spcPct val="35000"/>
            </a:spcAft>
          </a:pPr>
          <a:r>
            <a:rPr lang="en-US" sz="1400" kern="1200" dirty="0" smtClean="0">
              <a:latin typeface="Tw Cen MT" panose="020B0602020104020603" pitchFamily="34" charset="0"/>
            </a:rPr>
            <a:t>(ex. EEO Assessment Tool)</a:t>
          </a:r>
          <a:endParaRPr lang="en-US" sz="1400" kern="1200" dirty="0">
            <a:latin typeface="Tw Cen MT" panose="020B0602020104020603" pitchFamily="34" charset="0"/>
          </a:endParaRPr>
        </a:p>
      </dsp:txBody>
      <dsp:txXfrm>
        <a:off x="6331612" y="1971039"/>
        <a:ext cx="2048433" cy="1971039"/>
      </dsp:txXfrm>
    </dsp:sp>
    <dsp:sp modelId="{B84CA759-868E-4804-AA2B-7B27618193C3}">
      <dsp:nvSpPr>
        <dsp:cNvPr id="0" name=""/>
        <dsp:cNvSpPr/>
      </dsp:nvSpPr>
      <dsp:spPr>
        <a:xfrm>
          <a:off x="6535383" y="295655"/>
          <a:ext cx="1640890" cy="164089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7000" r="-27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145DCC-64DA-4075-973B-C6A1F047B910}">
      <dsp:nvSpPr>
        <dsp:cNvPr id="0" name=""/>
        <dsp:cNvSpPr/>
      </dsp:nvSpPr>
      <dsp:spPr>
        <a:xfrm>
          <a:off x="335279" y="3942080"/>
          <a:ext cx="7711440" cy="739139"/>
        </a:xfrm>
        <a:prstGeom prst="leftRightArrow">
          <a:avLst/>
        </a:prstGeom>
        <a:solidFill>
          <a:schemeClr val="accent5">
            <a:tint val="4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35B1B-86B3-4CD7-8493-5901A75A9EF6}">
      <dsp:nvSpPr>
        <dsp:cNvPr id="0" name=""/>
        <dsp:cNvSpPr/>
      </dsp:nvSpPr>
      <dsp:spPr>
        <a:xfrm>
          <a:off x="1923947" y="325997"/>
          <a:ext cx="4608576" cy="4608576"/>
        </a:xfrm>
        <a:prstGeom prst="pie">
          <a:avLst>
            <a:gd name="adj1" fmla="val 16200000"/>
            <a:gd name="adj2" fmla="val 19800000"/>
          </a:avLst>
        </a:prstGeom>
        <a:gradFill rotWithShape="0">
          <a:gsLst>
            <a:gs pos="0">
              <a:schemeClr val="accent6">
                <a:shade val="50000"/>
                <a:hueOff val="0"/>
                <a:satOff val="0"/>
                <a:lumOff val="0"/>
                <a:alphaOff val="0"/>
                <a:shade val="70000"/>
                <a:satMod val="150000"/>
              </a:schemeClr>
            </a:gs>
            <a:gs pos="34000">
              <a:schemeClr val="accent6">
                <a:shade val="50000"/>
                <a:hueOff val="0"/>
                <a:satOff val="0"/>
                <a:lumOff val="0"/>
                <a:alphaOff val="0"/>
                <a:shade val="70000"/>
                <a:satMod val="140000"/>
              </a:schemeClr>
            </a:gs>
            <a:gs pos="70000">
              <a:schemeClr val="accent6">
                <a:shade val="50000"/>
                <a:hueOff val="0"/>
                <a:satOff val="0"/>
                <a:lumOff val="0"/>
                <a:alphaOff val="0"/>
                <a:tint val="100000"/>
                <a:shade val="90000"/>
                <a:satMod val="140000"/>
              </a:schemeClr>
            </a:gs>
            <a:gs pos="100000">
              <a:schemeClr val="accent6">
                <a:shade val="5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5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Culture of inclusion</a:t>
          </a:r>
          <a:endParaRPr lang="en-US" sz="1600" kern="1200" dirty="0">
            <a:latin typeface="Tw Cen MT" panose="020B0602020104020603" pitchFamily="34" charset="0"/>
          </a:endParaRPr>
        </a:p>
      </dsp:txBody>
      <dsp:txXfrm>
        <a:off x="4337963" y="914688"/>
        <a:ext cx="1207008" cy="932688"/>
      </dsp:txXfrm>
    </dsp:sp>
    <dsp:sp modelId="{F739D3F8-BB13-42B2-9D7C-687165136CAA}">
      <dsp:nvSpPr>
        <dsp:cNvPr id="0" name=""/>
        <dsp:cNvSpPr/>
      </dsp:nvSpPr>
      <dsp:spPr>
        <a:xfrm>
          <a:off x="1978811" y="420912"/>
          <a:ext cx="4608576" cy="4608576"/>
        </a:xfrm>
        <a:prstGeom prst="pie">
          <a:avLst>
            <a:gd name="adj1" fmla="val 19800000"/>
            <a:gd name="adj2" fmla="val 1800000"/>
          </a:avLst>
        </a:prstGeom>
        <a:gradFill rotWithShape="0">
          <a:gsLst>
            <a:gs pos="0">
              <a:schemeClr val="accent6">
                <a:shade val="50000"/>
                <a:hueOff val="42128"/>
                <a:satOff val="-8196"/>
                <a:lumOff val="17032"/>
                <a:alphaOff val="0"/>
                <a:shade val="70000"/>
                <a:satMod val="150000"/>
              </a:schemeClr>
            </a:gs>
            <a:gs pos="34000">
              <a:schemeClr val="accent6">
                <a:shade val="50000"/>
                <a:hueOff val="42128"/>
                <a:satOff val="-8196"/>
                <a:lumOff val="17032"/>
                <a:alphaOff val="0"/>
                <a:shade val="70000"/>
                <a:satMod val="140000"/>
              </a:schemeClr>
            </a:gs>
            <a:gs pos="70000">
              <a:schemeClr val="accent6">
                <a:shade val="50000"/>
                <a:hueOff val="42128"/>
                <a:satOff val="-8196"/>
                <a:lumOff val="17032"/>
                <a:alphaOff val="0"/>
                <a:tint val="100000"/>
                <a:shade val="90000"/>
                <a:satMod val="140000"/>
              </a:schemeClr>
            </a:gs>
            <a:gs pos="100000">
              <a:schemeClr val="accent6">
                <a:shade val="50000"/>
                <a:hueOff val="42128"/>
                <a:satOff val="-8196"/>
                <a:lumOff val="1703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50000"/>
              <a:hueOff val="42128"/>
              <a:satOff val="-8196"/>
              <a:lumOff val="17032"/>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Celebration of diversity</a:t>
          </a:r>
          <a:endParaRPr lang="en-US" sz="1600" kern="1200" dirty="0">
            <a:latin typeface="Tw Cen MT" panose="020B0602020104020603" pitchFamily="34" charset="0"/>
          </a:endParaRPr>
        </a:p>
      </dsp:txBody>
      <dsp:txXfrm>
        <a:off x="5106059" y="2286288"/>
        <a:ext cx="1261871" cy="905256"/>
      </dsp:txXfrm>
    </dsp:sp>
    <dsp:sp modelId="{3987BF33-EA2E-4173-AC1F-AEC399B3F884}">
      <dsp:nvSpPr>
        <dsp:cNvPr id="0" name=""/>
        <dsp:cNvSpPr/>
      </dsp:nvSpPr>
      <dsp:spPr>
        <a:xfrm>
          <a:off x="1923947" y="515826"/>
          <a:ext cx="4608576" cy="4608576"/>
        </a:xfrm>
        <a:prstGeom prst="pie">
          <a:avLst>
            <a:gd name="adj1" fmla="val 1800000"/>
            <a:gd name="adj2" fmla="val 5400000"/>
          </a:avLst>
        </a:prstGeom>
        <a:gradFill rotWithShape="0">
          <a:gsLst>
            <a:gs pos="0">
              <a:schemeClr val="accent6">
                <a:shade val="50000"/>
                <a:hueOff val="84257"/>
                <a:satOff val="-16391"/>
                <a:lumOff val="34064"/>
                <a:alphaOff val="0"/>
                <a:shade val="70000"/>
                <a:satMod val="150000"/>
              </a:schemeClr>
            </a:gs>
            <a:gs pos="34000">
              <a:schemeClr val="accent6">
                <a:shade val="50000"/>
                <a:hueOff val="84257"/>
                <a:satOff val="-16391"/>
                <a:lumOff val="34064"/>
                <a:alphaOff val="0"/>
                <a:shade val="70000"/>
                <a:satMod val="140000"/>
              </a:schemeClr>
            </a:gs>
            <a:gs pos="70000">
              <a:schemeClr val="accent6">
                <a:shade val="50000"/>
                <a:hueOff val="84257"/>
                <a:satOff val="-16391"/>
                <a:lumOff val="34064"/>
                <a:alphaOff val="0"/>
                <a:tint val="100000"/>
                <a:shade val="90000"/>
                <a:satMod val="140000"/>
              </a:schemeClr>
            </a:gs>
            <a:gs pos="100000">
              <a:schemeClr val="accent6">
                <a:shade val="50000"/>
                <a:hueOff val="84257"/>
                <a:satOff val="-16391"/>
                <a:lumOff val="3406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50000"/>
              <a:hueOff val="84257"/>
              <a:satOff val="-16391"/>
              <a:lumOff val="34064"/>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Varied perspectives</a:t>
          </a:r>
          <a:endParaRPr lang="en-US" sz="1600" kern="1200" dirty="0">
            <a:latin typeface="Tw Cen MT" panose="020B0602020104020603" pitchFamily="34" charset="0"/>
          </a:endParaRPr>
        </a:p>
      </dsp:txBody>
      <dsp:txXfrm>
        <a:off x="4337963" y="3630456"/>
        <a:ext cx="1207008" cy="932688"/>
      </dsp:txXfrm>
    </dsp:sp>
    <dsp:sp modelId="{3574C78B-B903-4370-83C5-14ABF4BB052C}">
      <dsp:nvSpPr>
        <dsp:cNvPr id="0" name=""/>
        <dsp:cNvSpPr/>
      </dsp:nvSpPr>
      <dsp:spPr>
        <a:xfrm>
          <a:off x="1814219" y="515826"/>
          <a:ext cx="4608576" cy="4608576"/>
        </a:xfrm>
        <a:prstGeom prst="pie">
          <a:avLst>
            <a:gd name="adj1" fmla="val 5400000"/>
            <a:gd name="adj2" fmla="val 9000000"/>
          </a:avLst>
        </a:prstGeom>
        <a:gradFill rotWithShape="0">
          <a:gsLst>
            <a:gs pos="0">
              <a:schemeClr val="accent6">
                <a:shade val="50000"/>
                <a:hueOff val="126385"/>
                <a:satOff val="-24587"/>
                <a:lumOff val="51096"/>
                <a:alphaOff val="0"/>
                <a:shade val="70000"/>
                <a:satMod val="150000"/>
              </a:schemeClr>
            </a:gs>
            <a:gs pos="34000">
              <a:schemeClr val="accent6">
                <a:shade val="50000"/>
                <a:hueOff val="126385"/>
                <a:satOff val="-24587"/>
                <a:lumOff val="51096"/>
                <a:alphaOff val="0"/>
                <a:shade val="70000"/>
                <a:satMod val="140000"/>
              </a:schemeClr>
            </a:gs>
            <a:gs pos="70000">
              <a:schemeClr val="accent6">
                <a:shade val="50000"/>
                <a:hueOff val="126385"/>
                <a:satOff val="-24587"/>
                <a:lumOff val="51096"/>
                <a:alphaOff val="0"/>
                <a:tint val="100000"/>
                <a:shade val="90000"/>
                <a:satMod val="140000"/>
              </a:schemeClr>
            </a:gs>
            <a:gs pos="100000">
              <a:schemeClr val="accent6">
                <a:shade val="50000"/>
                <a:hueOff val="126385"/>
                <a:satOff val="-24587"/>
                <a:lumOff val="5109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50000"/>
              <a:hueOff val="126385"/>
              <a:satOff val="-24587"/>
              <a:lumOff val="51096"/>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Increased productivity and problem-solving</a:t>
          </a:r>
          <a:endParaRPr lang="en-US" sz="1600" kern="1200" dirty="0">
            <a:latin typeface="Tw Cen MT" panose="020B0602020104020603" pitchFamily="34" charset="0"/>
          </a:endParaRPr>
        </a:p>
      </dsp:txBody>
      <dsp:txXfrm>
        <a:off x="2801771" y="3630456"/>
        <a:ext cx="1207008" cy="932688"/>
      </dsp:txXfrm>
    </dsp:sp>
    <dsp:sp modelId="{5B69976D-7F14-4D1B-A471-7BE2DC5FF261}">
      <dsp:nvSpPr>
        <dsp:cNvPr id="0" name=""/>
        <dsp:cNvSpPr/>
      </dsp:nvSpPr>
      <dsp:spPr>
        <a:xfrm>
          <a:off x="1759355" y="420912"/>
          <a:ext cx="4608576" cy="4608576"/>
        </a:xfrm>
        <a:prstGeom prst="pie">
          <a:avLst>
            <a:gd name="adj1" fmla="val 9000000"/>
            <a:gd name="adj2" fmla="val 12600000"/>
          </a:avLst>
        </a:prstGeom>
        <a:gradFill rotWithShape="0">
          <a:gsLst>
            <a:gs pos="0">
              <a:schemeClr val="accent6">
                <a:shade val="50000"/>
                <a:hueOff val="84257"/>
                <a:satOff val="-16391"/>
                <a:lumOff val="34064"/>
                <a:alphaOff val="0"/>
                <a:shade val="70000"/>
                <a:satMod val="150000"/>
              </a:schemeClr>
            </a:gs>
            <a:gs pos="34000">
              <a:schemeClr val="accent6">
                <a:shade val="50000"/>
                <a:hueOff val="84257"/>
                <a:satOff val="-16391"/>
                <a:lumOff val="34064"/>
                <a:alphaOff val="0"/>
                <a:shade val="70000"/>
                <a:satMod val="140000"/>
              </a:schemeClr>
            </a:gs>
            <a:gs pos="70000">
              <a:schemeClr val="accent6">
                <a:shade val="50000"/>
                <a:hueOff val="84257"/>
                <a:satOff val="-16391"/>
                <a:lumOff val="34064"/>
                <a:alphaOff val="0"/>
                <a:tint val="100000"/>
                <a:shade val="90000"/>
                <a:satMod val="140000"/>
              </a:schemeClr>
            </a:gs>
            <a:gs pos="100000">
              <a:schemeClr val="accent6">
                <a:shade val="50000"/>
                <a:hueOff val="84257"/>
                <a:satOff val="-16391"/>
                <a:lumOff val="3406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50000"/>
              <a:hueOff val="84257"/>
              <a:satOff val="-16391"/>
              <a:lumOff val="34064"/>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anose="020B0602020104020603" pitchFamily="34" charset="0"/>
            </a:rPr>
            <a:t>Recognition and understanding of other cultures</a:t>
          </a:r>
          <a:endParaRPr lang="en-US" sz="1600" kern="1200" dirty="0">
            <a:latin typeface="Tw Cen MT" panose="020B0602020104020603" pitchFamily="34" charset="0"/>
          </a:endParaRPr>
        </a:p>
      </dsp:txBody>
      <dsp:txXfrm>
        <a:off x="1978811" y="2286288"/>
        <a:ext cx="1261871" cy="905256"/>
      </dsp:txXfrm>
    </dsp:sp>
    <dsp:sp modelId="{8308338D-AB07-4183-9348-85CFC0822E85}">
      <dsp:nvSpPr>
        <dsp:cNvPr id="0" name=""/>
        <dsp:cNvSpPr/>
      </dsp:nvSpPr>
      <dsp:spPr>
        <a:xfrm>
          <a:off x="1814219" y="325997"/>
          <a:ext cx="4608576" cy="4608576"/>
        </a:xfrm>
        <a:prstGeom prst="pie">
          <a:avLst>
            <a:gd name="adj1" fmla="val 12600000"/>
            <a:gd name="adj2" fmla="val 16200000"/>
          </a:avLst>
        </a:prstGeom>
        <a:gradFill rotWithShape="0">
          <a:gsLst>
            <a:gs pos="0">
              <a:schemeClr val="accent6">
                <a:shade val="50000"/>
                <a:hueOff val="42128"/>
                <a:satOff val="-8196"/>
                <a:lumOff val="17032"/>
                <a:alphaOff val="0"/>
                <a:shade val="70000"/>
                <a:satMod val="150000"/>
              </a:schemeClr>
            </a:gs>
            <a:gs pos="34000">
              <a:schemeClr val="accent6">
                <a:shade val="50000"/>
                <a:hueOff val="42128"/>
                <a:satOff val="-8196"/>
                <a:lumOff val="17032"/>
                <a:alphaOff val="0"/>
                <a:shade val="70000"/>
                <a:satMod val="140000"/>
              </a:schemeClr>
            </a:gs>
            <a:gs pos="70000">
              <a:schemeClr val="accent6">
                <a:shade val="50000"/>
                <a:hueOff val="42128"/>
                <a:satOff val="-8196"/>
                <a:lumOff val="17032"/>
                <a:alphaOff val="0"/>
                <a:tint val="100000"/>
                <a:shade val="90000"/>
                <a:satMod val="140000"/>
              </a:schemeClr>
            </a:gs>
            <a:gs pos="100000">
              <a:schemeClr val="accent6">
                <a:shade val="50000"/>
                <a:hueOff val="42128"/>
                <a:satOff val="-8196"/>
                <a:lumOff val="1703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50000"/>
              <a:hueOff val="42128"/>
              <a:satOff val="-8196"/>
              <a:lumOff val="17032"/>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Tw Cen MT" panose="020B0602020104020603" pitchFamily="34" charset="0"/>
            </a:rPr>
            <a:t>Better serve the residents </a:t>
          </a:r>
        </a:p>
        <a:p>
          <a:pPr lvl="0" algn="ctr" defTabSz="666750">
            <a:lnSpc>
              <a:spcPct val="90000"/>
            </a:lnSpc>
            <a:spcBef>
              <a:spcPct val="0"/>
            </a:spcBef>
            <a:spcAft>
              <a:spcPct val="35000"/>
            </a:spcAft>
          </a:pPr>
          <a:r>
            <a:rPr lang="en-US" sz="1500" kern="1200" dirty="0" smtClean="0">
              <a:latin typeface="Tw Cen MT" panose="020B0602020104020603" pitchFamily="34" charset="0"/>
            </a:rPr>
            <a:t>of the Commonwealth</a:t>
          </a:r>
          <a:endParaRPr lang="en-US" sz="1500" kern="1200" dirty="0">
            <a:latin typeface="Tw Cen MT" panose="020B0602020104020603" pitchFamily="34" charset="0"/>
          </a:endParaRPr>
        </a:p>
      </dsp:txBody>
      <dsp:txXfrm>
        <a:off x="2801771" y="914688"/>
        <a:ext cx="1207008" cy="932688"/>
      </dsp:txXfrm>
    </dsp:sp>
    <dsp:sp modelId="{39945329-9603-422E-96EB-33D8DDF86AAD}">
      <dsp:nvSpPr>
        <dsp:cNvPr id="0" name=""/>
        <dsp:cNvSpPr/>
      </dsp:nvSpPr>
      <dsp:spPr>
        <a:xfrm>
          <a:off x="1638486" y="40704"/>
          <a:ext cx="5179161" cy="5179161"/>
        </a:xfrm>
        <a:prstGeom prst="circularArrow">
          <a:avLst>
            <a:gd name="adj1" fmla="val 5085"/>
            <a:gd name="adj2" fmla="val 327528"/>
            <a:gd name="adj3" fmla="val 19472472"/>
            <a:gd name="adj4" fmla="val 16200251"/>
            <a:gd name="adj5" fmla="val 5932"/>
          </a:avLst>
        </a:prstGeom>
        <a:gradFill rotWithShape="0">
          <a:gsLst>
            <a:gs pos="0">
              <a:schemeClr val="accent6">
                <a:shade val="90000"/>
                <a:hueOff val="0"/>
                <a:satOff val="0"/>
                <a:lumOff val="0"/>
                <a:alphaOff val="0"/>
                <a:shade val="70000"/>
                <a:satMod val="150000"/>
              </a:schemeClr>
            </a:gs>
            <a:gs pos="34000">
              <a:schemeClr val="accent6">
                <a:shade val="90000"/>
                <a:hueOff val="0"/>
                <a:satOff val="0"/>
                <a:lumOff val="0"/>
                <a:alphaOff val="0"/>
                <a:shade val="70000"/>
                <a:satMod val="140000"/>
              </a:schemeClr>
            </a:gs>
            <a:gs pos="70000">
              <a:schemeClr val="accent6">
                <a:shade val="90000"/>
                <a:hueOff val="0"/>
                <a:satOff val="0"/>
                <a:lumOff val="0"/>
                <a:alphaOff val="0"/>
                <a:tint val="100000"/>
                <a:shade val="90000"/>
                <a:satMod val="140000"/>
              </a:schemeClr>
            </a:gs>
            <a:gs pos="100000">
              <a:schemeClr val="accent6">
                <a:shade val="9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9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0BB5FF79-E0DD-40BE-89A6-E33DCB8ABC85}">
      <dsp:nvSpPr>
        <dsp:cNvPr id="0" name=""/>
        <dsp:cNvSpPr/>
      </dsp:nvSpPr>
      <dsp:spPr>
        <a:xfrm>
          <a:off x="1693350" y="135619"/>
          <a:ext cx="5179161" cy="5179161"/>
        </a:xfrm>
        <a:prstGeom prst="circularArrow">
          <a:avLst>
            <a:gd name="adj1" fmla="val 5085"/>
            <a:gd name="adj2" fmla="val 327528"/>
            <a:gd name="adj3" fmla="val 1472472"/>
            <a:gd name="adj4" fmla="val 19800000"/>
            <a:gd name="adj5" fmla="val 5932"/>
          </a:avLst>
        </a:prstGeom>
        <a:gradFill rotWithShape="0">
          <a:gsLst>
            <a:gs pos="0">
              <a:schemeClr val="accent6">
                <a:shade val="90000"/>
                <a:hueOff val="42736"/>
                <a:satOff val="-7730"/>
                <a:lumOff val="15424"/>
                <a:alphaOff val="0"/>
                <a:shade val="70000"/>
                <a:satMod val="150000"/>
              </a:schemeClr>
            </a:gs>
            <a:gs pos="34000">
              <a:schemeClr val="accent6">
                <a:shade val="90000"/>
                <a:hueOff val="42736"/>
                <a:satOff val="-7730"/>
                <a:lumOff val="15424"/>
                <a:alphaOff val="0"/>
                <a:shade val="70000"/>
                <a:satMod val="140000"/>
              </a:schemeClr>
            </a:gs>
            <a:gs pos="70000">
              <a:schemeClr val="accent6">
                <a:shade val="90000"/>
                <a:hueOff val="42736"/>
                <a:satOff val="-7730"/>
                <a:lumOff val="15424"/>
                <a:alphaOff val="0"/>
                <a:tint val="100000"/>
                <a:shade val="90000"/>
                <a:satMod val="140000"/>
              </a:schemeClr>
            </a:gs>
            <a:gs pos="100000">
              <a:schemeClr val="accent6">
                <a:shade val="90000"/>
                <a:hueOff val="42736"/>
                <a:satOff val="-7730"/>
                <a:lumOff val="1542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90000"/>
              <a:hueOff val="42735"/>
              <a:satOff val="-7730"/>
              <a:lumOff val="15424"/>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AAA74A1E-6BC1-437B-B221-AC4E8303B0B4}">
      <dsp:nvSpPr>
        <dsp:cNvPr id="0" name=""/>
        <dsp:cNvSpPr/>
      </dsp:nvSpPr>
      <dsp:spPr>
        <a:xfrm>
          <a:off x="1638486" y="230533"/>
          <a:ext cx="5179161" cy="5179161"/>
        </a:xfrm>
        <a:prstGeom prst="circularArrow">
          <a:avLst>
            <a:gd name="adj1" fmla="val 5085"/>
            <a:gd name="adj2" fmla="val 327528"/>
            <a:gd name="adj3" fmla="val 5072221"/>
            <a:gd name="adj4" fmla="val 1800000"/>
            <a:gd name="adj5" fmla="val 5932"/>
          </a:avLst>
        </a:prstGeom>
        <a:gradFill rotWithShape="0">
          <a:gsLst>
            <a:gs pos="0">
              <a:schemeClr val="accent6">
                <a:shade val="90000"/>
                <a:hueOff val="85471"/>
                <a:satOff val="-15459"/>
                <a:lumOff val="30849"/>
                <a:alphaOff val="0"/>
                <a:shade val="70000"/>
                <a:satMod val="150000"/>
              </a:schemeClr>
            </a:gs>
            <a:gs pos="34000">
              <a:schemeClr val="accent6">
                <a:shade val="90000"/>
                <a:hueOff val="85471"/>
                <a:satOff val="-15459"/>
                <a:lumOff val="30849"/>
                <a:alphaOff val="0"/>
                <a:shade val="70000"/>
                <a:satMod val="140000"/>
              </a:schemeClr>
            </a:gs>
            <a:gs pos="70000">
              <a:schemeClr val="accent6">
                <a:shade val="90000"/>
                <a:hueOff val="85471"/>
                <a:satOff val="-15459"/>
                <a:lumOff val="30849"/>
                <a:alphaOff val="0"/>
                <a:tint val="100000"/>
                <a:shade val="90000"/>
                <a:satMod val="140000"/>
              </a:schemeClr>
            </a:gs>
            <a:gs pos="100000">
              <a:schemeClr val="accent6">
                <a:shade val="90000"/>
                <a:hueOff val="85471"/>
                <a:satOff val="-15459"/>
                <a:lumOff val="3084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90000"/>
              <a:hueOff val="85471"/>
              <a:satOff val="-15459"/>
              <a:lumOff val="30849"/>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CEBBE37A-0AB3-4F10-B5D7-00545D371F0A}">
      <dsp:nvSpPr>
        <dsp:cNvPr id="0" name=""/>
        <dsp:cNvSpPr/>
      </dsp:nvSpPr>
      <dsp:spPr>
        <a:xfrm>
          <a:off x="1529094" y="230533"/>
          <a:ext cx="5179161" cy="5179161"/>
        </a:xfrm>
        <a:prstGeom prst="circularArrow">
          <a:avLst>
            <a:gd name="adj1" fmla="val 5085"/>
            <a:gd name="adj2" fmla="val 327528"/>
            <a:gd name="adj3" fmla="val 8672472"/>
            <a:gd name="adj4" fmla="val 5400251"/>
            <a:gd name="adj5" fmla="val 5932"/>
          </a:avLst>
        </a:prstGeom>
        <a:gradFill rotWithShape="0">
          <a:gsLst>
            <a:gs pos="0">
              <a:schemeClr val="accent6">
                <a:shade val="90000"/>
                <a:hueOff val="128207"/>
                <a:satOff val="-23189"/>
                <a:lumOff val="46273"/>
                <a:alphaOff val="0"/>
                <a:shade val="70000"/>
                <a:satMod val="150000"/>
              </a:schemeClr>
            </a:gs>
            <a:gs pos="34000">
              <a:schemeClr val="accent6">
                <a:shade val="90000"/>
                <a:hueOff val="128207"/>
                <a:satOff val="-23189"/>
                <a:lumOff val="46273"/>
                <a:alphaOff val="0"/>
                <a:shade val="70000"/>
                <a:satMod val="140000"/>
              </a:schemeClr>
            </a:gs>
            <a:gs pos="70000">
              <a:schemeClr val="accent6">
                <a:shade val="90000"/>
                <a:hueOff val="128207"/>
                <a:satOff val="-23189"/>
                <a:lumOff val="46273"/>
                <a:alphaOff val="0"/>
                <a:tint val="100000"/>
                <a:shade val="90000"/>
                <a:satMod val="140000"/>
              </a:schemeClr>
            </a:gs>
            <a:gs pos="100000">
              <a:schemeClr val="accent6">
                <a:shade val="90000"/>
                <a:hueOff val="128207"/>
                <a:satOff val="-23189"/>
                <a:lumOff val="4627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90000"/>
              <a:hueOff val="128206"/>
              <a:satOff val="-23189"/>
              <a:lumOff val="46273"/>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E8236FE3-3E21-4853-8236-0AA97E7FEEF1}">
      <dsp:nvSpPr>
        <dsp:cNvPr id="0" name=""/>
        <dsp:cNvSpPr/>
      </dsp:nvSpPr>
      <dsp:spPr>
        <a:xfrm>
          <a:off x="1474230" y="135619"/>
          <a:ext cx="5179161" cy="5179161"/>
        </a:xfrm>
        <a:prstGeom prst="circularArrow">
          <a:avLst>
            <a:gd name="adj1" fmla="val 5085"/>
            <a:gd name="adj2" fmla="val 327528"/>
            <a:gd name="adj3" fmla="val 12272472"/>
            <a:gd name="adj4" fmla="val 9000000"/>
            <a:gd name="adj5" fmla="val 5932"/>
          </a:avLst>
        </a:prstGeom>
        <a:gradFill rotWithShape="0">
          <a:gsLst>
            <a:gs pos="0">
              <a:schemeClr val="accent6">
                <a:shade val="90000"/>
                <a:hueOff val="85471"/>
                <a:satOff val="-15459"/>
                <a:lumOff val="30849"/>
                <a:alphaOff val="0"/>
                <a:shade val="70000"/>
                <a:satMod val="150000"/>
              </a:schemeClr>
            </a:gs>
            <a:gs pos="34000">
              <a:schemeClr val="accent6">
                <a:shade val="90000"/>
                <a:hueOff val="85471"/>
                <a:satOff val="-15459"/>
                <a:lumOff val="30849"/>
                <a:alphaOff val="0"/>
                <a:shade val="70000"/>
                <a:satMod val="140000"/>
              </a:schemeClr>
            </a:gs>
            <a:gs pos="70000">
              <a:schemeClr val="accent6">
                <a:shade val="90000"/>
                <a:hueOff val="85471"/>
                <a:satOff val="-15459"/>
                <a:lumOff val="30849"/>
                <a:alphaOff val="0"/>
                <a:tint val="100000"/>
                <a:shade val="90000"/>
                <a:satMod val="140000"/>
              </a:schemeClr>
            </a:gs>
            <a:gs pos="100000">
              <a:schemeClr val="accent6">
                <a:shade val="90000"/>
                <a:hueOff val="85471"/>
                <a:satOff val="-15459"/>
                <a:lumOff val="3084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90000"/>
              <a:hueOff val="85471"/>
              <a:satOff val="-15459"/>
              <a:lumOff val="30849"/>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311F2E38-126C-4A52-BAA6-FB3B3DE228D8}">
      <dsp:nvSpPr>
        <dsp:cNvPr id="0" name=""/>
        <dsp:cNvSpPr/>
      </dsp:nvSpPr>
      <dsp:spPr>
        <a:xfrm>
          <a:off x="1529094" y="40704"/>
          <a:ext cx="5179161" cy="5179161"/>
        </a:xfrm>
        <a:prstGeom prst="circularArrow">
          <a:avLst>
            <a:gd name="adj1" fmla="val 5085"/>
            <a:gd name="adj2" fmla="val 327528"/>
            <a:gd name="adj3" fmla="val 15872221"/>
            <a:gd name="adj4" fmla="val 12600000"/>
            <a:gd name="adj5" fmla="val 5932"/>
          </a:avLst>
        </a:prstGeom>
        <a:gradFill rotWithShape="0">
          <a:gsLst>
            <a:gs pos="0">
              <a:schemeClr val="accent6">
                <a:shade val="90000"/>
                <a:hueOff val="42736"/>
                <a:satOff val="-7730"/>
                <a:lumOff val="15424"/>
                <a:alphaOff val="0"/>
                <a:shade val="70000"/>
                <a:satMod val="150000"/>
              </a:schemeClr>
            </a:gs>
            <a:gs pos="34000">
              <a:schemeClr val="accent6">
                <a:shade val="90000"/>
                <a:hueOff val="42736"/>
                <a:satOff val="-7730"/>
                <a:lumOff val="15424"/>
                <a:alphaOff val="0"/>
                <a:shade val="70000"/>
                <a:satMod val="140000"/>
              </a:schemeClr>
            </a:gs>
            <a:gs pos="70000">
              <a:schemeClr val="accent6">
                <a:shade val="90000"/>
                <a:hueOff val="42736"/>
                <a:satOff val="-7730"/>
                <a:lumOff val="15424"/>
                <a:alphaOff val="0"/>
                <a:tint val="100000"/>
                <a:shade val="90000"/>
                <a:satMod val="140000"/>
              </a:schemeClr>
            </a:gs>
            <a:gs pos="100000">
              <a:schemeClr val="accent6">
                <a:shade val="90000"/>
                <a:hueOff val="42736"/>
                <a:satOff val="-7730"/>
                <a:lumOff val="1542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shade val="90000"/>
              <a:hueOff val="42735"/>
              <a:satOff val="-7730"/>
              <a:lumOff val="15424"/>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54355-4DE6-4244-ACCC-9869F43468F2}" type="datetimeFigureOut">
              <a:rPr lang="en-US" smtClean="0"/>
              <a:t>5/6/2017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6F6FB-526E-4AA8-8273-F305B9C60EE0}" type="slidenum">
              <a:rPr lang="en-US" smtClean="0"/>
              <a:t>‹#›</a:t>
            </a:fld>
            <a:endParaRPr lang="en-US"/>
          </a:p>
        </p:txBody>
      </p:sp>
    </p:spTree>
    <p:extLst>
      <p:ext uri="{BB962C8B-B14F-4D97-AF65-F5344CB8AC3E}">
        <p14:creationId xmlns:p14="http://schemas.microsoft.com/office/powerpoint/2010/main" val="216418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6F6FB-526E-4AA8-8273-F305B9C60EE0}" type="slidenum">
              <a:rPr lang="en-US" smtClean="0"/>
              <a:t>8</a:t>
            </a:fld>
            <a:endParaRPr lang="en-US"/>
          </a:p>
        </p:txBody>
      </p:sp>
    </p:spTree>
    <p:extLst>
      <p:ext uri="{BB962C8B-B14F-4D97-AF65-F5344CB8AC3E}">
        <p14:creationId xmlns:p14="http://schemas.microsoft.com/office/powerpoint/2010/main" val="154147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4.8% of college graduates consider state</a:t>
            </a:r>
            <a:r>
              <a:rPr lang="en-US" baseline="0" dirty="0" smtClean="0"/>
              <a:t> or local government to be an ideal career</a:t>
            </a:r>
            <a:endParaRPr lang="en-US" dirty="0"/>
          </a:p>
        </p:txBody>
      </p:sp>
      <p:sp>
        <p:nvSpPr>
          <p:cNvPr id="4" name="Slide Number Placeholder 3"/>
          <p:cNvSpPr>
            <a:spLocks noGrp="1"/>
          </p:cNvSpPr>
          <p:nvPr>
            <p:ph type="sldNum" sz="quarter" idx="10"/>
          </p:nvPr>
        </p:nvSpPr>
        <p:spPr/>
        <p:txBody>
          <a:bodyPr/>
          <a:lstStyle/>
          <a:p>
            <a:fld id="{9AE9E344-5D75-4992-AFC4-C61015032F45}" type="slidenum">
              <a:rPr lang="en-US" smtClean="0"/>
              <a:t>12</a:t>
            </a:fld>
            <a:endParaRPr lang="en-US"/>
          </a:p>
        </p:txBody>
      </p:sp>
    </p:spTree>
    <p:extLst>
      <p:ext uri="{BB962C8B-B14F-4D97-AF65-F5344CB8AC3E}">
        <p14:creationId xmlns:p14="http://schemas.microsoft.com/office/powerpoint/2010/main" val="194093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4.8% of college graduates consider state</a:t>
            </a:r>
            <a:r>
              <a:rPr lang="en-US" baseline="0" dirty="0" smtClean="0"/>
              <a:t> or local government to be an ideal career</a:t>
            </a:r>
            <a:endParaRPr lang="en-US" dirty="0"/>
          </a:p>
        </p:txBody>
      </p:sp>
      <p:sp>
        <p:nvSpPr>
          <p:cNvPr id="4" name="Slide Number Placeholder 3"/>
          <p:cNvSpPr>
            <a:spLocks noGrp="1"/>
          </p:cNvSpPr>
          <p:nvPr>
            <p:ph type="sldNum" sz="quarter" idx="10"/>
          </p:nvPr>
        </p:nvSpPr>
        <p:spPr/>
        <p:txBody>
          <a:bodyPr/>
          <a:lstStyle/>
          <a:p>
            <a:fld id="{9AE9E344-5D75-4992-AFC4-C61015032F45}" type="slidenum">
              <a:rPr lang="en-US" smtClean="0"/>
              <a:t>13</a:t>
            </a:fld>
            <a:endParaRPr lang="en-US"/>
          </a:p>
        </p:txBody>
      </p:sp>
    </p:spTree>
    <p:extLst>
      <p:ext uri="{BB962C8B-B14F-4D97-AF65-F5344CB8AC3E}">
        <p14:creationId xmlns:p14="http://schemas.microsoft.com/office/powerpoint/2010/main" val="194093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4.8% of college graduates consider state</a:t>
            </a:r>
            <a:r>
              <a:rPr lang="en-US" baseline="0" dirty="0" smtClean="0"/>
              <a:t> or local government to be an ideal career</a:t>
            </a:r>
            <a:endParaRPr lang="en-US" dirty="0"/>
          </a:p>
        </p:txBody>
      </p:sp>
      <p:sp>
        <p:nvSpPr>
          <p:cNvPr id="4" name="Slide Number Placeholder 3"/>
          <p:cNvSpPr>
            <a:spLocks noGrp="1"/>
          </p:cNvSpPr>
          <p:nvPr>
            <p:ph type="sldNum" sz="quarter" idx="10"/>
          </p:nvPr>
        </p:nvSpPr>
        <p:spPr/>
        <p:txBody>
          <a:bodyPr/>
          <a:lstStyle/>
          <a:p>
            <a:fld id="{9AE9E344-5D75-4992-AFC4-C61015032F45}" type="slidenum">
              <a:rPr lang="en-US" smtClean="0"/>
              <a:t>14</a:t>
            </a:fld>
            <a:endParaRPr lang="en-US"/>
          </a:p>
        </p:txBody>
      </p:sp>
    </p:spTree>
    <p:extLst>
      <p:ext uri="{BB962C8B-B14F-4D97-AF65-F5344CB8AC3E}">
        <p14:creationId xmlns:p14="http://schemas.microsoft.com/office/powerpoint/2010/main" val="194093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4.8% of college graduates consider state</a:t>
            </a:r>
            <a:r>
              <a:rPr lang="en-US" baseline="0" dirty="0" smtClean="0"/>
              <a:t> or local government to be an ideal career</a:t>
            </a:r>
            <a:endParaRPr lang="en-US" dirty="0"/>
          </a:p>
        </p:txBody>
      </p:sp>
      <p:sp>
        <p:nvSpPr>
          <p:cNvPr id="4" name="Slide Number Placeholder 3"/>
          <p:cNvSpPr>
            <a:spLocks noGrp="1"/>
          </p:cNvSpPr>
          <p:nvPr>
            <p:ph type="sldNum" sz="quarter" idx="10"/>
          </p:nvPr>
        </p:nvSpPr>
        <p:spPr/>
        <p:txBody>
          <a:bodyPr/>
          <a:lstStyle/>
          <a:p>
            <a:fld id="{9AE9E344-5D75-4992-AFC4-C61015032F45}" type="slidenum">
              <a:rPr lang="en-US" smtClean="0"/>
              <a:t>15</a:t>
            </a:fld>
            <a:endParaRPr lang="en-US"/>
          </a:p>
        </p:txBody>
      </p:sp>
    </p:spTree>
    <p:extLst>
      <p:ext uri="{BB962C8B-B14F-4D97-AF65-F5344CB8AC3E}">
        <p14:creationId xmlns:p14="http://schemas.microsoft.com/office/powerpoint/2010/main" val="194093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67C84C-B46D-4263-9023-D3D044AF021D}"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06D47-957E-44AA-BEF7-CB99E146E35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7C84C-B46D-4263-9023-D3D044AF021D}"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06D47-957E-44AA-BEF7-CB99E146E3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7C84C-B46D-4263-9023-D3D044AF021D}"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06D47-957E-44AA-BEF7-CB99E146E3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7C84C-B46D-4263-9023-D3D044AF021D}"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06D47-957E-44AA-BEF7-CB99E146E3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7C84C-B46D-4263-9023-D3D044AF021D}"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06D47-957E-44AA-BEF7-CB99E146E35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67C84C-B46D-4263-9023-D3D044AF021D}"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06D47-957E-44AA-BEF7-CB99E146E3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67C84C-B46D-4263-9023-D3D044AF021D}" type="datetimeFigureOut">
              <a:rPr lang="en-US" smtClean="0"/>
              <a:t>5/6/2017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06D47-957E-44AA-BEF7-CB99E146E35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7C84C-B46D-4263-9023-D3D044AF021D}" type="datetimeFigureOut">
              <a:rPr lang="en-US" smtClean="0"/>
              <a:t>5/6/2017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06D47-957E-44AA-BEF7-CB99E146E3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7C84C-B46D-4263-9023-D3D044AF021D}" type="datetimeFigureOut">
              <a:rPr lang="en-US" smtClean="0"/>
              <a:t>5/6/2017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06D47-957E-44AA-BEF7-CB99E146E3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7C84C-B46D-4263-9023-D3D044AF021D}"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06D47-957E-44AA-BEF7-CB99E146E35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7C84C-B46D-4263-9023-D3D044AF021D}"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06D47-957E-44AA-BEF7-CB99E146E3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C67C84C-B46D-4263-9023-D3D044AF021D}" type="datetimeFigureOut">
              <a:rPr lang="en-US" smtClean="0"/>
              <a:t>5/6/2017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B106D47-957E-44AA-BEF7-CB99E146E3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eb1.dhrm.virginia.gov/itech/hrpolicy/pol5_10.html"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hrm.virginia.gov/ff00006b-f159-6fbe-b15f-a057d091ebc6" TargetMode="External"/><Relationship Id="rId7" Type="http://schemas.openxmlformats.org/officeDocument/2006/relationships/hyperlink" Target="http://www.ncsl.org/legislators-staff/legislators/womens-legislative-network/women-in-state-legislatures-for-2016.aspx" TargetMode="External"/><Relationship Id="rId2" Type="http://schemas.openxmlformats.org/officeDocument/2006/relationships/hyperlink" Target="https://ourpublicservice.org/issues/federal-hiring/assets/College_Students_Are_Attracted_to_Federal_Service.pdf" TargetMode="External"/><Relationship Id="rId1" Type="http://schemas.openxmlformats.org/officeDocument/2006/relationships/slideLayout" Target="../slideLayouts/slideLayout2.xml"/><Relationship Id="rId6" Type="http://schemas.openxmlformats.org/officeDocument/2006/relationships/hyperlink" Target="http://www.dhrm.virginia.gov/docs/default-source/reports/ataglance/aag_alljune2016.pdf?sfvrsn=0" TargetMode="External"/><Relationship Id="rId5" Type="http://schemas.openxmlformats.org/officeDocument/2006/relationships/hyperlink" Target="https://hurman.dhrm.virginia.gov/sasweb/wpr/html/fy2017/ALL/demframe.html" TargetMode="External"/><Relationship Id="rId4" Type="http://schemas.openxmlformats.org/officeDocument/2006/relationships/hyperlink" Target="http://web1.dhrm.virginia.gov/itech/hrpolicy/pol5_10.ht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8305800" cy="1927225"/>
          </a:xfrm>
        </p:spPr>
        <p:txBody>
          <a:bodyPr>
            <a:noAutofit/>
          </a:bodyPr>
          <a:lstStyle/>
          <a:p>
            <a:r>
              <a:rPr lang="en-US" sz="3600" dirty="0" smtClean="0">
                <a:latin typeface="Tw Cen MT" panose="020B0602020104020603" pitchFamily="34" charset="0"/>
              </a:rPr>
              <a:t>Increasing</a:t>
            </a:r>
            <a:r>
              <a:rPr lang="en-US" sz="2800" dirty="0" smtClean="0">
                <a:latin typeface="Tw Cen MT" panose="020B0602020104020603" pitchFamily="34" charset="0"/>
              </a:rPr>
              <a:t> </a:t>
            </a:r>
            <a:r>
              <a:rPr lang="en-US" sz="4200" b="1" dirty="0" smtClean="0">
                <a:solidFill>
                  <a:schemeClr val="accent5"/>
                </a:solidFill>
                <a:latin typeface="Tw Cen MT" panose="020B0602020104020603" pitchFamily="34" charset="0"/>
              </a:rPr>
              <a:t>representation</a:t>
            </a:r>
            <a:r>
              <a:rPr lang="en-US" sz="2800" b="1" dirty="0" smtClean="0">
                <a:latin typeface="Tw Cen MT" panose="020B0602020104020603" pitchFamily="34" charset="0"/>
              </a:rPr>
              <a:t> </a:t>
            </a:r>
            <a:r>
              <a:rPr lang="en-US" sz="3600" dirty="0" smtClean="0">
                <a:latin typeface="Tw Cen MT" panose="020B0602020104020603" pitchFamily="34" charset="0"/>
              </a:rPr>
              <a:t>in state government </a:t>
            </a:r>
            <a:br>
              <a:rPr lang="en-US" sz="3600" dirty="0" smtClean="0">
                <a:latin typeface="Tw Cen MT" panose="020B0602020104020603" pitchFamily="34" charset="0"/>
              </a:rPr>
            </a:br>
            <a:r>
              <a:rPr lang="en-US" sz="2400" b="1" i="1" dirty="0" smtClean="0">
                <a:solidFill>
                  <a:srgbClr val="C00000"/>
                </a:solidFill>
                <a:latin typeface="Tw Cen MT" panose="020B0602020104020603" pitchFamily="34" charset="0"/>
              </a:rPr>
              <a:t>Promoting a more Inclusive commonwealth</a:t>
            </a:r>
            <a:endParaRPr lang="en-US" sz="2400" b="1" dirty="0">
              <a:latin typeface="Tw Cen MT" panose="020B0602020104020603" pitchFamily="34" charset="0"/>
            </a:endParaRPr>
          </a:p>
        </p:txBody>
      </p:sp>
    </p:spTree>
    <p:extLst>
      <p:ext uri="{BB962C8B-B14F-4D97-AF65-F5344CB8AC3E}">
        <p14:creationId xmlns:p14="http://schemas.microsoft.com/office/powerpoint/2010/main" val="193501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latin typeface="Tw Cen MT" panose="020B0602020104020603" pitchFamily="34" charset="0"/>
              </a:rPr>
              <a:t>Diverse Perspective(s): </a:t>
            </a:r>
            <a:br>
              <a:rPr lang="en-US" sz="4400" b="1" dirty="0" smtClean="0">
                <a:latin typeface="Tw Cen MT" panose="020B0602020104020603" pitchFamily="34" charset="0"/>
              </a:rPr>
            </a:br>
            <a:r>
              <a:rPr lang="en-US" sz="2800" i="1" dirty="0" smtClean="0">
                <a:solidFill>
                  <a:schemeClr val="accent5"/>
                </a:solidFill>
                <a:latin typeface="Tw Cen MT" panose="020B0602020104020603" pitchFamily="34" charset="0"/>
              </a:rPr>
              <a:t>Highlighting the Value-Why Is it Important?</a:t>
            </a:r>
            <a:endParaRPr lang="en-US" sz="2800" i="1" dirty="0">
              <a:solidFill>
                <a:schemeClr val="accent5"/>
              </a:solidFill>
              <a:latin typeface="Tw Cen MT" panose="020B0602020104020603" pitchFamily="34" charset="0"/>
            </a:endParaRPr>
          </a:p>
        </p:txBody>
      </p:sp>
      <p:pic>
        <p:nvPicPr>
          <p:cNvPr id="2050" name="Picture 2" descr="Image result for diversity ma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09800"/>
            <a:ext cx="2476500" cy="1893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592" r="14223" b="5369"/>
          <a:stretch/>
        </p:blipFill>
        <p:spPr>
          <a:xfrm>
            <a:off x="3542731" y="4513606"/>
            <a:ext cx="2438969" cy="1849758"/>
          </a:xfrm>
          <a:prstGeom prst="rect">
            <a:avLst/>
          </a:prstGeom>
          <a:ln>
            <a:noFill/>
          </a:ln>
          <a:effectLst>
            <a:outerShdw blurRad="292100" dist="139700" dir="2700000" algn="tl" rotWithShape="0">
              <a:srgbClr val="333333">
                <a:alpha val="65000"/>
              </a:srgbClr>
            </a:outerShdw>
          </a:effectLst>
        </p:spPr>
      </p:pic>
      <p:graphicFrame>
        <p:nvGraphicFramePr>
          <p:cNvPr id="4" name="Diagram 3"/>
          <p:cNvGraphicFramePr/>
          <p:nvPr>
            <p:extLst>
              <p:ext uri="{D42A27DB-BD31-4B8C-83A1-F6EECF244321}">
                <p14:modId xmlns:p14="http://schemas.microsoft.com/office/powerpoint/2010/main" val="3050302011"/>
              </p:ext>
            </p:extLst>
          </p:nvPr>
        </p:nvGraphicFramePr>
        <p:xfrm>
          <a:off x="-152399" y="1752600"/>
          <a:ext cx="3657599" cy="4976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6213142" y="4499499"/>
            <a:ext cx="2583976" cy="2092881"/>
          </a:xfrm>
          <a:prstGeom prst="rect">
            <a:avLst/>
          </a:prstGeom>
          <a:noFill/>
        </p:spPr>
        <p:txBody>
          <a:bodyPr wrap="square" rtlCol="0">
            <a:spAutoFit/>
          </a:bodyPr>
          <a:lstStyle/>
          <a:p>
            <a:pPr lvl="0" algn="just"/>
            <a:r>
              <a:rPr lang="en-US" sz="1600" dirty="0" smtClean="0">
                <a:solidFill>
                  <a:schemeClr val="tx2"/>
                </a:solidFill>
                <a:latin typeface="Tw Cen MT" panose="020B0602020104020603" pitchFamily="34" charset="0"/>
              </a:rPr>
              <a:t>“</a:t>
            </a:r>
            <a:r>
              <a:rPr lang="en-US" sz="1600" dirty="0">
                <a:solidFill>
                  <a:schemeClr val="tx2"/>
                </a:solidFill>
                <a:latin typeface="Tw Cen MT" panose="020B0602020104020603" pitchFamily="34" charset="0"/>
              </a:rPr>
              <a:t>We need to help students and parents cherish and preserve the ethnic and cultural diversity that </a:t>
            </a:r>
            <a:r>
              <a:rPr lang="en-US" sz="1600" b="1" dirty="0">
                <a:solidFill>
                  <a:schemeClr val="accent1"/>
                </a:solidFill>
                <a:latin typeface="Tw Cen MT" panose="020B0602020104020603" pitchFamily="34" charset="0"/>
              </a:rPr>
              <a:t>nourishes and strengthens this community - and this nation</a:t>
            </a:r>
            <a:r>
              <a:rPr lang="en-US" sz="1600" b="1" dirty="0" smtClean="0">
                <a:solidFill>
                  <a:schemeClr val="accent1"/>
                </a:solidFill>
                <a:latin typeface="Tw Cen MT" panose="020B0602020104020603" pitchFamily="34" charset="0"/>
              </a:rPr>
              <a:t>.</a:t>
            </a:r>
            <a:r>
              <a:rPr lang="en-US" sz="1600" dirty="0" smtClean="0">
                <a:solidFill>
                  <a:schemeClr val="tx2"/>
                </a:solidFill>
                <a:latin typeface="Tw Cen MT" panose="020B0602020104020603" pitchFamily="34" charset="0"/>
              </a:rPr>
              <a:t>” -</a:t>
            </a:r>
            <a:r>
              <a:rPr lang="en-US" sz="1600" dirty="0">
                <a:solidFill>
                  <a:schemeClr val="tx2"/>
                </a:solidFill>
                <a:latin typeface="Tw Cen MT" panose="020B0602020104020603" pitchFamily="34" charset="0"/>
              </a:rPr>
              <a:t>Cesar Chavez</a:t>
            </a:r>
          </a:p>
          <a:p>
            <a:endParaRPr lang="en-US" dirty="0"/>
          </a:p>
        </p:txBody>
      </p:sp>
      <p:sp>
        <p:nvSpPr>
          <p:cNvPr id="12" name="TextBox 11"/>
          <p:cNvSpPr txBox="1"/>
          <p:nvPr/>
        </p:nvSpPr>
        <p:spPr>
          <a:xfrm>
            <a:off x="6213142" y="2514600"/>
            <a:ext cx="2583976" cy="1077218"/>
          </a:xfrm>
          <a:prstGeom prst="rect">
            <a:avLst/>
          </a:prstGeom>
          <a:noFill/>
        </p:spPr>
        <p:txBody>
          <a:bodyPr wrap="square" rtlCol="0">
            <a:spAutoFit/>
          </a:bodyPr>
          <a:lstStyle/>
          <a:p>
            <a:pPr lvl="0" algn="just"/>
            <a:r>
              <a:rPr lang="en-US" sz="1600" dirty="0" smtClean="0">
                <a:solidFill>
                  <a:schemeClr val="tx2"/>
                </a:solidFill>
                <a:latin typeface="Tw Cen MT" panose="020B0602020104020603" pitchFamily="34" charset="0"/>
              </a:rPr>
              <a:t>“</a:t>
            </a:r>
            <a:r>
              <a:rPr lang="en-US" sz="1600" dirty="0">
                <a:solidFill>
                  <a:schemeClr val="tx2"/>
                </a:solidFill>
                <a:latin typeface="Tw Cen MT" panose="020B0602020104020603" pitchFamily="34" charset="0"/>
              </a:rPr>
              <a:t>Diversity is the </a:t>
            </a:r>
            <a:r>
              <a:rPr lang="en-US" sz="1600" b="1" dirty="0">
                <a:solidFill>
                  <a:schemeClr val="accent1"/>
                </a:solidFill>
                <a:latin typeface="Tw Cen MT" panose="020B0602020104020603" pitchFamily="34" charset="0"/>
              </a:rPr>
              <a:t>one true thing we all have in common</a:t>
            </a:r>
            <a:r>
              <a:rPr lang="en-US" sz="1600" dirty="0">
                <a:solidFill>
                  <a:schemeClr val="tx2"/>
                </a:solidFill>
                <a:latin typeface="Tw Cen MT" panose="020B0602020104020603" pitchFamily="34" charset="0"/>
              </a:rPr>
              <a:t>. Celebrate it every day</a:t>
            </a:r>
            <a:r>
              <a:rPr lang="en-US" sz="1600" dirty="0" smtClean="0">
                <a:solidFill>
                  <a:schemeClr val="tx2"/>
                </a:solidFill>
                <a:latin typeface="Tw Cen MT" panose="020B0602020104020603" pitchFamily="34" charset="0"/>
              </a:rPr>
              <a:t>.” -</a:t>
            </a:r>
            <a:r>
              <a:rPr lang="en-US" sz="1600" dirty="0">
                <a:solidFill>
                  <a:schemeClr val="tx2"/>
                </a:solidFill>
                <a:latin typeface="Tw Cen MT" panose="020B0602020104020603" pitchFamily="34" charset="0"/>
              </a:rPr>
              <a:t>Author </a:t>
            </a:r>
            <a:r>
              <a:rPr lang="en-US" sz="1600" dirty="0" smtClean="0">
                <a:solidFill>
                  <a:schemeClr val="tx2"/>
                </a:solidFill>
                <a:latin typeface="Tw Cen MT" panose="020B0602020104020603" pitchFamily="34" charset="0"/>
              </a:rPr>
              <a:t>Unknown</a:t>
            </a:r>
            <a:endParaRPr lang="en-US" dirty="0">
              <a:solidFill>
                <a:schemeClr val="tx2"/>
              </a:solidFill>
            </a:endParaRPr>
          </a:p>
        </p:txBody>
      </p:sp>
    </p:spTree>
    <p:extLst>
      <p:ext uri="{BB962C8B-B14F-4D97-AF65-F5344CB8AC3E}">
        <p14:creationId xmlns:p14="http://schemas.microsoft.com/office/powerpoint/2010/main" val="2099026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Tw Cen MT" panose="020B0602020104020603" pitchFamily="34" charset="0"/>
              </a:rPr>
              <a:t>(Re) Defining the Executive Branch</a:t>
            </a:r>
            <a:endParaRPr lang="en-US" sz="4400" b="1" dirty="0">
              <a:latin typeface="Tw Cen MT" panose="020B0602020104020603" pitchFamily="34" charset="0"/>
            </a:endParaRPr>
          </a:p>
        </p:txBody>
      </p:sp>
      <p:pic>
        <p:nvPicPr>
          <p:cNvPr id="3076" name="Picture 4" descr="Image result for 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021" y="2039166"/>
            <a:ext cx="4774138" cy="35806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challe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07" y="2417879"/>
            <a:ext cx="4544293" cy="282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19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23" y="381000"/>
            <a:ext cx="8229600" cy="990600"/>
          </a:xfrm>
        </p:spPr>
        <p:txBody>
          <a:bodyPr>
            <a:noAutofit/>
          </a:bodyPr>
          <a:lstStyle/>
          <a:p>
            <a:pPr algn="ctr"/>
            <a:r>
              <a:rPr lang="en-US" sz="4400" b="1" dirty="0" smtClean="0">
                <a:latin typeface="Tw Cen MT" panose="020B0602020104020603" pitchFamily="34" charset="0"/>
              </a:rPr>
              <a:t>Challenge(s)</a:t>
            </a:r>
            <a:endParaRPr lang="en-US" sz="3200" b="1" dirty="0">
              <a:latin typeface="Tw Cen MT" panose="020B0602020104020603" pitchFamily="34" charset="0"/>
            </a:endParaRPr>
          </a:p>
        </p:txBody>
      </p:sp>
      <p:sp>
        <p:nvSpPr>
          <p:cNvPr id="3" name="TextBox 2"/>
          <p:cNvSpPr txBox="1"/>
          <p:nvPr/>
        </p:nvSpPr>
        <p:spPr>
          <a:xfrm>
            <a:off x="762000" y="1327191"/>
            <a:ext cx="2743200" cy="369332"/>
          </a:xfrm>
          <a:prstGeom prst="rect">
            <a:avLst/>
          </a:prstGeom>
          <a:solidFill>
            <a:schemeClr val="accent5">
              <a:lumMod val="40000"/>
              <a:lumOff val="60000"/>
            </a:schemeClr>
          </a:solidFill>
        </p:spPr>
        <p:txBody>
          <a:bodyPr wrap="square" rtlCol="0">
            <a:spAutoFit/>
          </a:bodyPr>
          <a:lstStyle/>
          <a:p>
            <a:pPr algn="ctr"/>
            <a:r>
              <a:rPr lang="en-US" dirty="0" smtClean="0">
                <a:latin typeface="Tw Cen MT" panose="020B0602020104020603" pitchFamily="34" charset="0"/>
              </a:rPr>
              <a:t>Lack of new/younger talent</a:t>
            </a:r>
            <a:endParaRPr lang="en-US" dirty="0">
              <a:latin typeface="Tw Cen MT" panose="020B0602020104020603" pitchFamily="34" charset="0"/>
            </a:endParaRPr>
          </a:p>
        </p:txBody>
      </p:sp>
      <p:sp>
        <p:nvSpPr>
          <p:cNvPr id="7" name="TextBox 6"/>
          <p:cNvSpPr txBox="1"/>
          <p:nvPr/>
        </p:nvSpPr>
        <p:spPr>
          <a:xfrm>
            <a:off x="4800599" y="1327191"/>
            <a:ext cx="4267200" cy="646331"/>
          </a:xfrm>
          <a:prstGeom prst="rect">
            <a:avLst/>
          </a:prstGeom>
          <a:solidFill>
            <a:schemeClr val="accent5">
              <a:lumMod val="40000"/>
              <a:lumOff val="60000"/>
            </a:schemeClr>
          </a:solidFill>
        </p:spPr>
        <p:txBody>
          <a:bodyPr wrap="square" rtlCol="0">
            <a:spAutoFit/>
          </a:bodyPr>
          <a:lstStyle/>
          <a:p>
            <a:pPr algn="ctr"/>
            <a:r>
              <a:rPr lang="en-US" dirty="0" smtClean="0">
                <a:latin typeface="Tw Cen MT" panose="020B0602020104020603" pitchFamily="34" charset="0"/>
              </a:rPr>
              <a:t>Lack of professional development, education, and training</a:t>
            </a:r>
            <a:endParaRPr lang="en-US" dirty="0">
              <a:latin typeface="Tw Cen MT" panose="020B0602020104020603"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75"/>
          <a:stretch/>
        </p:blipFill>
        <p:spPr bwMode="auto">
          <a:xfrm>
            <a:off x="0" y="2088654"/>
            <a:ext cx="4558723" cy="175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76200" y="3908048"/>
            <a:ext cx="2572327" cy="2844683"/>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500" dirty="0" smtClean="0">
                <a:latin typeface="Tw Cen MT" panose="020B0602020104020603" pitchFamily="34" charset="0"/>
              </a:rPr>
              <a:t>This research suggests that better communication of what a career in state government can offer is needed.</a:t>
            </a:r>
          </a:p>
          <a:p>
            <a:r>
              <a:rPr lang="en-US" sz="1500" dirty="0" smtClean="0">
                <a:latin typeface="Tw Cen MT" panose="020B0602020104020603" pitchFamily="34" charset="0"/>
              </a:rPr>
              <a:t>Jobseekers’ #1 priority, the opportunity for growth and personal development, is probably the least understood benefit of a state government career.</a:t>
            </a:r>
            <a:endParaRPr lang="en-US" sz="1500" dirty="0">
              <a:latin typeface="Tw Cen MT" panose="020B0602020104020603" pitchFamily="34" charset="0"/>
            </a:endParaRPr>
          </a:p>
        </p:txBody>
      </p:sp>
      <p:sp>
        <p:nvSpPr>
          <p:cNvPr id="14" name="Rectangle 13"/>
          <p:cNvSpPr/>
          <p:nvPr/>
        </p:nvSpPr>
        <p:spPr>
          <a:xfrm>
            <a:off x="4558723" y="4089400"/>
            <a:ext cx="304800" cy="342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0" y="1219200"/>
            <a:ext cx="19050" cy="553353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6861" y="2189346"/>
            <a:ext cx="3594677" cy="1388620"/>
          </a:xfrm>
          <a:prstGeom prst="rect">
            <a:avLst/>
          </a:prstGeom>
        </p:spPr>
      </p:pic>
      <p:sp>
        <p:nvSpPr>
          <p:cNvPr id="17" name="Content Placeholder 2"/>
          <p:cNvSpPr txBox="1">
            <a:spLocks/>
          </p:cNvSpPr>
          <p:nvPr/>
        </p:nvSpPr>
        <p:spPr>
          <a:xfrm>
            <a:off x="4700155" y="3577966"/>
            <a:ext cx="4386118" cy="3174766"/>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500" dirty="0" smtClean="0">
                <a:latin typeface="Tw Cen MT" panose="020B0602020104020603" pitchFamily="34" charset="0"/>
              </a:rPr>
              <a:t>Information not easily accessible</a:t>
            </a:r>
          </a:p>
          <a:p>
            <a:r>
              <a:rPr lang="en-US" sz="1500" dirty="0" smtClean="0">
                <a:latin typeface="Tw Cen MT" panose="020B0602020104020603" pitchFamily="34" charset="0"/>
              </a:rPr>
              <a:t>Advanced degrees and certifications</a:t>
            </a:r>
          </a:p>
          <a:p>
            <a:r>
              <a:rPr lang="en-US" sz="1500" dirty="0" smtClean="0">
                <a:latin typeface="Tw Cen MT" panose="020B0602020104020603" pitchFamily="34" charset="0"/>
              </a:rPr>
              <a:t>These are highly sought-after job benefits for potential new hires</a:t>
            </a:r>
          </a:p>
          <a:p>
            <a:r>
              <a:rPr lang="en-US" sz="1500" dirty="0" smtClean="0">
                <a:latin typeface="Tw Cen MT" panose="020B0602020104020603" pitchFamily="34" charset="0"/>
              </a:rPr>
              <a:t>Agencies are inconsistent with how they comply for DHRM policy</a:t>
            </a:r>
          </a:p>
          <a:p>
            <a:r>
              <a:rPr lang="en-US" sz="1500" dirty="0" smtClean="0">
                <a:latin typeface="Tw Cen MT" panose="020B0602020104020603" pitchFamily="34" charset="0"/>
              </a:rPr>
              <a:t>DHRM </a:t>
            </a:r>
            <a:r>
              <a:rPr lang="en-US" sz="1500" dirty="0">
                <a:latin typeface="Tw Cen MT" panose="020B0602020104020603" pitchFamily="34" charset="0"/>
              </a:rPr>
              <a:t> Policy Number: </a:t>
            </a:r>
            <a:r>
              <a:rPr lang="en-US" sz="1500" dirty="0">
                <a:latin typeface="Tw Cen MT" panose="020B0602020104020603" pitchFamily="34" charset="0"/>
                <a:hlinkClick r:id="rId5"/>
              </a:rPr>
              <a:t>5.10 - Educational Assistance</a:t>
            </a:r>
            <a:endParaRPr lang="en-US" sz="1500" dirty="0">
              <a:latin typeface="Tw Cen MT" panose="020B0602020104020603" pitchFamily="34" charset="0"/>
            </a:endParaRPr>
          </a:p>
          <a:p>
            <a:pPr lvl="1"/>
            <a:r>
              <a:rPr lang="en-US" sz="1500" dirty="0">
                <a:latin typeface="Tw Cen MT" panose="020B0602020104020603" pitchFamily="34" charset="0"/>
              </a:rPr>
              <a:t>Leaves significant discretion to agencies regarding:</a:t>
            </a:r>
          </a:p>
          <a:p>
            <a:pPr lvl="2"/>
            <a:r>
              <a:rPr lang="en-US" sz="1500" dirty="0">
                <a:latin typeface="Tw Cen MT" panose="020B0602020104020603" pitchFamily="34" charset="0"/>
              </a:rPr>
              <a:t>Work schedule flexibility policies</a:t>
            </a:r>
          </a:p>
          <a:p>
            <a:pPr lvl="2"/>
            <a:r>
              <a:rPr lang="en-US" sz="1500" dirty="0">
                <a:latin typeface="Tw Cen MT" panose="020B0602020104020603" pitchFamily="34" charset="0"/>
              </a:rPr>
              <a:t>Tuition reimbursement policies</a:t>
            </a:r>
          </a:p>
          <a:p>
            <a:pPr lvl="2"/>
            <a:r>
              <a:rPr lang="en-US" sz="1500" dirty="0">
                <a:latin typeface="Tw Cen MT" panose="020B0602020104020603" pitchFamily="34" charset="0"/>
              </a:rPr>
              <a:t>Employee eligibility criteria</a:t>
            </a:r>
          </a:p>
          <a:p>
            <a:pPr lvl="2"/>
            <a:r>
              <a:rPr lang="en-US" sz="1500" dirty="0">
                <a:latin typeface="Tw Cen MT" panose="020B0602020104020603" pitchFamily="34" charset="0"/>
              </a:rPr>
              <a:t>Tenure agreements for repayment requirements</a:t>
            </a:r>
          </a:p>
          <a:p>
            <a:pPr marL="0" indent="0">
              <a:buNone/>
            </a:pPr>
            <a:endParaRPr lang="en-US" sz="1200" dirty="0">
              <a:latin typeface="Tw Cen MT" panose="020B0602020104020603" pitchFamily="34" charset="0"/>
            </a:endParaRPr>
          </a:p>
        </p:txBody>
      </p:sp>
      <p:pic>
        <p:nvPicPr>
          <p:cNvPr id="1026" name="Picture 2"/>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r="3076"/>
          <a:stretch/>
        </p:blipFill>
        <p:spPr bwMode="auto">
          <a:xfrm>
            <a:off x="2438400" y="3665616"/>
            <a:ext cx="1981200" cy="322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631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23" y="381000"/>
            <a:ext cx="8229600" cy="990600"/>
          </a:xfrm>
        </p:spPr>
        <p:txBody>
          <a:bodyPr>
            <a:noAutofit/>
          </a:bodyPr>
          <a:lstStyle/>
          <a:p>
            <a:pPr algn="ctr"/>
            <a:r>
              <a:rPr lang="en-US" sz="4400" b="1" dirty="0" smtClean="0">
                <a:latin typeface="Tw Cen MT" panose="020B0602020104020603" pitchFamily="34" charset="0"/>
              </a:rPr>
              <a:t>Solution(s)</a:t>
            </a:r>
            <a:endParaRPr lang="en-US" sz="3200" b="1" dirty="0">
              <a:latin typeface="Tw Cen MT" panose="020B0602020104020603" pitchFamily="34" charset="0"/>
            </a:endParaRPr>
          </a:p>
        </p:txBody>
      </p:sp>
      <p:sp>
        <p:nvSpPr>
          <p:cNvPr id="7" name="TextBox 6"/>
          <p:cNvSpPr txBox="1"/>
          <p:nvPr/>
        </p:nvSpPr>
        <p:spPr>
          <a:xfrm>
            <a:off x="245917" y="1419958"/>
            <a:ext cx="4232563" cy="646331"/>
          </a:xfrm>
          <a:prstGeom prst="rect">
            <a:avLst/>
          </a:prstGeom>
          <a:solidFill>
            <a:schemeClr val="accent5">
              <a:lumMod val="60000"/>
              <a:lumOff val="40000"/>
            </a:schemeClr>
          </a:solidFill>
        </p:spPr>
        <p:txBody>
          <a:bodyPr wrap="square" rtlCol="0">
            <a:spAutoFit/>
          </a:bodyPr>
          <a:lstStyle/>
          <a:p>
            <a:pPr algn="ctr"/>
            <a:r>
              <a:rPr lang="en-US" dirty="0" smtClean="0">
                <a:solidFill>
                  <a:schemeClr val="tx2"/>
                </a:solidFill>
                <a:latin typeface="Tw Cen MT" panose="020B0602020104020603" pitchFamily="34" charset="0"/>
              </a:rPr>
              <a:t>Support and promote leadership development programs</a:t>
            </a:r>
            <a:endParaRPr lang="en-US" dirty="0">
              <a:solidFill>
                <a:schemeClr val="tx2"/>
              </a:solidFill>
              <a:latin typeface="Tw Cen MT" panose="020B0602020104020603" pitchFamily="34" charset="0"/>
            </a:endParaRPr>
          </a:p>
        </p:txBody>
      </p:sp>
      <p:sp>
        <p:nvSpPr>
          <p:cNvPr id="9" name="Content Placeholder 2"/>
          <p:cNvSpPr txBox="1">
            <a:spLocks/>
          </p:cNvSpPr>
          <p:nvPr/>
        </p:nvSpPr>
        <p:spPr>
          <a:xfrm>
            <a:off x="211281" y="2173784"/>
            <a:ext cx="4267200" cy="430321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800" dirty="0">
              <a:latin typeface="Tw Cen MT" panose="020B0602020104020603" pitchFamily="34" charset="0"/>
            </a:endParaRPr>
          </a:p>
        </p:txBody>
      </p:sp>
      <p:sp>
        <p:nvSpPr>
          <p:cNvPr id="14" name="Rectangle 13"/>
          <p:cNvSpPr/>
          <p:nvPr/>
        </p:nvSpPr>
        <p:spPr>
          <a:xfrm>
            <a:off x="4558723" y="4089400"/>
            <a:ext cx="304800" cy="342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643582" y="1427743"/>
            <a:ext cx="38100" cy="532498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3522" y="1427743"/>
            <a:ext cx="4151745" cy="369332"/>
          </a:xfrm>
          <a:prstGeom prst="rect">
            <a:avLst/>
          </a:prstGeom>
          <a:solidFill>
            <a:schemeClr val="accent5">
              <a:lumMod val="60000"/>
              <a:lumOff val="40000"/>
            </a:schemeClr>
          </a:solidFill>
        </p:spPr>
        <p:txBody>
          <a:bodyPr wrap="square" rtlCol="0">
            <a:spAutoFit/>
          </a:bodyPr>
          <a:lstStyle/>
          <a:p>
            <a:pPr algn="ctr"/>
            <a:r>
              <a:rPr lang="en-US" dirty="0" smtClean="0">
                <a:latin typeface="Tw Cen MT" panose="020B0602020104020603" pitchFamily="34" charset="0"/>
              </a:rPr>
              <a:t>Promote training and education</a:t>
            </a:r>
            <a:endParaRPr lang="en-US" dirty="0">
              <a:latin typeface="Tw Cen MT" panose="020B0602020104020603" pitchFamily="34" charset="0"/>
            </a:endParaRPr>
          </a:p>
        </p:txBody>
      </p:sp>
      <p:sp>
        <p:nvSpPr>
          <p:cNvPr id="3" name="Content Placeholder 2"/>
          <p:cNvSpPr>
            <a:spLocks noGrp="1"/>
          </p:cNvSpPr>
          <p:nvPr>
            <p:ph idx="1"/>
          </p:nvPr>
        </p:nvSpPr>
        <p:spPr>
          <a:xfrm>
            <a:off x="4863523" y="1905001"/>
            <a:ext cx="4151745" cy="4724400"/>
          </a:xfrm>
        </p:spPr>
        <p:txBody>
          <a:bodyPr>
            <a:normAutofit/>
          </a:bodyPr>
          <a:lstStyle/>
          <a:p>
            <a:r>
              <a:rPr lang="en-US" sz="1800" dirty="0" smtClean="0">
                <a:latin typeface="Tw Cen MT" panose="020B0602020104020603" pitchFamily="34" charset="0"/>
              </a:rPr>
              <a:t>Standardize policies for training and education to ensure all employees have equal opportunity </a:t>
            </a:r>
          </a:p>
          <a:p>
            <a:pPr lvl="1"/>
            <a:r>
              <a:rPr lang="en-US" sz="1800" dirty="0" smtClean="0">
                <a:latin typeface="Tw Cen MT" panose="020B0602020104020603" pitchFamily="34" charset="0"/>
              </a:rPr>
              <a:t>Leverage DHRM Office of Personnel Management </a:t>
            </a:r>
            <a:endParaRPr lang="en-US" sz="1800" dirty="0" smtClean="0">
              <a:latin typeface="Tw Cen MT" panose="020B0602020104020603" pitchFamily="34" charset="0"/>
            </a:endParaRPr>
          </a:p>
          <a:p>
            <a:pPr lvl="1"/>
            <a:endParaRPr lang="en-US" sz="1800" dirty="0" smtClean="0">
              <a:latin typeface="Tw Cen MT" panose="020B0602020104020603" pitchFamily="34" charset="0"/>
            </a:endParaRPr>
          </a:p>
          <a:p>
            <a:r>
              <a:rPr lang="en-US" sz="1800" dirty="0" smtClean="0">
                <a:latin typeface="Tw Cen MT" panose="020B0602020104020603" pitchFamily="34" charset="0"/>
              </a:rPr>
              <a:t>Create partnerships with state </a:t>
            </a:r>
            <a:r>
              <a:rPr lang="en-US" sz="1800" dirty="0" smtClean="0">
                <a:latin typeface="Tw Cen MT" panose="020B0602020104020603" pitchFamily="34" charset="0"/>
              </a:rPr>
              <a:t>institutions to </a:t>
            </a:r>
            <a:r>
              <a:rPr lang="en-US" sz="1800" dirty="0" smtClean="0">
                <a:latin typeface="Tw Cen MT" panose="020B0602020104020603" pitchFamily="34" charset="0"/>
              </a:rPr>
              <a:t>manage costs</a:t>
            </a:r>
            <a:endParaRPr lang="en-US" sz="1800" dirty="0">
              <a:latin typeface="Tw Cen MT" panose="020B0602020104020603" pitchFamily="34" charset="0"/>
            </a:endParaRPr>
          </a:p>
          <a:p>
            <a:endParaRPr lang="en-US" dirty="0"/>
          </a:p>
        </p:txBody>
      </p:sp>
      <p:sp>
        <p:nvSpPr>
          <p:cNvPr id="12" name="Rectangle 11"/>
          <p:cNvSpPr/>
          <p:nvPr/>
        </p:nvSpPr>
        <p:spPr>
          <a:xfrm>
            <a:off x="380999" y="2165221"/>
            <a:ext cx="4097481" cy="2862322"/>
          </a:xfrm>
          <a:prstGeom prst="rect">
            <a:avLst/>
          </a:prstGeom>
        </p:spPr>
        <p:txBody>
          <a:bodyPr wrap="square">
            <a:spAutoFit/>
          </a:bodyPr>
          <a:lstStyle/>
          <a:p>
            <a:pPr>
              <a:buFont typeface="Arial" pitchFamily="34" charset="0"/>
              <a:buChar char="•"/>
            </a:pPr>
            <a:r>
              <a:rPr lang="en-US" dirty="0" smtClean="0">
                <a:latin typeface="Tw Cen MT" panose="020B0602020104020603" pitchFamily="34" charset="0"/>
              </a:rPr>
              <a:t>  Hold career </a:t>
            </a:r>
            <a:r>
              <a:rPr lang="en-US" dirty="0">
                <a:latin typeface="Tw Cen MT" panose="020B0602020104020603" pitchFamily="34" charset="0"/>
              </a:rPr>
              <a:t>fairs </a:t>
            </a:r>
            <a:r>
              <a:rPr lang="en-US" dirty="0" smtClean="0">
                <a:latin typeface="Tw Cen MT" panose="020B0602020104020603" pitchFamily="34" charset="0"/>
              </a:rPr>
              <a:t>to increase </a:t>
            </a:r>
            <a:r>
              <a:rPr lang="en-US" dirty="0" smtClean="0">
                <a:latin typeface="Tw Cen MT" panose="020B0602020104020603" pitchFamily="34" charset="0"/>
              </a:rPr>
              <a:t>          representation </a:t>
            </a:r>
            <a:r>
              <a:rPr lang="en-US" dirty="0">
                <a:latin typeface="Tw Cen MT" panose="020B0602020104020603" pitchFamily="34" charset="0"/>
              </a:rPr>
              <a:t>of minorities </a:t>
            </a:r>
            <a:r>
              <a:rPr lang="en-US" dirty="0" smtClean="0">
                <a:latin typeface="Tw Cen MT" panose="020B0602020104020603" pitchFamily="34" charset="0"/>
              </a:rPr>
              <a:t>and </a:t>
            </a:r>
            <a:r>
              <a:rPr lang="en-US" dirty="0" smtClean="0">
                <a:latin typeface="Tw Cen MT" panose="020B0602020104020603" pitchFamily="34" charset="0"/>
              </a:rPr>
              <a:t>women</a:t>
            </a:r>
          </a:p>
          <a:p>
            <a:pPr>
              <a:buFont typeface="Arial" pitchFamily="34" charset="0"/>
              <a:buChar char="•"/>
            </a:pPr>
            <a:endParaRPr lang="en-US" dirty="0" smtClean="0">
              <a:latin typeface="Tw Cen MT" panose="020B0602020104020603" pitchFamily="34" charset="0"/>
            </a:endParaRPr>
          </a:p>
          <a:p>
            <a:pPr>
              <a:buFont typeface="Arial" pitchFamily="34" charset="0"/>
              <a:buChar char="•"/>
            </a:pPr>
            <a:r>
              <a:rPr lang="en-US" dirty="0" smtClean="0">
                <a:latin typeface="Tw Cen MT" panose="020B0602020104020603" pitchFamily="34" charset="0"/>
              </a:rPr>
              <a:t>  </a:t>
            </a:r>
            <a:r>
              <a:rPr lang="en-US" dirty="0" smtClean="0">
                <a:latin typeface="Tw Cen MT" panose="020B0602020104020603" pitchFamily="34" charset="0"/>
              </a:rPr>
              <a:t>Accelerate the </a:t>
            </a:r>
            <a:r>
              <a:rPr lang="en-US" dirty="0">
                <a:latin typeface="Tw Cen MT" panose="020B0602020104020603" pitchFamily="34" charset="0"/>
              </a:rPr>
              <a:t>hiring of </a:t>
            </a:r>
            <a:r>
              <a:rPr lang="en-US" dirty="0" smtClean="0">
                <a:latin typeface="Tw Cen MT" panose="020B0602020104020603" pitchFamily="34" charset="0"/>
              </a:rPr>
              <a:t>qualified minority and women </a:t>
            </a:r>
            <a:r>
              <a:rPr lang="en-US" dirty="0">
                <a:latin typeface="Tw Cen MT" panose="020B0602020104020603" pitchFamily="34" charset="0"/>
              </a:rPr>
              <a:t>candidates for positions in the state government </a:t>
            </a:r>
            <a:r>
              <a:rPr lang="en-US" dirty="0" smtClean="0">
                <a:latin typeface="Tw Cen MT" panose="020B0602020104020603" pitchFamily="34" charset="0"/>
              </a:rPr>
              <a:t>workforce</a:t>
            </a:r>
          </a:p>
          <a:p>
            <a:pPr>
              <a:buFont typeface="Arial" pitchFamily="34" charset="0"/>
              <a:buChar char="•"/>
            </a:pPr>
            <a:endParaRPr lang="en-US" dirty="0" smtClean="0">
              <a:latin typeface="Tw Cen MT" panose="020B0602020104020603" pitchFamily="34" charset="0"/>
            </a:endParaRPr>
          </a:p>
          <a:p>
            <a:pPr>
              <a:buFont typeface="Arial" pitchFamily="34" charset="0"/>
              <a:buChar char="•"/>
            </a:pPr>
            <a:r>
              <a:rPr lang="en-US" dirty="0" smtClean="0">
                <a:latin typeface="Tw Cen MT" panose="020B0602020104020603" pitchFamily="34" charset="0"/>
              </a:rPr>
              <a:t>  </a:t>
            </a:r>
            <a:r>
              <a:rPr lang="en-US" dirty="0" smtClean="0">
                <a:latin typeface="Tw Cen MT" panose="020B0602020104020603" pitchFamily="34" charset="0"/>
              </a:rPr>
              <a:t>Integrate diversity training in all leadership development programs</a:t>
            </a:r>
            <a:endParaRPr lang="en-US" dirty="0">
              <a:latin typeface="Tw Cen MT" panose="020B0602020104020603" pitchFamily="34" charset="0"/>
            </a:endParaRPr>
          </a:p>
        </p:txBody>
      </p:sp>
    </p:spTree>
    <p:extLst>
      <p:ext uri="{BB962C8B-B14F-4D97-AF65-F5344CB8AC3E}">
        <p14:creationId xmlns:p14="http://schemas.microsoft.com/office/powerpoint/2010/main" val="243511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23" y="381000"/>
            <a:ext cx="8229600" cy="990600"/>
          </a:xfrm>
        </p:spPr>
        <p:txBody>
          <a:bodyPr>
            <a:noAutofit/>
          </a:bodyPr>
          <a:lstStyle/>
          <a:p>
            <a:pPr algn="ctr"/>
            <a:r>
              <a:rPr lang="en-US" sz="4400" b="1" dirty="0" smtClean="0">
                <a:latin typeface="Tw Cen MT" panose="020B0602020104020603" pitchFamily="34" charset="0"/>
              </a:rPr>
              <a:t>Challenge(s)</a:t>
            </a:r>
            <a:endParaRPr lang="en-US" sz="3200" b="1" dirty="0">
              <a:latin typeface="Tw Cen MT" panose="020B0602020104020603" pitchFamily="34" charset="0"/>
            </a:endParaRPr>
          </a:p>
        </p:txBody>
      </p:sp>
      <p:sp>
        <p:nvSpPr>
          <p:cNvPr id="7" name="TextBox 6"/>
          <p:cNvSpPr txBox="1"/>
          <p:nvPr/>
        </p:nvSpPr>
        <p:spPr>
          <a:xfrm>
            <a:off x="211281" y="1419958"/>
            <a:ext cx="4267200" cy="369332"/>
          </a:xfrm>
          <a:prstGeom prst="rect">
            <a:avLst/>
          </a:prstGeom>
          <a:solidFill>
            <a:schemeClr val="accent5">
              <a:lumMod val="60000"/>
              <a:lumOff val="40000"/>
            </a:schemeClr>
          </a:solidFill>
        </p:spPr>
        <p:txBody>
          <a:bodyPr wrap="square" rtlCol="0">
            <a:spAutoFit/>
          </a:bodyPr>
          <a:lstStyle/>
          <a:p>
            <a:pPr algn="ctr"/>
            <a:r>
              <a:rPr lang="en-US" dirty="0" smtClean="0">
                <a:latin typeface="Tw Cen MT" panose="020B0602020104020603" pitchFamily="34" charset="0"/>
              </a:rPr>
              <a:t>Lack of attractive work-life balance benefits</a:t>
            </a:r>
            <a:endParaRPr lang="en-US" dirty="0">
              <a:latin typeface="Tw Cen MT" panose="020B0602020104020603" pitchFamily="34" charset="0"/>
            </a:endParaRPr>
          </a:p>
        </p:txBody>
      </p:sp>
      <p:sp>
        <p:nvSpPr>
          <p:cNvPr id="9" name="Content Placeholder 2"/>
          <p:cNvSpPr txBox="1">
            <a:spLocks/>
          </p:cNvSpPr>
          <p:nvPr/>
        </p:nvSpPr>
        <p:spPr>
          <a:xfrm>
            <a:off x="211281" y="2173784"/>
            <a:ext cx="4267200" cy="430321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a:latin typeface="Tw Cen MT" panose="020B0602020104020603" pitchFamily="34" charset="0"/>
              </a:rPr>
              <a:t>Only </a:t>
            </a:r>
            <a:r>
              <a:rPr lang="en-US" sz="2000" b="1" dirty="0">
                <a:solidFill>
                  <a:schemeClr val="accent1"/>
                </a:solidFill>
                <a:latin typeface="Tw Cen MT" panose="020B0602020104020603" pitchFamily="34" charset="0"/>
              </a:rPr>
              <a:t>23% </a:t>
            </a:r>
            <a:r>
              <a:rPr lang="en-US" sz="1800" dirty="0">
                <a:latin typeface="Tw Cen MT" panose="020B0602020104020603" pitchFamily="34" charset="0"/>
              </a:rPr>
              <a:t>of Classified positions are eligible for Teleworking* </a:t>
            </a:r>
          </a:p>
          <a:p>
            <a:r>
              <a:rPr lang="en-US" sz="1800" dirty="0">
                <a:latin typeface="Tw Cen MT" panose="020B0602020104020603" pitchFamily="34" charset="0"/>
              </a:rPr>
              <a:t>Only </a:t>
            </a:r>
            <a:r>
              <a:rPr lang="en-US" sz="2000" dirty="0">
                <a:solidFill>
                  <a:schemeClr val="accent1"/>
                </a:solidFill>
                <a:latin typeface="Tw Cen MT" panose="020B0602020104020603" pitchFamily="34" charset="0"/>
              </a:rPr>
              <a:t>54% </a:t>
            </a:r>
            <a:r>
              <a:rPr lang="en-US" sz="1800" dirty="0">
                <a:latin typeface="Tw Cen MT" panose="020B0602020104020603" pitchFamily="34" charset="0"/>
              </a:rPr>
              <a:t>of Classified positions are eligible for Alternate Work Schedules*</a:t>
            </a:r>
          </a:p>
          <a:p>
            <a:r>
              <a:rPr lang="en-US" sz="1800" dirty="0">
                <a:latin typeface="Tw Cen MT" panose="020B0602020104020603" pitchFamily="34" charset="0"/>
              </a:rPr>
              <a:t>No assistance to state employees to subsidize costs for family care (i.e. child or elderly)</a:t>
            </a:r>
          </a:p>
          <a:p>
            <a:r>
              <a:rPr lang="en-US" sz="1800" dirty="0">
                <a:latin typeface="Tw Cen MT" panose="020B0602020104020603" pitchFamily="34" charset="0"/>
              </a:rPr>
              <a:t>No </a:t>
            </a:r>
            <a:r>
              <a:rPr lang="en-US" sz="1800" dirty="0" smtClean="0">
                <a:latin typeface="Tw Cen MT" panose="020B0602020104020603" pitchFamily="34" charset="0"/>
              </a:rPr>
              <a:t>provision </a:t>
            </a:r>
            <a:r>
              <a:rPr lang="en-US" sz="1800" dirty="0">
                <a:latin typeface="Tw Cen MT" panose="020B0602020104020603" pitchFamily="34" charset="0"/>
              </a:rPr>
              <a:t>for paternity leave for the birth or adoption of a child</a:t>
            </a:r>
          </a:p>
          <a:p>
            <a:r>
              <a:rPr lang="en-US" sz="1800" dirty="0">
                <a:latin typeface="Tw Cen MT" panose="020B0602020104020603" pitchFamily="34" charset="0"/>
              </a:rPr>
              <a:t>Very few child care services available to state employees (at cost)</a:t>
            </a:r>
          </a:p>
        </p:txBody>
      </p:sp>
      <p:sp>
        <p:nvSpPr>
          <p:cNvPr id="14" name="Rectangle 13"/>
          <p:cNvSpPr/>
          <p:nvPr/>
        </p:nvSpPr>
        <p:spPr>
          <a:xfrm>
            <a:off x="4558723" y="4089400"/>
            <a:ext cx="304800" cy="342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643582" y="1427743"/>
            <a:ext cx="38100" cy="532498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24978" y="1427743"/>
            <a:ext cx="4267200" cy="369332"/>
          </a:xfrm>
          <a:prstGeom prst="rect">
            <a:avLst/>
          </a:prstGeom>
          <a:solidFill>
            <a:schemeClr val="accent5">
              <a:lumMod val="60000"/>
              <a:lumOff val="40000"/>
            </a:schemeClr>
          </a:solidFill>
        </p:spPr>
        <p:txBody>
          <a:bodyPr wrap="square" rtlCol="0">
            <a:spAutoFit/>
          </a:bodyPr>
          <a:lstStyle/>
          <a:p>
            <a:pPr algn="ctr"/>
            <a:r>
              <a:rPr lang="en-US" dirty="0" smtClean="0">
                <a:latin typeface="Tw Cen MT" panose="020B0602020104020603" pitchFamily="34" charset="0"/>
              </a:rPr>
              <a:t>Lack of mentorship</a:t>
            </a:r>
            <a:endParaRPr lang="en-US" dirty="0">
              <a:latin typeface="Tw Cen MT" panose="020B0602020104020603" pitchFamily="34" charset="0"/>
            </a:endParaRPr>
          </a:p>
        </p:txBody>
      </p:sp>
      <p:pic>
        <p:nvPicPr>
          <p:cNvPr id="2050" name="Picture 2" descr="http://www.managingamericans.com/pub/images/20121203004651_15766686.jpg"/>
          <p:cNvPicPr>
            <a:picLocks noChangeAspect="1" noChangeArrowheads="1"/>
          </p:cNvPicPr>
          <p:nvPr/>
        </p:nvPicPr>
        <p:blipFill rotWithShape="1">
          <a:blip r:embed="rId3">
            <a:extLst>
              <a:ext uri="{28A0092B-C50C-407E-A947-70E740481C1C}">
                <a14:useLocalDpi xmlns:a14="http://schemas.microsoft.com/office/drawing/2010/main" val="0"/>
              </a:ext>
            </a:extLst>
          </a:blip>
          <a:srcRect l="7183" r="16287"/>
          <a:stretch/>
        </p:blipFill>
        <p:spPr bwMode="auto">
          <a:xfrm>
            <a:off x="5156489" y="2429428"/>
            <a:ext cx="3404177" cy="2811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2113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23" y="381000"/>
            <a:ext cx="8229600" cy="990600"/>
          </a:xfrm>
        </p:spPr>
        <p:txBody>
          <a:bodyPr>
            <a:noAutofit/>
          </a:bodyPr>
          <a:lstStyle/>
          <a:p>
            <a:pPr algn="ctr"/>
            <a:r>
              <a:rPr lang="en-US" sz="4400" b="1" dirty="0" smtClean="0">
                <a:latin typeface="Tw Cen MT" panose="020B0602020104020603" pitchFamily="34" charset="0"/>
              </a:rPr>
              <a:t>Solution(s)</a:t>
            </a:r>
            <a:endParaRPr lang="en-US" sz="3200" b="1" dirty="0">
              <a:latin typeface="Tw Cen MT" panose="020B0602020104020603" pitchFamily="34" charset="0"/>
            </a:endParaRPr>
          </a:p>
        </p:txBody>
      </p:sp>
      <p:sp>
        <p:nvSpPr>
          <p:cNvPr id="7" name="TextBox 6"/>
          <p:cNvSpPr txBox="1"/>
          <p:nvPr/>
        </p:nvSpPr>
        <p:spPr>
          <a:xfrm>
            <a:off x="211281" y="1440881"/>
            <a:ext cx="4267200" cy="369332"/>
          </a:xfrm>
          <a:prstGeom prst="rect">
            <a:avLst/>
          </a:prstGeom>
          <a:solidFill>
            <a:schemeClr val="accent5">
              <a:lumMod val="60000"/>
              <a:lumOff val="40000"/>
            </a:schemeClr>
          </a:solidFill>
        </p:spPr>
        <p:txBody>
          <a:bodyPr wrap="square" rtlCol="0">
            <a:spAutoFit/>
          </a:bodyPr>
          <a:lstStyle/>
          <a:p>
            <a:pPr algn="ctr"/>
            <a:r>
              <a:rPr lang="en-US" dirty="0" smtClean="0">
                <a:latin typeface="Tw Cen MT" panose="020B0602020104020603" pitchFamily="34" charset="0"/>
              </a:rPr>
              <a:t>More Attractive work-life balance benefits</a:t>
            </a:r>
            <a:endParaRPr lang="en-US" dirty="0">
              <a:latin typeface="Tw Cen MT" panose="020B0602020104020603" pitchFamily="34" charset="0"/>
            </a:endParaRPr>
          </a:p>
        </p:txBody>
      </p:sp>
      <p:sp>
        <p:nvSpPr>
          <p:cNvPr id="9" name="Content Placeholder 2"/>
          <p:cNvSpPr txBox="1">
            <a:spLocks/>
          </p:cNvSpPr>
          <p:nvPr/>
        </p:nvSpPr>
        <p:spPr>
          <a:xfrm>
            <a:off x="211281" y="2173784"/>
            <a:ext cx="4267200" cy="430321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smtClean="0">
                <a:latin typeface="Tw Cen MT" panose="020B0602020104020603" pitchFamily="34" charset="0"/>
              </a:rPr>
              <a:t>Augment </a:t>
            </a:r>
            <a:r>
              <a:rPr lang="en-US" sz="1800" dirty="0">
                <a:latin typeface="Tw Cen MT" panose="020B0602020104020603" pitchFamily="34" charset="0"/>
              </a:rPr>
              <a:t>Work-Life Balance </a:t>
            </a:r>
            <a:r>
              <a:rPr lang="en-US" sz="1800" dirty="0" smtClean="0">
                <a:latin typeface="Tw Cen MT" panose="020B0602020104020603" pitchFamily="34" charset="0"/>
              </a:rPr>
              <a:t>policies </a:t>
            </a:r>
            <a:r>
              <a:rPr lang="en-US" sz="1800" dirty="0">
                <a:latin typeface="Tw Cen MT" panose="020B0602020104020603" pitchFamily="34" charset="0"/>
              </a:rPr>
              <a:t>and </a:t>
            </a:r>
            <a:r>
              <a:rPr lang="en-US" sz="1800" dirty="0" smtClean="0">
                <a:latin typeface="Tw Cen MT" panose="020B0602020104020603" pitchFamily="34" charset="0"/>
              </a:rPr>
              <a:t>benefits</a:t>
            </a:r>
            <a:endParaRPr lang="en-US" sz="1800" dirty="0">
              <a:latin typeface="Tw Cen MT" panose="020B0602020104020603" pitchFamily="34" charset="0"/>
            </a:endParaRPr>
          </a:p>
          <a:p>
            <a:r>
              <a:rPr lang="en-US" sz="1800" dirty="0">
                <a:latin typeface="Tw Cen MT" panose="020B0602020104020603" pitchFamily="34" charset="0"/>
              </a:rPr>
              <a:t>Create system of leave trading to create option of more paid leave for family/personal reasons</a:t>
            </a:r>
          </a:p>
          <a:p>
            <a:r>
              <a:rPr lang="en-US" sz="1800" dirty="0">
                <a:latin typeface="Tw Cen MT" panose="020B0602020104020603" pitchFamily="34" charset="0"/>
              </a:rPr>
              <a:t>Increase number of positions eligible for alternate work schedules or teleworking</a:t>
            </a:r>
          </a:p>
          <a:p>
            <a:r>
              <a:rPr lang="en-US" sz="1800" dirty="0">
                <a:latin typeface="Tw Cen MT" panose="020B0602020104020603" pitchFamily="34" charset="0"/>
              </a:rPr>
              <a:t>Provide and/or subsidize child day care services (consider also subsidizing day care services for disabled and/or elderly family members of state employees)</a:t>
            </a:r>
          </a:p>
        </p:txBody>
      </p:sp>
      <p:sp>
        <p:nvSpPr>
          <p:cNvPr id="14" name="Rectangle 13"/>
          <p:cNvSpPr/>
          <p:nvPr/>
        </p:nvSpPr>
        <p:spPr>
          <a:xfrm>
            <a:off x="4558723" y="4089400"/>
            <a:ext cx="304800" cy="342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643582" y="1427743"/>
            <a:ext cx="38100" cy="532498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48068" y="1427743"/>
            <a:ext cx="4267200" cy="646331"/>
          </a:xfrm>
          <a:prstGeom prst="rect">
            <a:avLst/>
          </a:prstGeom>
          <a:solidFill>
            <a:schemeClr val="accent5">
              <a:lumMod val="60000"/>
              <a:lumOff val="40000"/>
            </a:schemeClr>
          </a:solidFill>
        </p:spPr>
        <p:txBody>
          <a:bodyPr wrap="square" rtlCol="0">
            <a:spAutoFit/>
          </a:bodyPr>
          <a:lstStyle/>
          <a:p>
            <a:pPr algn="ctr"/>
            <a:r>
              <a:rPr lang="en-US" dirty="0" smtClean="0">
                <a:latin typeface="Tw Cen MT" panose="020B0602020104020603" pitchFamily="34" charset="0"/>
              </a:rPr>
              <a:t>Structured Mentorship and the</a:t>
            </a:r>
          </a:p>
          <a:p>
            <a:pPr algn="ctr"/>
            <a:r>
              <a:rPr lang="en-US" dirty="0">
                <a:latin typeface="Tw Cen MT" panose="020B0602020104020603" pitchFamily="34" charset="0"/>
              </a:rPr>
              <a:t>f</a:t>
            </a:r>
            <a:r>
              <a:rPr lang="en-US" dirty="0" smtClean="0">
                <a:latin typeface="Tw Cen MT" panose="020B0602020104020603" pitchFamily="34" charset="0"/>
              </a:rPr>
              <a:t>ormation of Affinity Groups</a:t>
            </a:r>
            <a:endParaRPr lang="en-US" dirty="0">
              <a:latin typeface="Tw Cen MT" panose="020B0602020104020603"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523" y="2173784"/>
            <a:ext cx="4032445" cy="284061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922" y="4800600"/>
            <a:ext cx="4126346" cy="1676400"/>
          </a:xfrm>
          <a:prstGeom prst="rect">
            <a:avLst/>
          </a:prstGeom>
        </p:spPr>
      </p:pic>
      <p:pic>
        <p:nvPicPr>
          <p:cNvPr id="8"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778086" y="6000598"/>
            <a:ext cx="1144732" cy="752134"/>
          </a:xfrm>
        </p:spPr>
      </p:pic>
    </p:spTree>
    <p:extLst>
      <p:ext uri="{BB962C8B-B14F-4D97-AF65-F5344CB8AC3E}">
        <p14:creationId xmlns:p14="http://schemas.microsoft.com/office/powerpoint/2010/main" val="2825122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rmAutofit/>
          </a:bodyPr>
          <a:lstStyle/>
          <a:p>
            <a:pPr algn="ctr"/>
            <a:r>
              <a:rPr lang="en-US" sz="4400" b="1" dirty="0" smtClean="0">
                <a:latin typeface="Tw Cen MT" panose="020B0602020104020603" pitchFamily="34" charset="0"/>
              </a:rPr>
              <a:t>From Concept to Implementation</a:t>
            </a:r>
            <a:endParaRPr lang="en-US" sz="4400" b="1" dirty="0">
              <a:latin typeface="Tw Cen MT" panose="020B0602020104020603" pitchFamily="34" charset="0"/>
            </a:endParaRPr>
          </a:p>
        </p:txBody>
      </p:sp>
      <p:graphicFrame>
        <p:nvGraphicFramePr>
          <p:cNvPr id="5" name="Diagram 4"/>
          <p:cNvGraphicFramePr/>
          <p:nvPr>
            <p:extLst>
              <p:ext uri="{D42A27DB-BD31-4B8C-83A1-F6EECF244321}">
                <p14:modId xmlns:p14="http://schemas.microsoft.com/office/powerpoint/2010/main" val="4193259584"/>
              </p:ext>
            </p:extLst>
          </p:nvPr>
        </p:nvGraphicFramePr>
        <p:xfrm>
          <a:off x="246797" y="4704055"/>
          <a:ext cx="8686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4800" y="1371600"/>
            <a:ext cx="8686800" cy="4031873"/>
          </a:xfrm>
          <a:prstGeom prst="rect">
            <a:avLst/>
          </a:prstGeom>
          <a:noFill/>
        </p:spPr>
        <p:txBody>
          <a:bodyPr wrap="square" rtlCol="0">
            <a:spAutoFit/>
          </a:bodyPr>
          <a:lstStyle/>
          <a:p>
            <a:pPr marL="285750" indent="-285750">
              <a:buFont typeface="Arial" panose="020B0604020202020204" pitchFamily="34" charset="0"/>
              <a:buChar char="•"/>
            </a:pPr>
            <a:r>
              <a:rPr lang="en-US" sz="1700" b="1" dirty="0" smtClean="0">
                <a:solidFill>
                  <a:schemeClr val="accent1"/>
                </a:solidFill>
                <a:latin typeface="Tw Cen MT" panose="020B0602020104020603" pitchFamily="34" charset="0"/>
              </a:rPr>
              <a:t>Proclamation: </a:t>
            </a:r>
            <a:r>
              <a:rPr lang="en-US" sz="1700" dirty="0" smtClean="0">
                <a:latin typeface="Tw Cen MT" panose="020B0602020104020603" pitchFamily="34" charset="0"/>
              </a:rPr>
              <a:t>Proclamation issued by the Governor which will designate April </a:t>
            </a:r>
            <a:r>
              <a:rPr lang="en-US" sz="1700" i="1" dirty="0" smtClean="0">
                <a:latin typeface="Tw Cen MT" panose="020B0602020104020603" pitchFamily="34" charset="0"/>
              </a:rPr>
              <a:t>Diversity and Inclusion Month</a:t>
            </a:r>
          </a:p>
          <a:p>
            <a:pPr marL="285750" indent="-285750">
              <a:buFont typeface="Arial" panose="020B0604020202020204" pitchFamily="34" charset="0"/>
              <a:buChar char="•"/>
            </a:pPr>
            <a:r>
              <a:rPr lang="en-US" sz="1700" b="1" dirty="0" smtClean="0">
                <a:solidFill>
                  <a:schemeClr val="accent1"/>
                </a:solidFill>
                <a:latin typeface="Tw Cen MT" panose="020B0602020104020603" pitchFamily="34" charset="0"/>
              </a:rPr>
              <a:t>Executive Order: </a:t>
            </a:r>
            <a:r>
              <a:rPr lang="en-US" sz="1700" dirty="0" smtClean="0">
                <a:latin typeface="Tw Cen MT" panose="020B0602020104020603" pitchFamily="34" charset="0"/>
              </a:rPr>
              <a:t>Executive Order issued by the Governor which will detail his/her goal of increasing the number of minorities in state government and which will </a:t>
            </a:r>
            <a:r>
              <a:rPr lang="en-US" sz="1700" b="1" dirty="0" smtClean="0">
                <a:solidFill>
                  <a:schemeClr val="accent5"/>
                </a:solidFill>
                <a:latin typeface="Tw Cen MT" panose="020B0602020104020603" pitchFamily="34" charset="0"/>
              </a:rPr>
              <a:t>designate DHRM as the reporting agency for this initiative </a:t>
            </a:r>
          </a:p>
          <a:p>
            <a:pPr marL="285750" indent="-285750">
              <a:buFont typeface="Arial" panose="020B0604020202020204" pitchFamily="34" charset="0"/>
              <a:buChar char="•"/>
            </a:pPr>
            <a:r>
              <a:rPr lang="en-US" sz="1700" b="1" dirty="0" smtClean="0">
                <a:solidFill>
                  <a:schemeClr val="accent1"/>
                </a:solidFill>
                <a:latin typeface="Tw Cen MT" panose="020B0602020104020603" pitchFamily="34" charset="0"/>
              </a:rPr>
              <a:t>Listening Tour: </a:t>
            </a:r>
            <a:r>
              <a:rPr lang="en-US" sz="1700" dirty="0" smtClean="0">
                <a:latin typeface="Tw Cen MT" panose="020B0602020104020603" pitchFamily="34" charset="0"/>
              </a:rPr>
              <a:t>Statewide Listening Tour led by the Governor’s office and DHRM to capture best practices and areas of opportunity to promote and celebrate diversity and to recruit and retain diverse talent within state government</a:t>
            </a:r>
          </a:p>
          <a:p>
            <a:pPr marL="285750" indent="-285750">
              <a:buFont typeface="Arial" panose="020B0604020202020204" pitchFamily="34" charset="0"/>
              <a:buChar char="•"/>
            </a:pPr>
            <a:r>
              <a:rPr lang="en-US" sz="1700" dirty="0" smtClean="0">
                <a:latin typeface="Tw Cen MT" panose="020B0602020104020603" pitchFamily="34" charset="0"/>
              </a:rPr>
              <a:t>Implementation and Guidance: Initiative implementation and statewide guidance is issued by DHRM</a:t>
            </a:r>
          </a:p>
          <a:p>
            <a:pPr marL="285750" indent="-285750">
              <a:buFont typeface="Arial" panose="020B0604020202020204" pitchFamily="34" charset="0"/>
              <a:buChar char="•"/>
            </a:pPr>
            <a:r>
              <a:rPr lang="en-US" sz="1700" b="1" dirty="0" smtClean="0">
                <a:solidFill>
                  <a:schemeClr val="accent1"/>
                </a:solidFill>
                <a:latin typeface="Tw Cen MT" panose="020B0602020104020603" pitchFamily="34" charset="0"/>
              </a:rPr>
              <a:t>Site Visits Arranged: </a:t>
            </a:r>
            <a:r>
              <a:rPr lang="en-US" sz="1700" dirty="0" smtClean="0">
                <a:latin typeface="Tw Cen MT" panose="020B0602020104020603" pitchFamily="34" charset="0"/>
              </a:rPr>
              <a:t>Site visits to example state entities arranged by the Governor’s office and shared statewide by DHRM</a:t>
            </a:r>
          </a:p>
          <a:p>
            <a:pPr marL="285750" indent="-285750">
              <a:buFont typeface="Arial" panose="020B0604020202020204" pitchFamily="34" charset="0"/>
              <a:buChar char="•"/>
            </a:pPr>
            <a:r>
              <a:rPr lang="en-US" sz="1700" b="1" dirty="0" smtClean="0">
                <a:solidFill>
                  <a:schemeClr val="accent1"/>
                </a:solidFill>
                <a:latin typeface="Tw Cen MT" panose="020B0602020104020603" pitchFamily="34" charset="0"/>
              </a:rPr>
              <a:t>Quarterly Activity and Success Story Updates: </a:t>
            </a:r>
            <a:r>
              <a:rPr lang="en-US" sz="1700" dirty="0" smtClean="0">
                <a:latin typeface="Tw Cen MT" panose="020B0602020104020603" pitchFamily="34" charset="0"/>
              </a:rPr>
              <a:t>Quarterly newsletter which will highlight success stories and celebrate diversity and inclusion throughout state government</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266716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16" y="304800"/>
            <a:ext cx="8229600" cy="990600"/>
          </a:xfrm>
        </p:spPr>
        <p:txBody>
          <a:bodyPr>
            <a:normAutofit/>
          </a:bodyPr>
          <a:lstStyle/>
          <a:p>
            <a:pPr algn="ctr"/>
            <a:r>
              <a:rPr lang="en-US" sz="4400" b="1" dirty="0" smtClean="0">
                <a:latin typeface="Tw Cen MT" panose="020B0602020104020603" pitchFamily="34" charset="0"/>
              </a:rPr>
              <a:t>Tracking Our Efforts</a:t>
            </a:r>
            <a:endParaRPr lang="en-US" sz="4400" b="1" dirty="0">
              <a:latin typeface="Tw Cen MT" panose="020B0602020104020603" pitchFamily="34" charset="0"/>
            </a:endParaRPr>
          </a:p>
        </p:txBody>
      </p:sp>
      <p:graphicFrame>
        <p:nvGraphicFramePr>
          <p:cNvPr id="4" name="Diagram 3"/>
          <p:cNvGraphicFramePr/>
          <p:nvPr>
            <p:extLst>
              <p:ext uri="{D42A27DB-BD31-4B8C-83A1-F6EECF244321}">
                <p14:modId xmlns:p14="http://schemas.microsoft.com/office/powerpoint/2010/main" val="3672665257"/>
              </p:ext>
            </p:extLst>
          </p:nvPr>
        </p:nvGraphicFramePr>
        <p:xfrm>
          <a:off x="381000" y="1397000"/>
          <a:ext cx="8382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996855" y="5486400"/>
            <a:ext cx="7299278" cy="369332"/>
          </a:xfrm>
          <a:prstGeom prst="rect">
            <a:avLst/>
          </a:prstGeom>
          <a:noFill/>
        </p:spPr>
        <p:txBody>
          <a:bodyPr wrap="square" rtlCol="0">
            <a:spAutoFit/>
          </a:bodyPr>
          <a:lstStyle/>
          <a:p>
            <a:pPr algn="ctr"/>
            <a:r>
              <a:rPr lang="en-US" b="1" dirty="0" smtClean="0">
                <a:latin typeface="Tw Cen MT" panose="020B0602020104020603" pitchFamily="34" charset="0"/>
              </a:rPr>
              <a:t>Utilize the Virginia Department of Human Resource Management</a:t>
            </a:r>
            <a:endParaRPr lang="en-US" b="1" dirty="0">
              <a:latin typeface="Tw Cen MT" panose="020B0602020104020603" pitchFamily="34" charset="0"/>
            </a:endParaRPr>
          </a:p>
        </p:txBody>
      </p:sp>
    </p:spTree>
    <p:extLst>
      <p:ext uri="{BB962C8B-B14F-4D97-AF65-F5344CB8AC3E}">
        <p14:creationId xmlns:p14="http://schemas.microsoft.com/office/powerpoint/2010/main" val="3947363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r>
              <a:rPr lang="en-US" sz="4400" b="1" dirty="0" smtClean="0">
                <a:latin typeface="Tw Cen MT" panose="020B0602020104020603" pitchFamily="34" charset="0"/>
              </a:rPr>
              <a:t>Outcomes</a:t>
            </a:r>
            <a:r>
              <a:rPr lang="en-US" sz="4400" dirty="0" smtClean="0">
                <a:latin typeface="Tw Cen MT" panose="020B0602020104020603" pitchFamily="34" charset="0"/>
              </a:rPr>
              <a:t> </a:t>
            </a:r>
            <a:endParaRPr lang="en-US" sz="3200" dirty="0">
              <a:solidFill>
                <a:srgbClr val="92D050"/>
              </a:solidFill>
              <a:latin typeface="Tw Cen MT" panose="020B0602020104020603" pitchFamily="34" charset="0"/>
            </a:endParaRPr>
          </a:p>
        </p:txBody>
      </p:sp>
      <p:sp>
        <p:nvSpPr>
          <p:cNvPr id="3" name="Content Placeholder 2"/>
          <p:cNvSpPr>
            <a:spLocks noGrp="1"/>
          </p:cNvSpPr>
          <p:nvPr>
            <p:ph idx="1"/>
          </p:nvPr>
        </p:nvSpPr>
        <p:spPr>
          <a:xfrm>
            <a:off x="1676400" y="6096000"/>
            <a:ext cx="6324600" cy="596248"/>
          </a:xfrm>
        </p:spPr>
        <p:txBody>
          <a:bodyPr>
            <a:noAutofit/>
          </a:bodyPr>
          <a:lstStyle/>
          <a:p>
            <a:pPr marL="0" indent="0" algn="ctr">
              <a:buNone/>
            </a:pPr>
            <a:r>
              <a:rPr lang="en-US" sz="3200" b="1" dirty="0" smtClean="0">
                <a:solidFill>
                  <a:schemeClr val="tx2"/>
                </a:solidFill>
                <a:latin typeface="Tw Cen MT" panose="020B0602020104020603" pitchFamily="34" charset="0"/>
              </a:rPr>
              <a:t>A </a:t>
            </a:r>
            <a:r>
              <a:rPr lang="en-US" sz="4000" b="1" i="1" dirty="0" smtClean="0">
                <a:solidFill>
                  <a:schemeClr val="accent1"/>
                </a:solidFill>
                <a:latin typeface="Tw Cen MT" panose="020B0602020104020603" pitchFamily="34" charset="0"/>
              </a:rPr>
              <a:t>more inclusive </a:t>
            </a:r>
            <a:r>
              <a:rPr lang="en-US" sz="3200" b="1" dirty="0" smtClean="0">
                <a:solidFill>
                  <a:schemeClr val="tx2"/>
                </a:solidFill>
                <a:latin typeface="Tw Cen MT" panose="020B0602020104020603" pitchFamily="34" charset="0"/>
              </a:rPr>
              <a:t>Commonwealth</a:t>
            </a:r>
            <a:endParaRPr lang="en-US" sz="3200" dirty="0"/>
          </a:p>
        </p:txBody>
      </p:sp>
      <p:graphicFrame>
        <p:nvGraphicFramePr>
          <p:cNvPr id="4" name="Diagram 3"/>
          <p:cNvGraphicFramePr/>
          <p:nvPr>
            <p:extLst>
              <p:ext uri="{D42A27DB-BD31-4B8C-83A1-F6EECF244321}">
                <p14:modId xmlns:p14="http://schemas.microsoft.com/office/powerpoint/2010/main" val="2165977109"/>
              </p:ext>
            </p:extLst>
          </p:nvPr>
        </p:nvGraphicFramePr>
        <p:xfrm>
          <a:off x="304800" y="838200"/>
          <a:ext cx="8346743"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750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latin typeface="Tw Cen MT" panose="020B0602020104020603" pitchFamily="34" charset="0"/>
              </a:rPr>
              <a:t>Thank you.</a:t>
            </a:r>
            <a:endParaRPr lang="en-US" sz="4400" b="1" dirty="0">
              <a:latin typeface="Tw Cen MT" panose="020B0602020104020603" pitchFamily="34" charset="0"/>
            </a:endParaRPr>
          </a:p>
        </p:txBody>
      </p:sp>
      <p:pic>
        <p:nvPicPr>
          <p:cNvPr id="6146"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33528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97003"/>
            <a:ext cx="5257800" cy="348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296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Tw Cen MT" panose="020B0602020104020603" pitchFamily="34" charset="0"/>
              </a:rPr>
              <a:t>Group 4</a:t>
            </a:r>
            <a:endParaRPr lang="en-US" sz="4400" b="1" dirty="0">
              <a:latin typeface="Tw Cen MT" panose="020B0602020104020603"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84404858"/>
              </p:ext>
            </p:extLst>
          </p:nvPr>
        </p:nvGraphicFramePr>
        <p:xfrm>
          <a:off x="685800" y="1905000"/>
          <a:ext cx="7848600" cy="3017520"/>
        </p:xfrm>
        <a:graphic>
          <a:graphicData uri="http://schemas.openxmlformats.org/drawingml/2006/table">
            <a:tbl>
              <a:tblPr firstRow="1" bandRow="1">
                <a:tableStyleId>{2D5ABB26-0587-4C30-8999-92F81FD0307C}</a:tableStyleId>
              </a:tblPr>
              <a:tblGrid>
                <a:gridCol w="40005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70840">
                <a:tc>
                  <a:txBody>
                    <a:bodyPr/>
                    <a:lstStyle/>
                    <a:p>
                      <a:pPr algn="ctr"/>
                      <a:r>
                        <a:rPr lang="en-US" sz="2000" b="1" dirty="0" smtClean="0">
                          <a:solidFill>
                            <a:schemeClr val="tx2"/>
                          </a:solidFill>
                          <a:latin typeface="Tw Cen MT" panose="020B0602020104020603" pitchFamily="34" charset="0"/>
                        </a:rPr>
                        <a:t>Traci DeShazor</a:t>
                      </a:r>
                    </a:p>
                    <a:p>
                      <a:pPr algn="ctr"/>
                      <a:r>
                        <a:rPr lang="en-US" sz="2000" dirty="0" smtClean="0">
                          <a:solidFill>
                            <a:schemeClr val="accent6"/>
                          </a:solidFill>
                          <a:latin typeface="Tw Cen MT" panose="020B0602020104020603" pitchFamily="34" charset="0"/>
                        </a:rPr>
                        <a:t>Deputy</a:t>
                      </a:r>
                      <a:r>
                        <a:rPr lang="en-US" sz="2000" baseline="0" dirty="0" smtClean="0">
                          <a:solidFill>
                            <a:schemeClr val="accent6"/>
                          </a:solidFill>
                          <a:latin typeface="Tw Cen MT" panose="020B0602020104020603" pitchFamily="34" charset="0"/>
                        </a:rPr>
                        <a:t> Secretary of the Commonwealth</a:t>
                      </a:r>
                      <a:endParaRPr lang="en-US" sz="2000" dirty="0">
                        <a:solidFill>
                          <a:schemeClr val="accent6"/>
                        </a:solidFill>
                        <a:latin typeface="Tw Cen MT" panose="020B0602020104020603" pitchFamily="34" charset="0"/>
                      </a:endParaRPr>
                    </a:p>
                  </a:txBody>
                  <a:tcPr anchor="ctr"/>
                </a:tc>
                <a:tc>
                  <a:txBody>
                    <a:bodyPr/>
                    <a:lstStyle/>
                    <a:p>
                      <a:pPr algn="ctr"/>
                      <a:r>
                        <a:rPr lang="en-US" sz="2000" b="1" dirty="0" smtClean="0">
                          <a:solidFill>
                            <a:schemeClr val="tx2"/>
                          </a:solidFill>
                          <a:latin typeface="Tw Cen MT" panose="020B0602020104020603" pitchFamily="34" charset="0"/>
                        </a:rPr>
                        <a:t>Carlos Hopkins</a:t>
                      </a:r>
                    </a:p>
                    <a:p>
                      <a:pPr algn="ctr"/>
                      <a:r>
                        <a:rPr lang="en-US" sz="2000" dirty="0" smtClean="0">
                          <a:solidFill>
                            <a:schemeClr val="accent6"/>
                          </a:solidFill>
                          <a:latin typeface="Tw Cen MT" panose="020B0602020104020603" pitchFamily="34" charset="0"/>
                        </a:rPr>
                        <a:t>Counsel to the Governor</a:t>
                      </a:r>
                    </a:p>
                    <a:p>
                      <a:pPr algn="ctr"/>
                      <a:endParaRPr lang="en-US" sz="2000" dirty="0">
                        <a:solidFill>
                          <a:schemeClr val="tx2"/>
                        </a:solidFill>
                        <a:latin typeface="Tw Cen MT" panose="020B0602020104020603" pitchFamily="34" charset="0"/>
                      </a:endParaRPr>
                    </a:p>
                  </a:txBody>
                  <a:tcPr anchor="ctr"/>
                </a:tc>
                <a:extLst>
                  <a:ext uri="{0D108BD9-81ED-4DB2-BD59-A6C34878D82A}">
                    <a16:rowId xmlns:a16="http://schemas.microsoft.com/office/drawing/2014/main" val="10000"/>
                  </a:ext>
                </a:extLst>
              </a:tr>
              <a:tr h="370840">
                <a:tc>
                  <a:txBody>
                    <a:bodyPr/>
                    <a:lstStyle/>
                    <a:p>
                      <a:pPr algn="ctr"/>
                      <a:r>
                        <a:rPr lang="en-US" sz="2000" b="1" dirty="0" smtClean="0">
                          <a:solidFill>
                            <a:schemeClr val="tx2"/>
                          </a:solidFill>
                          <a:latin typeface="Tw Cen MT" panose="020B0602020104020603" pitchFamily="34" charset="0"/>
                        </a:rPr>
                        <a:t>Andrea Peeks</a:t>
                      </a:r>
                    </a:p>
                    <a:p>
                      <a:pPr algn="ctr"/>
                      <a:r>
                        <a:rPr lang="en-US" sz="2000" dirty="0" smtClean="0">
                          <a:solidFill>
                            <a:schemeClr val="accent6"/>
                          </a:solidFill>
                          <a:latin typeface="Tw Cen MT" panose="020B0602020104020603" pitchFamily="34" charset="0"/>
                        </a:rPr>
                        <a:t>Virginia</a:t>
                      </a:r>
                      <a:r>
                        <a:rPr lang="en-US" sz="2000" baseline="0" dirty="0" smtClean="0">
                          <a:solidFill>
                            <a:schemeClr val="accent6"/>
                          </a:solidFill>
                          <a:latin typeface="Tw Cen MT" panose="020B0602020104020603" pitchFamily="34" charset="0"/>
                        </a:rPr>
                        <a:t> Retirement System</a:t>
                      </a:r>
                      <a:endParaRPr lang="en-US" sz="2000" dirty="0">
                        <a:solidFill>
                          <a:schemeClr val="accent6"/>
                        </a:solidFill>
                        <a:latin typeface="Tw Cen MT" panose="020B0602020104020603" pitchFamily="34" charset="0"/>
                      </a:endParaRPr>
                    </a:p>
                  </a:txBody>
                  <a:tcPr anchor="ctr"/>
                </a:tc>
                <a:tc>
                  <a:txBody>
                    <a:bodyPr/>
                    <a:lstStyle/>
                    <a:p>
                      <a:pPr algn="ctr"/>
                      <a:r>
                        <a:rPr lang="en-US" sz="2000" b="1" dirty="0" smtClean="0">
                          <a:solidFill>
                            <a:schemeClr val="tx2"/>
                          </a:solidFill>
                          <a:latin typeface="Tw Cen MT" panose="020B0602020104020603" pitchFamily="34" charset="0"/>
                        </a:rPr>
                        <a:t>Bill Mahoney</a:t>
                      </a:r>
                    </a:p>
                    <a:p>
                      <a:pPr algn="ctr"/>
                      <a:r>
                        <a:rPr lang="en-US" sz="2000" dirty="0" smtClean="0">
                          <a:solidFill>
                            <a:schemeClr val="accent6"/>
                          </a:solidFill>
                          <a:latin typeface="Tw Cen MT" panose="020B0602020104020603" pitchFamily="34" charset="0"/>
                        </a:rPr>
                        <a:t>Virginia Department of </a:t>
                      </a:r>
                    </a:p>
                    <a:p>
                      <a:pPr algn="ctr"/>
                      <a:r>
                        <a:rPr lang="en-US" sz="2000" dirty="0" smtClean="0">
                          <a:solidFill>
                            <a:schemeClr val="accent6"/>
                          </a:solidFill>
                          <a:latin typeface="Tw Cen MT" panose="020B0602020104020603" pitchFamily="34" charset="0"/>
                        </a:rPr>
                        <a:t>Emergency Management</a:t>
                      </a:r>
                      <a:endParaRPr lang="en-US" sz="2000" dirty="0">
                        <a:solidFill>
                          <a:schemeClr val="accent6"/>
                        </a:solidFill>
                        <a:latin typeface="Tw Cen MT" panose="020B0602020104020603" pitchFamily="34" charset="0"/>
                      </a:endParaRPr>
                    </a:p>
                  </a:txBody>
                  <a:tcPr anchor="ctr"/>
                </a:tc>
                <a:extLst>
                  <a:ext uri="{0D108BD9-81ED-4DB2-BD59-A6C34878D82A}">
                    <a16:rowId xmlns:a16="http://schemas.microsoft.com/office/drawing/2014/main" val="10001"/>
                  </a:ext>
                </a:extLst>
              </a:tr>
              <a:tr h="370840">
                <a:tc>
                  <a:txBody>
                    <a:bodyPr/>
                    <a:lstStyle/>
                    <a:p>
                      <a:pPr algn="ctr"/>
                      <a:r>
                        <a:rPr lang="en-US" sz="2000" b="1" dirty="0" smtClean="0">
                          <a:solidFill>
                            <a:schemeClr val="tx2"/>
                          </a:solidFill>
                          <a:latin typeface="Tw Cen MT" panose="020B0602020104020603" pitchFamily="34" charset="0"/>
                        </a:rPr>
                        <a:t>Ivory Banks</a:t>
                      </a:r>
                    </a:p>
                    <a:p>
                      <a:pPr algn="ctr"/>
                      <a:r>
                        <a:rPr lang="en-US" sz="2000" dirty="0" smtClean="0">
                          <a:solidFill>
                            <a:schemeClr val="accent6"/>
                          </a:solidFill>
                          <a:latin typeface="Tw Cen MT" panose="020B0602020104020603" pitchFamily="34" charset="0"/>
                        </a:rPr>
                        <a:t>Virginia Department of </a:t>
                      </a:r>
                    </a:p>
                    <a:p>
                      <a:pPr algn="ctr"/>
                      <a:r>
                        <a:rPr lang="en-US" sz="2000" dirty="0" smtClean="0">
                          <a:solidFill>
                            <a:schemeClr val="accent6"/>
                          </a:solidFill>
                          <a:latin typeface="Tw Cen MT" panose="020B0602020104020603" pitchFamily="34" charset="0"/>
                        </a:rPr>
                        <a:t>Medical Assistance Services</a:t>
                      </a:r>
                      <a:endParaRPr lang="en-US" sz="2000" dirty="0">
                        <a:solidFill>
                          <a:schemeClr val="accent6"/>
                        </a:solidFill>
                        <a:latin typeface="Tw Cen MT" panose="020B0602020104020603" pitchFamily="34" charset="0"/>
                      </a:endParaRPr>
                    </a:p>
                  </a:txBody>
                  <a:tcPr anchor="ctr"/>
                </a:tc>
                <a:tc>
                  <a:txBody>
                    <a:bodyPr/>
                    <a:lstStyle/>
                    <a:p>
                      <a:pPr algn="ctr"/>
                      <a:r>
                        <a:rPr lang="en-US" sz="2000" b="1" dirty="0" smtClean="0">
                          <a:solidFill>
                            <a:schemeClr val="tx2"/>
                          </a:solidFill>
                          <a:latin typeface="Tw Cen MT" panose="020B0602020104020603" pitchFamily="34" charset="0"/>
                        </a:rPr>
                        <a:t>Patrick Carr</a:t>
                      </a:r>
                    </a:p>
                    <a:p>
                      <a:pPr algn="ctr"/>
                      <a:r>
                        <a:rPr lang="en-US" sz="2000" dirty="0" smtClean="0">
                          <a:solidFill>
                            <a:schemeClr val="accent6"/>
                          </a:solidFill>
                          <a:latin typeface="Tw Cen MT" panose="020B0602020104020603" pitchFamily="34" charset="0"/>
                        </a:rPr>
                        <a:t>State</a:t>
                      </a:r>
                      <a:r>
                        <a:rPr lang="en-US" sz="2000" baseline="0" dirty="0" smtClean="0">
                          <a:solidFill>
                            <a:schemeClr val="accent6"/>
                          </a:solidFill>
                          <a:latin typeface="Tw Cen MT" panose="020B0602020104020603" pitchFamily="34" charset="0"/>
                        </a:rPr>
                        <a:t> Corporation Commission </a:t>
                      </a:r>
                      <a:endParaRPr lang="en-US" sz="2000" dirty="0">
                        <a:solidFill>
                          <a:schemeClr val="accent6"/>
                        </a:solidFill>
                        <a:latin typeface="Tw Cen MT" panose="020B0602020104020603"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0923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Tw Cen MT" panose="020B0602020104020603" pitchFamily="34" charset="0"/>
              </a:rPr>
              <a:t>Sources</a:t>
            </a:r>
            <a:endParaRPr lang="en-US" sz="4400" b="1" dirty="0">
              <a:latin typeface="Tw Cen MT" panose="020B0602020104020603" pitchFamily="34" charset="0"/>
            </a:endParaRPr>
          </a:p>
        </p:txBody>
      </p:sp>
      <p:sp>
        <p:nvSpPr>
          <p:cNvPr id="3" name="Content Placeholder 2"/>
          <p:cNvSpPr>
            <a:spLocks noGrp="1"/>
          </p:cNvSpPr>
          <p:nvPr>
            <p:ph idx="1"/>
          </p:nvPr>
        </p:nvSpPr>
        <p:spPr>
          <a:xfrm>
            <a:off x="228600" y="1600200"/>
            <a:ext cx="8686800" cy="4876800"/>
          </a:xfrm>
        </p:spPr>
        <p:txBody>
          <a:bodyPr>
            <a:normAutofit lnSpcReduction="10000"/>
          </a:bodyPr>
          <a:lstStyle/>
          <a:p>
            <a:pPr>
              <a:lnSpc>
                <a:spcPct val="150000"/>
              </a:lnSpc>
            </a:pPr>
            <a:r>
              <a:rPr lang="en-US" sz="1600" dirty="0">
                <a:latin typeface="Tw Cen MT" panose="020B0602020104020603" pitchFamily="34" charset="0"/>
              </a:rPr>
              <a:t>Source: </a:t>
            </a:r>
            <a:r>
              <a:rPr lang="en-US" sz="1600" dirty="0">
                <a:latin typeface="Tw Cen MT" panose="020B0602020104020603" pitchFamily="34" charset="0"/>
                <a:hlinkClick r:id="rId2"/>
              </a:rPr>
              <a:t>Partnership for the Public Service and The National Association of Colleges and Employers</a:t>
            </a:r>
            <a:endParaRPr lang="en-US" sz="1600" dirty="0">
              <a:latin typeface="Tw Cen MT" panose="020B0602020104020603" pitchFamily="34" charset="0"/>
            </a:endParaRPr>
          </a:p>
          <a:p>
            <a:pPr>
              <a:lnSpc>
                <a:spcPct val="150000"/>
              </a:lnSpc>
            </a:pPr>
            <a:r>
              <a:rPr lang="en-US" sz="1600" dirty="0">
                <a:latin typeface="Tw Cen MT" panose="020B0602020104020603" pitchFamily="34" charset="0"/>
              </a:rPr>
              <a:t>Source: </a:t>
            </a:r>
            <a:r>
              <a:rPr lang="en-US" sz="1600" dirty="0">
                <a:latin typeface="Tw Cen MT" panose="020B0602020104020603" pitchFamily="34" charset="0"/>
                <a:hlinkClick r:id="rId2"/>
              </a:rPr>
              <a:t>Partnership for the Public Service and The National Association of Colleges and Employers</a:t>
            </a:r>
            <a:endParaRPr lang="en-US" sz="1600" dirty="0">
              <a:latin typeface="Tw Cen MT" panose="020B0602020104020603" pitchFamily="34" charset="0"/>
            </a:endParaRPr>
          </a:p>
          <a:p>
            <a:pPr>
              <a:lnSpc>
                <a:spcPct val="150000"/>
              </a:lnSpc>
            </a:pPr>
            <a:r>
              <a:rPr lang="en-US" sz="1600" dirty="0">
                <a:latin typeface="Tw Cen MT" panose="020B0602020104020603" pitchFamily="34" charset="0"/>
              </a:rPr>
              <a:t>Source: </a:t>
            </a:r>
            <a:r>
              <a:rPr lang="en-US" sz="1600" dirty="0">
                <a:latin typeface="Tw Cen MT" panose="020B0602020104020603" pitchFamily="34" charset="0"/>
                <a:hlinkClick r:id="rId3"/>
              </a:rPr>
              <a:t>http://</a:t>
            </a:r>
            <a:r>
              <a:rPr lang="en-US" sz="1600" dirty="0" smtClean="0">
                <a:latin typeface="Tw Cen MT" panose="020B0602020104020603" pitchFamily="34" charset="0"/>
                <a:hlinkClick r:id="rId3"/>
              </a:rPr>
              <a:t>www.dhrm.virginia.gov/ff00006b-f159-6fbe-b15f-a057d091ebc6</a:t>
            </a:r>
            <a:endParaRPr lang="en-US" sz="1600" dirty="0" smtClean="0">
              <a:latin typeface="Tw Cen MT" panose="020B0602020104020603" pitchFamily="34" charset="0"/>
            </a:endParaRPr>
          </a:p>
          <a:p>
            <a:pPr>
              <a:lnSpc>
                <a:spcPct val="150000"/>
              </a:lnSpc>
            </a:pPr>
            <a:r>
              <a:rPr lang="en-US" sz="1600" dirty="0" smtClean="0">
                <a:latin typeface="Tw Cen MT" panose="020B0602020104020603" pitchFamily="34" charset="0"/>
              </a:rPr>
              <a:t>Source: </a:t>
            </a:r>
            <a:r>
              <a:rPr lang="en-US" sz="1600" dirty="0">
                <a:latin typeface="Tw Cen MT" panose="020B0602020104020603" pitchFamily="34" charset="0"/>
                <a:hlinkClick r:id="rId4"/>
              </a:rPr>
              <a:t>http://</a:t>
            </a:r>
            <a:r>
              <a:rPr lang="en-US" sz="1600" dirty="0" smtClean="0">
                <a:latin typeface="Tw Cen MT" panose="020B0602020104020603" pitchFamily="34" charset="0"/>
                <a:hlinkClick r:id="rId4"/>
              </a:rPr>
              <a:t>web1.dhrm.virginia.gov/itech/hrpolicy/pol5_10.htm</a:t>
            </a:r>
            <a:endParaRPr lang="en-US" sz="1600" dirty="0" smtClean="0">
              <a:latin typeface="Tw Cen MT" panose="020B0602020104020603" pitchFamily="34" charset="0"/>
            </a:endParaRPr>
          </a:p>
          <a:p>
            <a:pPr>
              <a:lnSpc>
                <a:spcPct val="150000"/>
              </a:lnSpc>
            </a:pPr>
            <a:r>
              <a:rPr lang="en-US" sz="1600" dirty="0" smtClean="0">
                <a:latin typeface="Tw Cen MT" panose="020B0602020104020603" pitchFamily="34" charset="0"/>
              </a:rPr>
              <a:t>Source: </a:t>
            </a:r>
            <a:r>
              <a:rPr lang="en-US" sz="1600" u="sng" dirty="0" smtClean="0">
                <a:latin typeface="Tw Cen MT" panose="020B0602020104020603" pitchFamily="34" charset="0"/>
                <a:hlinkClick r:id="rId5"/>
              </a:rPr>
              <a:t>https</a:t>
            </a:r>
            <a:r>
              <a:rPr lang="en-US" sz="1600" u="sng" dirty="0">
                <a:latin typeface="Tw Cen MT" panose="020B0602020104020603" pitchFamily="34" charset="0"/>
                <a:hlinkClick r:id="rId5"/>
              </a:rPr>
              <a:t>://hurman.dhrm.virginia.gov/sasweb/wpr/html/fy2017/ALL/demframe.html</a:t>
            </a:r>
            <a:endParaRPr lang="en-US" sz="1600" dirty="0">
              <a:latin typeface="Tw Cen MT" panose="020B0602020104020603" pitchFamily="34" charset="0"/>
            </a:endParaRPr>
          </a:p>
          <a:p>
            <a:pPr>
              <a:lnSpc>
                <a:spcPct val="150000"/>
              </a:lnSpc>
            </a:pPr>
            <a:r>
              <a:rPr lang="en-US" sz="1600" dirty="0" smtClean="0">
                <a:latin typeface="Tw Cen MT" panose="020B0602020104020603" pitchFamily="34" charset="0"/>
              </a:rPr>
              <a:t>Source</a:t>
            </a:r>
            <a:r>
              <a:rPr lang="en-US" sz="1600" dirty="0">
                <a:latin typeface="Tw Cen MT" panose="020B0602020104020603" pitchFamily="34" charset="0"/>
              </a:rPr>
              <a:t>: </a:t>
            </a:r>
            <a:r>
              <a:rPr lang="en-US" sz="1600" u="sng" dirty="0">
                <a:latin typeface="Tw Cen MT" panose="020B0602020104020603" pitchFamily="34" charset="0"/>
                <a:hlinkClick r:id="rId5"/>
              </a:rPr>
              <a:t>https://</a:t>
            </a:r>
            <a:r>
              <a:rPr lang="en-US" sz="1600" u="sng" dirty="0" smtClean="0">
                <a:latin typeface="Tw Cen MT" panose="020B0602020104020603" pitchFamily="34" charset="0"/>
                <a:hlinkClick r:id="rId5"/>
              </a:rPr>
              <a:t>hurman.dhrm.virginia.gov/sasweb/wpr/html/fy2017/ALL/demframe.html</a:t>
            </a:r>
            <a:endParaRPr lang="en-US" sz="1600" u="sng" dirty="0" smtClean="0">
              <a:latin typeface="Tw Cen MT" panose="020B0602020104020603" pitchFamily="34" charset="0"/>
            </a:endParaRPr>
          </a:p>
          <a:p>
            <a:pPr>
              <a:lnSpc>
                <a:spcPct val="150000"/>
              </a:lnSpc>
            </a:pPr>
            <a:r>
              <a:rPr lang="en-US" sz="1600" dirty="0">
                <a:latin typeface="Tw Cen MT" panose="020B0602020104020603" pitchFamily="34" charset="0"/>
              </a:rPr>
              <a:t>Source: </a:t>
            </a:r>
            <a:r>
              <a:rPr lang="en-US" sz="1600" u="sng" dirty="0">
                <a:latin typeface="Tw Cen MT" panose="020B0602020104020603" pitchFamily="34" charset="0"/>
                <a:hlinkClick r:id="rId5"/>
              </a:rPr>
              <a:t>https://</a:t>
            </a:r>
            <a:r>
              <a:rPr lang="en-US" sz="1600" u="sng" dirty="0" smtClean="0">
                <a:latin typeface="Tw Cen MT" panose="020B0602020104020603" pitchFamily="34" charset="0"/>
                <a:hlinkClick r:id="rId5"/>
              </a:rPr>
              <a:t>hurman.dhrm.virginia.gov/sasweb/wpr/html/fy2017/ALL/demframe.html</a:t>
            </a:r>
            <a:endParaRPr lang="en-US" sz="1600" u="sng" dirty="0" smtClean="0">
              <a:latin typeface="Tw Cen MT" panose="020B0602020104020603" pitchFamily="34" charset="0"/>
            </a:endParaRPr>
          </a:p>
          <a:p>
            <a:pPr>
              <a:lnSpc>
                <a:spcPct val="150000"/>
              </a:lnSpc>
            </a:pPr>
            <a:r>
              <a:rPr lang="en-US" sz="1600" dirty="0">
                <a:latin typeface="Tw Cen MT" panose="020B0602020104020603" pitchFamily="34" charset="0"/>
              </a:rPr>
              <a:t>Source: </a:t>
            </a:r>
            <a:r>
              <a:rPr lang="en-US" sz="1600" u="sng" dirty="0">
                <a:latin typeface="Tw Cen MT" panose="020B0602020104020603" pitchFamily="34" charset="0"/>
                <a:hlinkClick r:id="rId5"/>
              </a:rPr>
              <a:t>https://hurman.dhrm.virginia.gov/sasweb/wpr/html/fy2017/ALL/demframe.html</a:t>
            </a:r>
            <a:endParaRPr lang="en-US" sz="1600" dirty="0">
              <a:latin typeface="Tw Cen MT" panose="020B0602020104020603" pitchFamily="34" charset="0"/>
            </a:endParaRPr>
          </a:p>
          <a:p>
            <a:pPr>
              <a:lnSpc>
                <a:spcPct val="150000"/>
              </a:lnSpc>
            </a:pPr>
            <a:r>
              <a:rPr lang="en-US" sz="1600" dirty="0" smtClean="0">
                <a:latin typeface="Tw Cen MT" panose="020B0602020104020603" pitchFamily="34" charset="0"/>
              </a:rPr>
              <a:t>Source: </a:t>
            </a:r>
            <a:r>
              <a:rPr lang="en-US" sz="1600" u="sng" dirty="0">
                <a:latin typeface="Tw Cen MT" panose="020B0602020104020603" pitchFamily="34" charset="0"/>
                <a:hlinkClick r:id="rId6"/>
              </a:rPr>
              <a:t>http://www.dhrm.virginia.gov/docs/default-source/reports/ataglance/aag_alljune2016.pdf?sfvrsn=0</a:t>
            </a:r>
            <a:r>
              <a:rPr lang="en-US" sz="1600" dirty="0">
                <a:latin typeface="Tw Cen MT" panose="020B0602020104020603" pitchFamily="34" charset="0"/>
              </a:rPr>
              <a:t> </a:t>
            </a:r>
            <a:endParaRPr lang="en-US" sz="1600" dirty="0" smtClean="0">
              <a:latin typeface="Tw Cen MT" panose="020B0602020104020603" pitchFamily="34" charset="0"/>
            </a:endParaRPr>
          </a:p>
          <a:p>
            <a:pPr>
              <a:lnSpc>
                <a:spcPct val="150000"/>
              </a:lnSpc>
            </a:pPr>
            <a:r>
              <a:rPr lang="en-US" sz="1600" dirty="0">
                <a:latin typeface="Tw Cen MT" panose="020B0602020104020603" pitchFamily="34" charset="0"/>
              </a:rPr>
              <a:t>Source: </a:t>
            </a:r>
            <a:r>
              <a:rPr lang="en-US" sz="1600" dirty="0">
                <a:latin typeface="Tw Cen MT" panose="020B0602020104020603" pitchFamily="34" charset="0"/>
                <a:hlinkClick r:id="rId7"/>
              </a:rPr>
              <a:t>http://</a:t>
            </a:r>
            <a:r>
              <a:rPr lang="en-US" sz="1600" dirty="0" smtClean="0">
                <a:latin typeface="Tw Cen MT" panose="020B0602020104020603" pitchFamily="34" charset="0"/>
                <a:hlinkClick r:id="rId7"/>
              </a:rPr>
              <a:t>www.ncsl.org/legislators-staff/legislators/womens-legislative-network/women-in-state-legislatures-for-2016.aspx</a:t>
            </a:r>
            <a:endParaRPr lang="en-US" sz="1600" dirty="0" smtClean="0">
              <a:latin typeface="Tw Cen MT" panose="020B0602020104020603" pitchFamily="34" charset="0"/>
            </a:endParaRPr>
          </a:p>
          <a:p>
            <a:pPr>
              <a:lnSpc>
                <a:spcPct val="150000"/>
              </a:lnSpc>
            </a:pPr>
            <a:endParaRPr lang="en-US" sz="1600" dirty="0">
              <a:latin typeface="Tw Cen MT" panose="020B0602020104020603" pitchFamily="34" charset="0"/>
            </a:endParaRPr>
          </a:p>
          <a:p>
            <a:endParaRPr lang="en-US" sz="1400" dirty="0">
              <a:latin typeface="Tw Cen MT" panose="020B0602020104020603" pitchFamily="34" charset="0"/>
            </a:endParaRPr>
          </a:p>
        </p:txBody>
      </p:sp>
    </p:spTree>
    <p:extLst>
      <p:ext uri="{BB962C8B-B14F-4D97-AF65-F5344CB8AC3E}">
        <p14:creationId xmlns:p14="http://schemas.microsoft.com/office/powerpoint/2010/main" val="622422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gn="ctr"/>
            <a:r>
              <a:rPr lang="en-US" sz="4400" b="1" i="1" dirty="0" smtClean="0">
                <a:solidFill>
                  <a:schemeClr val="accent1"/>
                </a:solidFill>
                <a:latin typeface="Tw Cen MT" panose="020B0602020104020603" pitchFamily="34" charset="0"/>
              </a:rPr>
              <a:t>Defining</a:t>
            </a:r>
            <a:r>
              <a:rPr lang="en-US" sz="4400" b="1" dirty="0" smtClean="0">
                <a:latin typeface="Tw Cen MT" panose="020B0602020104020603" pitchFamily="34" charset="0"/>
              </a:rPr>
              <a:t> the Scope</a:t>
            </a:r>
            <a:endParaRPr lang="en-US" sz="4400" b="1" dirty="0">
              <a:latin typeface="Tw Cen MT" panose="020B0602020104020603" pitchFamily="34" charset="0"/>
            </a:endParaRPr>
          </a:p>
        </p:txBody>
      </p:sp>
      <p:graphicFrame>
        <p:nvGraphicFramePr>
          <p:cNvPr id="5" name="Diagram 4"/>
          <p:cNvGraphicFramePr/>
          <p:nvPr>
            <p:extLst>
              <p:ext uri="{D42A27DB-BD31-4B8C-83A1-F6EECF244321}">
                <p14:modId xmlns:p14="http://schemas.microsoft.com/office/powerpoint/2010/main" val="3649395714"/>
              </p:ext>
            </p:extLst>
          </p:nvPr>
        </p:nvGraphicFramePr>
        <p:xfrm>
          <a:off x="0" y="1655213"/>
          <a:ext cx="8915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101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accent1"/>
                </a:solidFill>
                <a:latin typeface="Tw Cen MT" panose="020B0602020104020603" pitchFamily="34" charset="0"/>
              </a:rPr>
              <a:t>Outlining</a:t>
            </a:r>
            <a:r>
              <a:rPr lang="en-US" sz="4400" b="1" dirty="0" smtClean="0">
                <a:latin typeface="Tw Cen MT" panose="020B0602020104020603" pitchFamily="34" charset="0"/>
              </a:rPr>
              <a:t> the Scope</a:t>
            </a:r>
            <a:endParaRPr lang="en-US" sz="4400" b="1" dirty="0">
              <a:latin typeface="Tw Cen MT" panose="020B0602020104020603" pitchFamily="34" charset="0"/>
            </a:endParaRPr>
          </a:p>
        </p:txBody>
      </p:sp>
      <p:sp>
        <p:nvSpPr>
          <p:cNvPr id="5" name="Content Placeholder 2"/>
          <p:cNvSpPr txBox="1">
            <a:spLocks/>
          </p:cNvSpPr>
          <p:nvPr/>
        </p:nvSpPr>
        <p:spPr>
          <a:xfrm>
            <a:off x="381000" y="1600200"/>
            <a:ext cx="7772400" cy="137160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4400" b="1" i="1" dirty="0" err="1">
                <a:solidFill>
                  <a:schemeClr val="tx2"/>
                </a:solidFill>
                <a:latin typeface="Tw Cen MT" panose="020B0602020104020603" pitchFamily="34" charset="0"/>
              </a:rPr>
              <a:t>mi·nor·i·ty</a:t>
            </a:r>
            <a:endParaRPr lang="en-US" sz="4400" b="1" i="1" dirty="0">
              <a:solidFill>
                <a:schemeClr val="tx2"/>
              </a:solidFill>
              <a:latin typeface="Tw Cen MT" panose="020B0602020104020603" pitchFamily="34" charset="0"/>
            </a:endParaRPr>
          </a:p>
          <a:p>
            <a:pPr marL="0" indent="0">
              <a:buNone/>
            </a:pPr>
            <a:r>
              <a:rPr lang="en-US" sz="2200" dirty="0" err="1">
                <a:solidFill>
                  <a:schemeClr val="tx2"/>
                </a:solidFill>
                <a:latin typeface="Tw Cen MT" panose="020B0602020104020603" pitchFamily="34" charset="0"/>
              </a:rPr>
              <a:t>məˈnôrədē</a:t>
            </a:r>
            <a:r>
              <a:rPr lang="en-US" sz="2200" dirty="0">
                <a:solidFill>
                  <a:schemeClr val="tx2"/>
                </a:solidFill>
                <a:latin typeface="Tw Cen MT" panose="020B0602020104020603" pitchFamily="34" charset="0"/>
              </a:rPr>
              <a:t>/</a:t>
            </a:r>
          </a:p>
          <a:p>
            <a:pPr marL="0" indent="0">
              <a:buNone/>
            </a:pPr>
            <a:r>
              <a:rPr lang="en-US" sz="2200" i="1" dirty="0" smtClean="0">
                <a:solidFill>
                  <a:schemeClr val="tx2"/>
                </a:solidFill>
                <a:latin typeface="Tw Cen MT" panose="020B0602020104020603" pitchFamily="34" charset="0"/>
              </a:rPr>
              <a:t>noun</a:t>
            </a:r>
            <a:endParaRPr lang="en-US" sz="2200" dirty="0" smtClean="0">
              <a:solidFill>
                <a:schemeClr val="tx2"/>
              </a:solidFill>
              <a:latin typeface="Tw Cen MT" panose="020B0602020104020603" pitchFamily="34" charset="0"/>
            </a:endParaRPr>
          </a:p>
          <a:p>
            <a:pPr marL="0" indent="0">
              <a:buNone/>
            </a:pPr>
            <a:endParaRPr lang="en-US" sz="1400" dirty="0">
              <a:latin typeface="Tw Cen MT" panose="020B0602020104020603" pitchFamily="34" charset="0"/>
            </a:endParaRPr>
          </a:p>
          <a:p>
            <a:pPr marL="0" indent="0">
              <a:buNone/>
            </a:pPr>
            <a:endParaRPr lang="en-US" sz="2000" dirty="0">
              <a:latin typeface="Tw Cen MT" panose="020B0602020104020603" pitchFamily="34" charset="0"/>
            </a:endParaRPr>
          </a:p>
          <a:p>
            <a:pPr marL="0" indent="0">
              <a:buNone/>
            </a:pPr>
            <a:endParaRPr lang="en-US" sz="1600" dirty="0"/>
          </a:p>
          <a:p>
            <a:pPr marL="0" indent="0">
              <a:buFont typeface="Arial" pitchFamily="34" charset="0"/>
              <a:buNone/>
            </a:pPr>
            <a:endParaRPr lang="en-US" dirty="0" smtClean="0">
              <a:solidFill>
                <a:srgbClr val="92D050"/>
              </a:solidFill>
            </a:endParaRPr>
          </a:p>
        </p:txBody>
      </p:sp>
      <p:graphicFrame>
        <p:nvGraphicFramePr>
          <p:cNvPr id="3" name="Diagram 2"/>
          <p:cNvGraphicFramePr/>
          <p:nvPr>
            <p:extLst>
              <p:ext uri="{D42A27DB-BD31-4B8C-83A1-F6EECF244321}">
                <p14:modId xmlns:p14="http://schemas.microsoft.com/office/powerpoint/2010/main" val="2678793279"/>
              </p:ext>
            </p:extLst>
          </p:nvPr>
        </p:nvGraphicFramePr>
        <p:xfrm>
          <a:off x="984913" y="2743200"/>
          <a:ext cx="7505700" cy="349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21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smtClean="0">
                <a:latin typeface="Tw Cen MT" panose="020B0602020104020603" pitchFamily="34" charset="0"/>
              </a:rPr>
              <a:t>A Snapshot: Executive Branch </a:t>
            </a:r>
            <a:r>
              <a:rPr lang="en-US" b="1" dirty="0" smtClean="0">
                <a:latin typeface="Tw Cen MT" panose="020B0602020104020603" pitchFamily="34" charset="0"/>
              </a:rPr>
              <a:t/>
            </a:r>
            <a:br>
              <a:rPr lang="en-US" b="1" dirty="0" smtClean="0">
                <a:latin typeface="Tw Cen MT" panose="020B0602020104020603" pitchFamily="34" charset="0"/>
              </a:rPr>
            </a:br>
            <a:r>
              <a:rPr lang="en-US" sz="3100" dirty="0" smtClean="0">
                <a:latin typeface="Tw Cen MT" panose="020B0602020104020603" pitchFamily="34" charset="0"/>
              </a:rPr>
              <a:t>(Office of the Governor)</a:t>
            </a:r>
            <a:endParaRPr lang="en-US" sz="3100" dirty="0">
              <a:latin typeface="Tw Cen MT" panose="020B0602020104020603" pitchFamily="34" charset="0"/>
            </a:endParaRPr>
          </a:p>
        </p:txBody>
      </p:sp>
      <p:sp>
        <p:nvSpPr>
          <p:cNvPr id="3" name="Content Placeholder 2"/>
          <p:cNvSpPr>
            <a:spLocks noGrp="1"/>
          </p:cNvSpPr>
          <p:nvPr>
            <p:ph idx="1"/>
          </p:nvPr>
        </p:nvSpPr>
        <p:spPr>
          <a:xfrm>
            <a:off x="76200" y="1750291"/>
            <a:ext cx="3124200" cy="688109"/>
          </a:xfrm>
          <a:solidFill>
            <a:schemeClr val="accent5">
              <a:lumMod val="40000"/>
              <a:lumOff val="60000"/>
            </a:schemeClr>
          </a:solidFill>
        </p:spPr>
        <p:txBody>
          <a:bodyPr>
            <a:noAutofit/>
          </a:bodyPr>
          <a:lstStyle/>
          <a:p>
            <a:pPr marL="0" indent="0" algn="ctr">
              <a:buNone/>
            </a:pPr>
            <a:r>
              <a:rPr lang="en-US" sz="1700" dirty="0" smtClean="0">
                <a:latin typeface="Tw Cen MT" panose="020B0602020104020603" pitchFamily="34" charset="0"/>
              </a:rPr>
              <a:t>Cabinet Secretaries, Deputy Secretaries, Counsel, COS, DCOS</a:t>
            </a:r>
            <a:endParaRPr lang="en-US" sz="1700" dirty="0">
              <a:latin typeface="Tw Cen MT" panose="020B0602020104020603" pitchFamily="34" charset="0"/>
            </a:endParaRPr>
          </a:p>
        </p:txBody>
      </p:sp>
      <p:sp>
        <p:nvSpPr>
          <p:cNvPr id="4" name="Content Placeholder 2"/>
          <p:cNvSpPr txBox="1">
            <a:spLocks/>
          </p:cNvSpPr>
          <p:nvPr/>
        </p:nvSpPr>
        <p:spPr>
          <a:xfrm>
            <a:off x="3276600" y="1754909"/>
            <a:ext cx="2971800" cy="685800"/>
          </a:xfrm>
          <a:prstGeom prst="rect">
            <a:avLst/>
          </a:prstGeom>
          <a:solidFill>
            <a:schemeClr val="accent5">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1800" dirty="0" smtClean="0">
                <a:latin typeface="Tw Cen MT" panose="020B0602020104020603" pitchFamily="34" charset="0"/>
              </a:rPr>
              <a:t>Policy, Constituent Services, and Communications</a:t>
            </a:r>
            <a:endParaRPr lang="en-US" sz="1800" dirty="0">
              <a:latin typeface="Tw Cen MT" panose="020B0602020104020603" pitchFamily="34" charset="0"/>
            </a:endParaRPr>
          </a:p>
        </p:txBody>
      </p:sp>
      <p:sp>
        <p:nvSpPr>
          <p:cNvPr id="5" name="Content Placeholder 2"/>
          <p:cNvSpPr txBox="1">
            <a:spLocks/>
          </p:cNvSpPr>
          <p:nvPr/>
        </p:nvSpPr>
        <p:spPr>
          <a:xfrm>
            <a:off x="6324600" y="1747982"/>
            <a:ext cx="2667000" cy="690418"/>
          </a:xfrm>
          <a:prstGeom prst="rect">
            <a:avLst/>
          </a:prstGeom>
          <a:solidFill>
            <a:schemeClr val="accent5">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1800" dirty="0" smtClean="0">
                <a:latin typeface="Tw Cen MT" panose="020B0602020104020603" pitchFamily="34" charset="0"/>
              </a:rPr>
              <a:t>Statewide Boards and Commissions</a:t>
            </a:r>
            <a:endParaRPr lang="en-US" sz="1100" dirty="0">
              <a:latin typeface="Tw Cen MT" panose="020B0602020104020603" pitchFamily="34" charset="0"/>
            </a:endParaRPr>
          </a:p>
        </p:txBody>
      </p:sp>
      <p:graphicFrame>
        <p:nvGraphicFramePr>
          <p:cNvPr id="8" name="Chart 7"/>
          <p:cNvGraphicFramePr/>
          <p:nvPr>
            <p:extLst>
              <p:ext uri="{D42A27DB-BD31-4B8C-83A1-F6EECF244321}">
                <p14:modId xmlns:p14="http://schemas.microsoft.com/office/powerpoint/2010/main" val="916090207"/>
              </p:ext>
            </p:extLst>
          </p:nvPr>
        </p:nvGraphicFramePr>
        <p:xfrm>
          <a:off x="152400" y="2514600"/>
          <a:ext cx="3124200" cy="2105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2560743784"/>
              </p:ext>
            </p:extLst>
          </p:nvPr>
        </p:nvGraphicFramePr>
        <p:xfrm>
          <a:off x="-457200" y="4572000"/>
          <a:ext cx="48768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079630299"/>
              </p:ext>
            </p:extLst>
          </p:nvPr>
        </p:nvGraphicFramePr>
        <p:xfrm>
          <a:off x="3200400" y="2438400"/>
          <a:ext cx="3048000" cy="20990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3878398827"/>
              </p:ext>
            </p:extLst>
          </p:nvPr>
        </p:nvGraphicFramePr>
        <p:xfrm>
          <a:off x="4191000" y="4581715"/>
          <a:ext cx="2286000" cy="19812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Connector 14"/>
          <p:cNvCxnSpPr/>
          <p:nvPr/>
        </p:nvCxnSpPr>
        <p:spPr>
          <a:xfrm>
            <a:off x="3276600" y="2650895"/>
            <a:ext cx="0" cy="210453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48400" y="2667000"/>
            <a:ext cx="0" cy="408573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4755427"/>
            <a:ext cx="0" cy="1981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76600" y="4755427"/>
            <a:ext cx="76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24601" y="2895600"/>
            <a:ext cx="2819399" cy="3293209"/>
          </a:xfrm>
          <a:prstGeom prst="rect">
            <a:avLst/>
          </a:prstGeom>
          <a:noFill/>
        </p:spPr>
        <p:txBody>
          <a:bodyPr wrap="square" rtlCol="0">
            <a:spAutoFit/>
          </a:bodyPr>
          <a:lstStyle/>
          <a:p>
            <a:pPr algn="ctr"/>
            <a:r>
              <a:rPr lang="en-US" sz="2800" b="1" dirty="0" smtClean="0">
                <a:solidFill>
                  <a:schemeClr val="accent1"/>
                </a:solidFill>
                <a:latin typeface="Tw Cen MT" panose="020B0602020104020603" pitchFamily="34" charset="0"/>
              </a:rPr>
              <a:t>2,557 </a:t>
            </a:r>
          </a:p>
          <a:p>
            <a:pPr algn="ctr"/>
            <a:r>
              <a:rPr lang="en-US" sz="2000" b="1" dirty="0" smtClean="0">
                <a:latin typeface="Tw Cen MT" panose="020B0602020104020603" pitchFamily="34" charset="0"/>
              </a:rPr>
              <a:t>total individuals </a:t>
            </a:r>
          </a:p>
          <a:p>
            <a:pPr algn="ctr"/>
            <a:r>
              <a:rPr lang="en-US" sz="2000" b="1" dirty="0" smtClean="0">
                <a:latin typeface="Tw Cen MT" panose="020B0602020104020603" pitchFamily="34" charset="0"/>
              </a:rPr>
              <a:t>appointed to serve</a:t>
            </a:r>
          </a:p>
          <a:p>
            <a:pPr algn="ctr"/>
            <a:endParaRPr lang="en-US" sz="2000" b="1" dirty="0" smtClean="0">
              <a:latin typeface="Tw Cen MT" panose="020B0602020104020603" pitchFamily="34" charset="0"/>
            </a:endParaRPr>
          </a:p>
          <a:p>
            <a:pPr algn="ctr"/>
            <a:r>
              <a:rPr lang="en-US" sz="2000" b="1" dirty="0" smtClean="0">
                <a:latin typeface="Tw Cen MT" panose="020B0602020104020603" pitchFamily="34" charset="0"/>
              </a:rPr>
              <a:t>43% </a:t>
            </a:r>
            <a:r>
              <a:rPr lang="en-US" sz="2000" dirty="0" smtClean="0">
                <a:latin typeface="Tw Cen MT" panose="020B0602020104020603" pitchFamily="34" charset="0"/>
              </a:rPr>
              <a:t>women</a:t>
            </a:r>
          </a:p>
          <a:p>
            <a:pPr algn="ctr"/>
            <a:r>
              <a:rPr lang="en-US" sz="2000" b="1" dirty="0" smtClean="0">
                <a:latin typeface="Tw Cen MT" panose="020B0602020104020603" pitchFamily="34" charset="0"/>
              </a:rPr>
              <a:t>17% </a:t>
            </a:r>
            <a:r>
              <a:rPr lang="en-US" sz="2000" dirty="0" smtClean="0">
                <a:latin typeface="Tw Cen MT" panose="020B0602020104020603" pitchFamily="34" charset="0"/>
              </a:rPr>
              <a:t>Black/</a:t>
            </a:r>
          </a:p>
          <a:p>
            <a:pPr algn="ctr"/>
            <a:r>
              <a:rPr lang="en-US" sz="2000" dirty="0" smtClean="0">
                <a:latin typeface="Tw Cen MT" panose="020B0602020104020603" pitchFamily="34" charset="0"/>
              </a:rPr>
              <a:t>African American</a:t>
            </a:r>
          </a:p>
          <a:p>
            <a:pPr algn="ctr"/>
            <a:r>
              <a:rPr lang="en-US" sz="2000" b="1" dirty="0" smtClean="0">
                <a:latin typeface="Tw Cen MT" panose="020B0602020104020603" pitchFamily="34" charset="0"/>
              </a:rPr>
              <a:t>3.4% </a:t>
            </a:r>
            <a:r>
              <a:rPr lang="en-US" sz="2000" dirty="0" smtClean="0">
                <a:latin typeface="Tw Cen MT" panose="020B0602020104020603" pitchFamily="34" charset="0"/>
              </a:rPr>
              <a:t>Hispanic/Latino</a:t>
            </a:r>
          </a:p>
          <a:p>
            <a:pPr algn="ctr"/>
            <a:r>
              <a:rPr lang="en-US" sz="2000" b="1" dirty="0" smtClean="0">
                <a:latin typeface="Tw Cen MT" panose="020B0602020104020603" pitchFamily="34" charset="0"/>
              </a:rPr>
              <a:t>3.1% </a:t>
            </a:r>
            <a:r>
              <a:rPr lang="en-US" sz="2000" dirty="0" smtClean="0">
                <a:latin typeface="Tw Cen MT" panose="020B0602020104020603" pitchFamily="34" charset="0"/>
              </a:rPr>
              <a:t>Asian American Pacific Islander</a:t>
            </a:r>
          </a:p>
        </p:txBody>
      </p:sp>
    </p:spTree>
    <p:extLst>
      <p:ext uri="{BB962C8B-B14F-4D97-AF65-F5344CB8AC3E}">
        <p14:creationId xmlns:p14="http://schemas.microsoft.com/office/powerpoint/2010/main" val="530032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33400"/>
            <a:ext cx="8229600" cy="990600"/>
          </a:xfrm>
        </p:spPr>
        <p:txBody>
          <a:bodyPr>
            <a:noAutofit/>
          </a:bodyPr>
          <a:lstStyle/>
          <a:p>
            <a:pPr algn="ctr"/>
            <a:r>
              <a:rPr lang="en-US" sz="4400" b="1" dirty="0" smtClean="0">
                <a:latin typeface="Tw Cen MT" panose="020B0602020104020603" pitchFamily="34" charset="0"/>
              </a:rPr>
              <a:t>A Snapshot: Executive Branch </a:t>
            </a:r>
            <a:br>
              <a:rPr lang="en-US" sz="4400" b="1" dirty="0" smtClean="0">
                <a:latin typeface="Tw Cen MT" panose="020B0602020104020603" pitchFamily="34" charset="0"/>
              </a:rPr>
            </a:br>
            <a:r>
              <a:rPr lang="en-US" sz="2800" dirty="0" smtClean="0">
                <a:latin typeface="Tw Cen MT" panose="020B0602020104020603" pitchFamily="34" charset="0"/>
              </a:rPr>
              <a:t>(Officials/Administrators)</a:t>
            </a:r>
            <a:endParaRPr lang="en-US" sz="2800" dirty="0">
              <a:latin typeface="Tw Cen MT" panose="020B0602020104020603" pitchFamily="34" charset="0"/>
            </a:endParaRPr>
          </a:p>
        </p:txBody>
      </p:sp>
      <p:sp>
        <p:nvSpPr>
          <p:cNvPr id="9" name="TextBox 8"/>
          <p:cNvSpPr txBox="1"/>
          <p:nvPr/>
        </p:nvSpPr>
        <p:spPr>
          <a:xfrm>
            <a:off x="457200" y="2013466"/>
            <a:ext cx="4267200" cy="400110"/>
          </a:xfrm>
          <a:prstGeom prst="rect">
            <a:avLst/>
          </a:prstGeom>
          <a:solidFill>
            <a:schemeClr val="accent5">
              <a:lumMod val="40000"/>
              <a:lumOff val="60000"/>
            </a:schemeClr>
          </a:solidFill>
        </p:spPr>
        <p:txBody>
          <a:bodyPr wrap="square" rtlCol="0">
            <a:spAutoFit/>
          </a:bodyPr>
          <a:lstStyle/>
          <a:p>
            <a:pPr algn="ctr"/>
            <a:r>
              <a:rPr lang="en-US" sz="2000" b="1" dirty="0" smtClean="0">
                <a:latin typeface="Tw Cen MT" panose="020B0602020104020603" pitchFamily="34" charset="0"/>
              </a:rPr>
              <a:t>All Classified Employees</a:t>
            </a:r>
            <a:endParaRPr lang="en-US" sz="2000" b="1" dirty="0">
              <a:latin typeface="Tw Cen MT" panose="020B0602020104020603" pitchFamily="34" charset="0"/>
            </a:endParaRPr>
          </a:p>
        </p:txBody>
      </p:sp>
      <p:sp>
        <p:nvSpPr>
          <p:cNvPr id="10" name="TextBox 9"/>
          <p:cNvSpPr txBox="1"/>
          <p:nvPr/>
        </p:nvSpPr>
        <p:spPr>
          <a:xfrm>
            <a:off x="4724399" y="2013466"/>
            <a:ext cx="4010167" cy="400110"/>
          </a:xfrm>
          <a:prstGeom prst="rect">
            <a:avLst/>
          </a:prstGeom>
          <a:solidFill>
            <a:schemeClr val="accent5">
              <a:lumMod val="40000"/>
              <a:lumOff val="60000"/>
            </a:schemeClr>
          </a:solidFill>
        </p:spPr>
        <p:txBody>
          <a:bodyPr wrap="square" rtlCol="0">
            <a:spAutoFit/>
          </a:bodyPr>
          <a:lstStyle/>
          <a:p>
            <a:pPr algn="ctr"/>
            <a:r>
              <a:rPr lang="en-US" sz="2000" b="1" dirty="0" smtClean="0">
                <a:latin typeface="Tw Cen MT" panose="020B0602020104020603" pitchFamily="34" charset="0"/>
              </a:rPr>
              <a:t>Officials/Administrators</a:t>
            </a:r>
            <a:endParaRPr lang="en-US" sz="2000" b="1" dirty="0">
              <a:latin typeface="Tw Cen MT" panose="020B0602020104020603"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42754303"/>
              </p:ext>
            </p:extLst>
          </p:nvPr>
        </p:nvGraphicFramePr>
        <p:xfrm>
          <a:off x="457200" y="2667000"/>
          <a:ext cx="8305799" cy="3479780"/>
        </p:xfrm>
        <a:graphic>
          <a:graphicData uri="http://schemas.openxmlformats.org/drawingml/2006/table">
            <a:tbl>
              <a:tblPr firstRow="1" bandRow="1">
                <a:tableStyleId>{5FD0F851-EC5A-4D38-B0AD-8093EC10F338}</a:tableStyleId>
              </a:tblPr>
              <a:tblGrid>
                <a:gridCol w="1790742">
                  <a:extLst>
                    <a:ext uri="{9D8B030D-6E8A-4147-A177-3AD203B41FA5}">
                      <a16:colId xmlns:a16="http://schemas.microsoft.com/office/drawing/2014/main" val="20000"/>
                    </a:ext>
                  </a:extLst>
                </a:gridCol>
                <a:gridCol w="2569319">
                  <a:extLst>
                    <a:ext uri="{9D8B030D-6E8A-4147-A177-3AD203B41FA5}">
                      <a16:colId xmlns:a16="http://schemas.microsoft.com/office/drawing/2014/main" val="20001"/>
                    </a:ext>
                  </a:extLst>
                </a:gridCol>
                <a:gridCol w="3945738">
                  <a:extLst>
                    <a:ext uri="{9D8B030D-6E8A-4147-A177-3AD203B41FA5}">
                      <a16:colId xmlns:a16="http://schemas.microsoft.com/office/drawing/2014/main" val="20002"/>
                    </a:ext>
                  </a:extLst>
                </a:gridCol>
              </a:tblGrid>
              <a:tr h="439924">
                <a:tc>
                  <a:txBody>
                    <a:bodyPr/>
                    <a:lstStyle/>
                    <a:p>
                      <a:pPr algn="ctr"/>
                      <a:r>
                        <a:rPr lang="en-US" sz="1800" b="1" dirty="0" smtClean="0">
                          <a:latin typeface="Tw Cen MT" panose="020B0602020104020603" pitchFamily="34" charset="0"/>
                        </a:rPr>
                        <a:t>White/</a:t>
                      </a:r>
                      <a:r>
                        <a:rPr lang="en-US" sz="1800" b="1" baseline="0" dirty="0" smtClean="0">
                          <a:latin typeface="Tw Cen MT" panose="020B0602020104020603" pitchFamily="34" charset="0"/>
                        </a:rPr>
                        <a:t>Caucasian</a:t>
                      </a:r>
                      <a:endParaRPr lang="en-US" sz="1800" b="1"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65.4%</a:t>
                      </a:r>
                      <a:endParaRPr lang="en-US" sz="1800" b="0"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77.1%</a:t>
                      </a:r>
                      <a:endParaRPr lang="en-US" sz="1800" b="0" dirty="0">
                        <a:latin typeface="Tw Cen MT" panose="020B0602020104020603" pitchFamily="34" charset="0"/>
                      </a:endParaRPr>
                    </a:p>
                  </a:txBody>
                  <a:tcPr/>
                </a:tc>
                <a:extLst>
                  <a:ext uri="{0D108BD9-81ED-4DB2-BD59-A6C34878D82A}">
                    <a16:rowId xmlns:a16="http://schemas.microsoft.com/office/drawing/2014/main" val="10000"/>
                  </a:ext>
                </a:extLst>
              </a:tr>
              <a:tr h="614689">
                <a:tc>
                  <a:txBody>
                    <a:bodyPr/>
                    <a:lstStyle/>
                    <a:p>
                      <a:pPr algn="ctr"/>
                      <a:r>
                        <a:rPr lang="en-US" sz="1800" b="1" dirty="0" smtClean="0">
                          <a:latin typeface="Tw Cen MT" panose="020B0602020104020603" pitchFamily="34" charset="0"/>
                        </a:rPr>
                        <a:t>Black/African American</a:t>
                      </a:r>
                      <a:endParaRPr lang="en-US" sz="1800" b="1"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29.3%</a:t>
                      </a:r>
                      <a:endParaRPr lang="en-US" sz="1800" b="0"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17.7%</a:t>
                      </a:r>
                      <a:endParaRPr lang="en-US" sz="1800" b="0" dirty="0">
                        <a:latin typeface="Tw Cen MT" panose="020B0602020104020603" pitchFamily="34" charset="0"/>
                      </a:endParaRPr>
                    </a:p>
                  </a:txBody>
                  <a:tcPr/>
                </a:tc>
                <a:extLst>
                  <a:ext uri="{0D108BD9-81ED-4DB2-BD59-A6C34878D82A}">
                    <a16:rowId xmlns:a16="http://schemas.microsoft.com/office/drawing/2014/main" val="10001"/>
                  </a:ext>
                </a:extLst>
              </a:tr>
              <a:tr h="614689">
                <a:tc>
                  <a:txBody>
                    <a:bodyPr/>
                    <a:lstStyle/>
                    <a:p>
                      <a:pPr algn="ctr"/>
                      <a:r>
                        <a:rPr lang="en-US" sz="1800" b="1" dirty="0" smtClean="0">
                          <a:latin typeface="Tw Cen MT" panose="020B0602020104020603" pitchFamily="34" charset="0"/>
                        </a:rPr>
                        <a:t>Asian American</a:t>
                      </a:r>
                      <a:r>
                        <a:rPr lang="en-US" sz="1800" b="1" baseline="0" dirty="0" smtClean="0">
                          <a:latin typeface="Tw Cen MT" panose="020B0602020104020603" pitchFamily="34" charset="0"/>
                        </a:rPr>
                        <a:t> Pacific Islander</a:t>
                      </a:r>
                      <a:endParaRPr lang="en-US" sz="1800" b="1"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2.8%</a:t>
                      </a:r>
                      <a:endParaRPr lang="en-US" sz="1800" b="0"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3.7%</a:t>
                      </a:r>
                      <a:endParaRPr lang="en-US" sz="1800" b="0" dirty="0">
                        <a:latin typeface="Tw Cen MT" panose="020B0602020104020603" pitchFamily="34" charset="0"/>
                      </a:endParaRPr>
                    </a:p>
                  </a:txBody>
                  <a:tcPr/>
                </a:tc>
                <a:extLst>
                  <a:ext uri="{0D108BD9-81ED-4DB2-BD59-A6C34878D82A}">
                    <a16:rowId xmlns:a16="http://schemas.microsoft.com/office/drawing/2014/main" val="10002"/>
                  </a:ext>
                </a:extLst>
              </a:tr>
              <a:tr h="439924">
                <a:tc>
                  <a:txBody>
                    <a:bodyPr/>
                    <a:lstStyle/>
                    <a:p>
                      <a:pPr algn="ctr"/>
                      <a:r>
                        <a:rPr lang="en-US" sz="1800" b="1" dirty="0" smtClean="0">
                          <a:latin typeface="Tw Cen MT" panose="020B0602020104020603" pitchFamily="34" charset="0"/>
                        </a:rPr>
                        <a:t>Hispanic/Latino</a:t>
                      </a:r>
                      <a:endParaRPr lang="en-US" sz="1800" b="1"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2.1%</a:t>
                      </a:r>
                      <a:endParaRPr lang="en-US" sz="1800" b="0"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1%</a:t>
                      </a:r>
                      <a:endParaRPr lang="en-US" sz="1800" b="0" dirty="0">
                        <a:latin typeface="Tw Cen MT" panose="020B0602020104020603" pitchFamily="34" charset="0"/>
                      </a:endParaRPr>
                    </a:p>
                  </a:txBody>
                  <a:tcPr/>
                </a:tc>
                <a:extLst>
                  <a:ext uri="{0D108BD9-81ED-4DB2-BD59-A6C34878D82A}">
                    <a16:rowId xmlns:a16="http://schemas.microsoft.com/office/drawing/2014/main" val="10003"/>
                  </a:ext>
                </a:extLst>
              </a:tr>
              <a:tr h="439924">
                <a:tc>
                  <a:txBody>
                    <a:bodyPr/>
                    <a:lstStyle/>
                    <a:p>
                      <a:pPr algn="ctr"/>
                      <a:r>
                        <a:rPr lang="en-US" sz="1800" b="1" dirty="0" smtClean="0">
                          <a:latin typeface="Tw Cen MT" panose="020B0602020104020603" pitchFamily="34" charset="0"/>
                        </a:rPr>
                        <a:t>Other</a:t>
                      </a:r>
                      <a:endParaRPr lang="en-US" sz="1800" b="1"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.3%</a:t>
                      </a:r>
                      <a:endParaRPr lang="en-US" sz="1800" b="0"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.5%</a:t>
                      </a:r>
                      <a:endParaRPr lang="en-US" sz="1800" b="0" dirty="0">
                        <a:latin typeface="Tw Cen MT" panose="020B0602020104020603" pitchFamily="34" charset="0"/>
                      </a:endParaRPr>
                    </a:p>
                  </a:txBody>
                  <a:tcPr/>
                </a:tc>
                <a:extLst>
                  <a:ext uri="{0D108BD9-81ED-4DB2-BD59-A6C34878D82A}">
                    <a16:rowId xmlns:a16="http://schemas.microsoft.com/office/drawing/2014/main" val="10004"/>
                  </a:ext>
                </a:extLst>
              </a:tr>
              <a:tr h="439924">
                <a:tc>
                  <a:txBody>
                    <a:bodyPr/>
                    <a:lstStyle/>
                    <a:p>
                      <a:pPr algn="ctr"/>
                      <a:r>
                        <a:rPr lang="en-US" sz="1800" b="1" dirty="0" smtClean="0">
                          <a:latin typeface="Tw Cen MT" panose="020B0602020104020603" pitchFamily="34" charset="0"/>
                        </a:rPr>
                        <a:t>Male</a:t>
                      </a:r>
                      <a:endParaRPr lang="en-US" sz="1800" b="1"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46%</a:t>
                      </a:r>
                      <a:endParaRPr lang="en-US" sz="1800" b="0"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57%</a:t>
                      </a:r>
                      <a:endParaRPr lang="en-US" sz="1800" b="0" dirty="0">
                        <a:latin typeface="Tw Cen MT" panose="020B0602020104020603" pitchFamily="34" charset="0"/>
                      </a:endParaRPr>
                    </a:p>
                  </a:txBody>
                  <a:tcPr/>
                </a:tc>
                <a:extLst>
                  <a:ext uri="{0D108BD9-81ED-4DB2-BD59-A6C34878D82A}">
                    <a16:rowId xmlns:a16="http://schemas.microsoft.com/office/drawing/2014/main" val="10005"/>
                  </a:ext>
                </a:extLst>
              </a:tr>
              <a:tr h="439924">
                <a:tc>
                  <a:txBody>
                    <a:bodyPr/>
                    <a:lstStyle/>
                    <a:p>
                      <a:pPr algn="ctr"/>
                      <a:r>
                        <a:rPr lang="en-US" sz="1800" b="1" dirty="0" smtClean="0">
                          <a:latin typeface="Tw Cen MT" panose="020B0602020104020603" pitchFamily="34" charset="0"/>
                        </a:rPr>
                        <a:t>Female</a:t>
                      </a:r>
                      <a:endParaRPr lang="en-US" sz="1800" b="1"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54%</a:t>
                      </a:r>
                      <a:endParaRPr lang="en-US" sz="1800" b="0" dirty="0">
                        <a:latin typeface="Tw Cen MT" panose="020B0602020104020603" pitchFamily="34" charset="0"/>
                      </a:endParaRPr>
                    </a:p>
                  </a:txBody>
                  <a:tcPr/>
                </a:tc>
                <a:tc>
                  <a:txBody>
                    <a:bodyPr/>
                    <a:lstStyle/>
                    <a:p>
                      <a:pPr algn="ctr"/>
                      <a:r>
                        <a:rPr lang="en-US" sz="1800" b="0" dirty="0" smtClean="0">
                          <a:latin typeface="Tw Cen MT" panose="020B0602020104020603" pitchFamily="34" charset="0"/>
                        </a:rPr>
                        <a:t>43%</a:t>
                      </a:r>
                      <a:endParaRPr lang="en-US" sz="1800" b="0" dirty="0">
                        <a:latin typeface="Tw Cen MT" panose="020B0602020104020603"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614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Tw Cen MT" panose="020B0602020104020603" pitchFamily="34" charset="0"/>
              </a:rPr>
              <a:t>A Snapshot: Legislative Branch</a:t>
            </a:r>
            <a:endParaRPr lang="en-US" sz="4400" b="1" dirty="0">
              <a:latin typeface="Tw Cen MT" panose="020B0602020104020603" pitchFamily="34" charset="0"/>
            </a:endParaRPr>
          </a:p>
        </p:txBody>
      </p:sp>
      <p:sp>
        <p:nvSpPr>
          <p:cNvPr id="5" name="Rectangle 1"/>
          <p:cNvSpPr>
            <a:spLocks noChangeArrowheads="1"/>
          </p:cNvSpPr>
          <p:nvPr/>
        </p:nvSpPr>
        <p:spPr bwMode="auto">
          <a:xfrm>
            <a:off x="3800475"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2071574550"/>
              </p:ext>
            </p:extLst>
          </p:nvPr>
        </p:nvGraphicFramePr>
        <p:xfrm>
          <a:off x="-457200" y="2209800"/>
          <a:ext cx="5086066"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671233192"/>
              </p:ext>
            </p:extLst>
          </p:nvPr>
        </p:nvGraphicFramePr>
        <p:xfrm>
          <a:off x="3657600" y="2133600"/>
          <a:ext cx="566169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0986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pPr algn="ctr"/>
            <a:r>
              <a:rPr lang="en-US" sz="4400" b="1" dirty="0" smtClean="0">
                <a:latin typeface="Tw Cen MT" panose="020B0602020104020603" pitchFamily="34" charset="0"/>
              </a:rPr>
              <a:t>Virginia Defined (2010)</a:t>
            </a:r>
            <a:endParaRPr lang="en-US" sz="4400" b="1" dirty="0">
              <a:latin typeface="Tw Cen MT" panose="020B06020201040206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74288355"/>
              </p:ext>
            </p:extLst>
          </p:nvPr>
        </p:nvGraphicFramePr>
        <p:xfrm>
          <a:off x="152399" y="1981200"/>
          <a:ext cx="8867775" cy="3444496"/>
        </p:xfrm>
        <a:graphic>
          <a:graphicData uri="http://schemas.openxmlformats.org/drawingml/2006/table">
            <a:tbl>
              <a:tblPr firstRow="1" bandRow="1">
                <a:tableStyleId>{7DF18680-E054-41AD-8BC1-D1AEF772440D}</a:tableStyleId>
              </a:tblPr>
              <a:tblGrid>
                <a:gridCol w="1452480">
                  <a:extLst>
                    <a:ext uri="{9D8B030D-6E8A-4147-A177-3AD203B41FA5}">
                      <a16:colId xmlns:a16="http://schemas.microsoft.com/office/drawing/2014/main" val="20000"/>
                    </a:ext>
                  </a:extLst>
                </a:gridCol>
                <a:gridCol w="1081170">
                  <a:extLst>
                    <a:ext uri="{9D8B030D-6E8A-4147-A177-3AD203B41FA5}">
                      <a16:colId xmlns:a16="http://schemas.microsoft.com/office/drawing/2014/main" val="20001"/>
                    </a:ext>
                  </a:extLst>
                </a:gridCol>
                <a:gridCol w="1266825">
                  <a:extLst>
                    <a:ext uri="{9D8B030D-6E8A-4147-A177-3AD203B41FA5}">
                      <a16:colId xmlns:a16="http://schemas.microsoft.com/office/drawing/2014/main" val="20002"/>
                    </a:ext>
                  </a:extLst>
                </a:gridCol>
                <a:gridCol w="1266825">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266825">
                  <a:extLst>
                    <a:ext uri="{9D8B030D-6E8A-4147-A177-3AD203B41FA5}">
                      <a16:colId xmlns:a16="http://schemas.microsoft.com/office/drawing/2014/main" val="20005"/>
                    </a:ext>
                  </a:extLst>
                </a:gridCol>
                <a:gridCol w="1266825">
                  <a:extLst>
                    <a:ext uri="{9D8B030D-6E8A-4147-A177-3AD203B41FA5}">
                      <a16:colId xmlns:a16="http://schemas.microsoft.com/office/drawing/2014/main" val="20006"/>
                    </a:ext>
                  </a:extLst>
                </a:gridCol>
              </a:tblGrid>
              <a:tr h="411352">
                <a:tc gridSpan="7">
                  <a:txBody>
                    <a:bodyPr/>
                    <a:lstStyle/>
                    <a:p>
                      <a:pPr algn="ctr"/>
                      <a:r>
                        <a:rPr lang="en-US" sz="2400" dirty="0" smtClean="0">
                          <a:latin typeface="Tw Cen MT" panose="020B0602020104020603" pitchFamily="34" charset="0"/>
                        </a:rPr>
                        <a:t>Virginia Population by Races and Gender </a:t>
                      </a:r>
                      <a:r>
                        <a:rPr lang="en-US" sz="2400" b="0" dirty="0" smtClean="0">
                          <a:latin typeface="Tw Cen MT" panose="020B0602020104020603" pitchFamily="34" charset="0"/>
                        </a:rPr>
                        <a:t>(most</a:t>
                      </a:r>
                      <a:r>
                        <a:rPr lang="en-US" sz="2400" b="0" baseline="0" dirty="0" smtClean="0">
                          <a:latin typeface="Tw Cen MT" panose="020B0602020104020603" pitchFamily="34" charset="0"/>
                        </a:rPr>
                        <a:t> recent census data</a:t>
                      </a:r>
                      <a:r>
                        <a:rPr lang="en-US" sz="2400" b="0" dirty="0" smtClean="0">
                          <a:latin typeface="Tw Cen MT" panose="020B0602020104020603" pitchFamily="34" charset="0"/>
                        </a:rPr>
                        <a:t>)</a:t>
                      </a:r>
                      <a:endParaRPr lang="en-US" sz="2400" b="0" dirty="0">
                        <a:latin typeface="Tw Cen MT" panose="020B0602020104020603"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11352">
                <a:tc>
                  <a:txBody>
                    <a:bodyPr/>
                    <a:lstStyle/>
                    <a:p>
                      <a:endParaRPr lang="en-US" sz="1200" b="0" dirty="0">
                        <a:latin typeface="Tw Cen MT" panose="020B0602020104020603" pitchFamily="34" charset="0"/>
                      </a:endParaRPr>
                    </a:p>
                  </a:txBody>
                  <a:tcPr/>
                </a:tc>
                <a:tc>
                  <a:txBody>
                    <a:bodyPr/>
                    <a:lstStyle/>
                    <a:p>
                      <a:pPr algn="ctr"/>
                      <a:r>
                        <a:rPr lang="en-US" sz="1200" b="1" dirty="0" smtClean="0">
                          <a:latin typeface="Tw Cen MT" panose="020B0602020104020603" pitchFamily="34" charset="0"/>
                        </a:rPr>
                        <a:t>TOTAL</a:t>
                      </a:r>
                      <a:endParaRPr lang="en-US" sz="1200" b="1" dirty="0">
                        <a:latin typeface="Tw Cen MT" panose="020B0602020104020603" pitchFamily="34" charset="0"/>
                      </a:endParaRPr>
                    </a:p>
                  </a:txBody>
                  <a:tcPr anchor="ctr"/>
                </a:tc>
                <a:tc>
                  <a:txBody>
                    <a:bodyPr/>
                    <a:lstStyle/>
                    <a:p>
                      <a:pPr algn="ctr"/>
                      <a:r>
                        <a:rPr lang="en-US" sz="1200" b="1" dirty="0" smtClean="0">
                          <a:latin typeface="Tw Cen MT" panose="020B0602020104020603" pitchFamily="34" charset="0"/>
                        </a:rPr>
                        <a:t>PERCENTAGE</a:t>
                      </a:r>
                      <a:endParaRPr lang="en-US" sz="1200" b="1" dirty="0">
                        <a:latin typeface="Tw Cen MT" panose="020B0602020104020603" pitchFamily="34" charset="0"/>
                      </a:endParaRPr>
                    </a:p>
                  </a:txBody>
                  <a:tcPr anchor="ctr"/>
                </a:tc>
                <a:tc>
                  <a:txBody>
                    <a:bodyPr/>
                    <a:lstStyle/>
                    <a:p>
                      <a:pPr algn="ctr"/>
                      <a:r>
                        <a:rPr lang="en-US" sz="1200" b="1" dirty="0" smtClean="0">
                          <a:latin typeface="Tw Cen MT" panose="020B0602020104020603" pitchFamily="34" charset="0"/>
                        </a:rPr>
                        <a:t>MALE</a:t>
                      </a:r>
                      <a:endParaRPr lang="en-US" sz="1200" b="1" dirty="0">
                        <a:latin typeface="Tw Cen MT" panose="020B0602020104020603" pitchFamily="34" charset="0"/>
                      </a:endParaRPr>
                    </a:p>
                  </a:txBody>
                  <a:tcPr anchor="ctr"/>
                </a:tc>
                <a:tc>
                  <a:txBody>
                    <a:bodyPr/>
                    <a:lstStyle/>
                    <a:p>
                      <a:pPr algn="ctr"/>
                      <a:r>
                        <a:rPr lang="en-US" sz="1200" b="1" dirty="0" smtClean="0">
                          <a:latin typeface="Tw Cen MT" panose="020B0602020104020603" pitchFamily="34" charset="0"/>
                        </a:rPr>
                        <a:t>PERCENTAGE</a:t>
                      </a:r>
                      <a:endParaRPr lang="en-US" sz="1200" b="1" dirty="0">
                        <a:latin typeface="Tw Cen MT" panose="020B0602020104020603" pitchFamily="34" charset="0"/>
                      </a:endParaRPr>
                    </a:p>
                  </a:txBody>
                  <a:tcPr anchor="ctr"/>
                </a:tc>
                <a:tc>
                  <a:txBody>
                    <a:bodyPr/>
                    <a:lstStyle/>
                    <a:p>
                      <a:pPr algn="ctr"/>
                      <a:r>
                        <a:rPr lang="en-US" sz="1200" b="1" dirty="0" smtClean="0">
                          <a:latin typeface="Tw Cen MT" panose="020B0602020104020603" pitchFamily="34" charset="0"/>
                        </a:rPr>
                        <a:t>FEMALE</a:t>
                      </a:r>
                      <a:endParaRPr lang="en-US" sz="1200" b="1" dirty="0">
                        <a:latin typeface="Tw Cen MT" panose="020B0602020104020603" pitchFamily="34" charset="0"/>
                      </a:endParaRPr>
                    </a:p>
                  </a:txBody>
                  <a:tcPr anchor="ctr"/>
                </a:tc>
                <a:tc>
                  <a:txBody>
                    <a:bodyPr/>
                    <a:lstStyle/>
                    <a:p>
                      <a:pPr algn="ctr"/>
                      <a:r>
                        <a:rPr lang="en-US" sz="1200" b="1" dirty="0" smtClean="0">
                          <a:latin typeface="Tw Cen MT" panose="020B0602020104020603" pitchFamily="34" charset="0"/>
                        </a:rPr>
                        <a:t>PERCENTAGE</a:t>
                      </a:r>
                      <a:endParaRPr lang="en-US" sz="1200" b="1" dirty="0">
                        <a:latin typeface="Tw Cen MT" panose="020B0602020104020603" pitchFamily="34" charset="0"/>
                      </a:endParaRPr>
                    </a:p>
                  </a:txBody>
                  <a:tcPr anchor="ctr"/>
                </a:tc>
                <a:extLst>
                  <a:ext uri="{0D108BD9-81ED-4DB2-BD59-A6C34878D82A}">
                    <a16:rowId xmlns:a16="http://schemas.microsoft.com/office/drawing/2014/main" val="10001"/>
                  </a:ext>
                </a:extLst>
              </a:tr>
              <a:tr h="411352">
                <a:tc>
                  <a:txBody>
                    <a:bodyPr/>
                    <a:lstStyle/>
                    <a:p>
                      <a:pPr algn="ctr"/>
                      <a:r>
                        <a:rPr lang="en-US" sz="1200" b="1" dirty="0" smtClean="0">
                          <a:latin typeface="Tw Cen MT" panose="020B0602020104020603" pitchFamily="34" charset="0"/>
                        </a:rPr>
                        <a:t>TOTAL POPULATION</a:t>
                      </a:r>
                      <a:endParaRPr lang="en-US" sz="1200" b="1" dirty="0">
                        <a:latin typeface="Tw Cen MT" panose="020B0602020104020603" pitchFamily="34" charset="0"/>
                      </a:endParaRPr>
                    </a:p>
                  </a:txBody>
                  <a:tcPr anchor="ctr"/>
                </a:tc>
                <a:tc>
                  <a:txBody>
                    <a:bodyPr/>
                    <a:lstStyle/>
                    <a:p>
                      <a:pPr algn="ctr" fontAlgn="b"/>
                      <a:r>
                        <a:rPr lang="en-US" sz="1200" b="0" i="0" u="none" strike="noStrike" dirty="0">
                          <a:solidFill>
                            <a:srgbClr val="000000"/>
                          </a:solidFill>
                          <a:effectLst/>
                          <a:latin typeface="Tw Cen MT" panose="020B0602020104020603" pitchFamily="34" charset="0"/>
                        </a:rPr>
                        <a:t>8,001,024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 </a:t>
                      </a:r>
                      <a:r>
                        <a:rPr lang="en-US" sz="1200" b="0" i="0" u="none" strike="noStrike" dirty="0" smtClean="0">
                          <a:solidFill>
                            <a:srgbClr val="000000"/>
                          </a:solidFill>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3,925,983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49.1%</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4,075,041</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50.9%</a:t>
                      </a:r>
                    </a:p>
                  </a:txBody>
                  <a:tcPr marL="9525" marR="9525" marT="9525" marB="0" anchor="ctr"/>
                </a:tc>
                <a:extLst>
                  <a:ext uri="{0D108BD9-81ED-4DB2-BD59-A6C34878D82A}">
                    <a16:rowId xmlns:a16="http://schemas.microsoft.com/office/drawing/2014/main" val="10002"/>
                  </a:ext>
                </a:extLst>
              </a:tr>
              <a:tr h="411352">
                <a:tc>
                  <a:txBody>
                    <a:bodyPr/>
                    <a:lstStyle/>
                    <a:p>
                      <a:pPr algn="ctr"/>
                      <a:r>
                        <a:rPr lang="en-US" sz="1200" b="1" dirty="0" smtClean="0">
                          <a:latin typeface="Tw Cen MT" panose="020B0602020104020603" pitchFamily="34" charset="0"/>
                        </a:rPr>
                        <a:t>WHITE/CAUCASIAN</a:t>
                      </a:r>
                      <a:endParaRPr lang="en-US" sz="1200" b="1" dirty="0">
                        <a:latin typeface="Tw Cen MT" panose="020B0602020104020603" pitchFamily="34" charset="0"/>
                      </a:endParaRPr>
                    </a:p>
                  </a:txBody>
                  <a:tcPr anchor="ctr"/>
                </a:tc>
                <a:tc>
                  <a:txBody>
                    <a:bodyPr/>
                    <a:lstStyle/>
                    <a:p>
                      <a:pPr algn="ctr" fontAlgn="b"/>
                      <a:r>
                        <a:rPr lang="en-US" sz="1200" b="0" i="0" u="none" strike="noStrike" dirty="0">
                          <a:solidFill>
                            <a:srgbClr val="000000"/>
                          </a:solidFill>
                          <a:effectLst/>
                          <a:latin typeface="Tw Cen MT" panose="020B0602020104020603" pitchFamily="34" charset="0"/>
                        </a:rPr>
                        <a:t>5,486,852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64.8%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2,708,548</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33.9%</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2,778,304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34.7%</a:t>
                      </a:r>
                    </a:p>
                  </a:txBody>
                  <a:tcPr marL="9525" marR="9525" marT="9525" marB="0" anchor="ctr"/>
                </a:tc>
                <a:extLst>
                  <a:ext uri="{0D108BD9-81ED-4DB2-BD59-A6C34878D82A}">
                    <a16:rowId xmlns:a16="http://schemas.microsoft.com/office/drawing/2014/main" val="10003"/>
                  </a:ext>
                </a:extLst>
              </a:tr>
              <a:tr h="473336">
                <a:tc>
                  <a:txBody>
                    <a:bodyPr/>
                    <a:lstStyle/>
                    <a:p>
                      <a:pPr algn="ctr"/>
                      <a:r>
                        <a:rPr lang="en-US" sz="1200" b="1" dirty="0" smtClean="0">
                          <a:latin typeface="Tw Cen MT" panose="020B0602020104020603" pitchFamily="34" charset="0"/>
                        </a:rPr>
                        <a:t>BLACK/AFRICAN AMERICAN</a:t>
                      </a:r>
                      <a:endParaRPr lang="en-US" sz="1200" b="1" dirty="0">
                        <a:latin typeface="Tw Cen MT" panose="020B0602020104020603" pitchFamily="34" charset="0"/>
                      </a:endParaRPr>
                    </a:p>
                  </a:txBody>
                  <a:tcPr anchor="ctr"/>
                </a:tc>
                <a:tc>
                  <a:txBody>
                    <a:bodyPr/>
                    <a:lstStyle/>
                    <a:p>
                      <a:pPr algn="ctr" fontAlgn="b"/>
                      <a:r>
                        <a:rPr lang="en-US" sz="1200" b="0" i="0" u="none" strike="noStrike" dirty="0">
                          <a:solidFill>
                            <a:srgbClr val="000000"/>
                          </a:solidFill>
                          <a:effectLst/>
                          <a:latin typeface="Tw Cen MT" panose="020B0602020104020603" pitchFamily="34" charset="0"/>
                        </a:rPr>
                        <a:t>1,551,399</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19.4%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740,150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811,249</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10.1%</a:t>
                      </a:r>
                    </a:p>
                  </a:txBody>
                  <a:tcPr marL="9525" marR="9525" marT="9525" marB="0" anchor="ctr"/>
                </a:tc>
                <a:extLst>
                  <a:ext uri="{0D108BD9-81ED-4DB2-BD59-A6C34878D82A}">
                    <a16:rowId xmlns:a16="http://schemas.microsoft.com/office/drawing/2014/main" val="10004"/>
                  </a:ext>
                </a:extLst>
              </a:tr>
              <a:tr h="411352">
                <a:tc>
                  <a:txBody>
                    <a:bodyPr/>
                    <a:lstStyle/>
                    <a:p>
                      <a:pPr algn="ctr"/>
                      <a:r>
                        <a:rPr lang="en-US" sz="1200" b="1" dirty="0" smtClean="0">
                          <a:latin typeface="Tw Cen MT" panose="020B0602020104020603" pitchFamily="34" charset="0"/>
                        </a:rPr>
                        <a:t>HISPANIC/LATINO</a:t>
                      </a:r>
                      <a:endParaRPr lang="en-US" sz="1200" b="1" dirty="0">
                        <a:latin typeface="Tw Cen MT" panose="020B0602020104020603" pitchFamily="34" charset="0"/>
                      </a:endParaRPr>
                    </a:p>
                  </a:txBody>
                  <a:tcPr anchor="ctr"/>
                </a:tc>
                <a:tc>
                  <a:txBody>
                    <a:bodyPr/>
                    <a:lstStyle/>
                    <a:p>
                      <a:pPr algn="ctr" fontAlgn="b"/>
                      <a:r>
                        <a:rPr lang="en-US" sz="1200" b="0" i="0" u="none" strike="noStrike" dirty="0">
                          <a:solidFill>
                            <a:srgbClr val="000000"/>
                          </a:solidFill>
                          <a:effectLst/>
                          <a:latin typeface="Tw Cen MT" panose="020B0602020104020603" pitchFamily="34" charset="0"/>
                        </a:rPr>
                        <a:t>631,825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328,944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302,881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3.8%</a:t>
                      </a:r>
                    </a:p>
                  </a:txBody>
                  <a:tcPr marL="9525" marR="9525" marT="9525" marB="0" anchor="ctr"/>
                </a:tc>
                <a:extLst>
                  <a:ext uri="{0D108BD9-81ED-4DB2-BD59-A6C34878D82A}">
                    <a16:rowId xmlns:a16="http://schemas.microsoft.com/office/drawing/2014/main" val="10005"/>
                  </a:ext>
                </a:extLst>
              </a:tr>
              <a:tr h="411352">
                <a:tc>
                  <a:txBody>
                    <a:bodyPr/>
                    <a:lstStyle/>
                    <a:p>
                      <a:pPr algn="ctr"/>
                      <a:r>
                        <a:rPr lang="en-US" sz="1200" b="1" dirty="0" smtClean="0">
                          <a:latin typeface="Tw Cen MT" panose="020B0602020104020603" pitchFamily="34" charset="0"/>
                        </a:rPr>
                        <a:t>ASIAN</a:t>
                      </a:r>
                      <a:endParaRPr lang="en-US" sz="1200" b="1" dirty="0">
                        <a:latin typeface="Tw Cen MT" panose="020B0602020104020603" pitchFamily="34" charset="0"/>
                      </a:endParaRPr>
                    </a:p>
                  </a:txBody>
                  <a:tcPr anchor="ctr"/>
                </a:tc>
                <a:tc>
                  <a:txBody>
                    <a:bodyPr/>
                    <a:lstStyle/>
                    <a:p>
                      <a:pPr algn="ctr" fontAlgn="b"/>
                      <a:r>
                        <a:rPr lang="en-US" sz="1200" b="0" i="0" u="none" strike="noStrike" dirty="0">
                          <a:solidFill>
                            <a:srgbClr val="000000"/>
                          </a:solidFill>
                          <a:effectLst/>
                          <a:latin typeface="Tw Cen MT" panose="020B0602020104020603" pitchFamily="34" charset="0"/>
                        </a:rPr>
                        <a:t>439,890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207,680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232,210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2.9%</a:t>
                      </a:r>
                    </a:p>
                  </a:txBody>
                  <a:tcPr marL="9525" marR="9525" marT="9525" marB="0" anchor="ctr"/>
                </a:tc>
                <a:extLst>
                  <a:ext uri="{0D108BD9-81ED-4DB2-BD59-A6C34878D82A}">
                    <a16:rowId xmlns:a16="http://schemas.microsoft.com/office/drawing/2014/main" val="10006"/>
                  </a:ext>
                </a:extLst>
              </a:tr>
              <a:tr h="411352">
                <a:tc>
                  <a:txBody>
                    <a:bodyPr/>
                    <a:lstStyle/>
                    <a:p>
                      <a:pPr algn="ctr"/>
                      <a:r>
                        <a:rPr lang="en-US" sz="1200" b="1" dirty="0" smtClean="0">
                          <a:latin typeface="Tw Cen MT" panose="020B0602020104020603" pitchFamily="34" charset="0"/>
                        </a:rPr>
                        <a:t>OTHER</a:t>
                      </a:r>
                      <a:r>
                        <a:rPr lang="en-US" sz="1200" b="1" baseline="0" dirty="0" smtClean="0">
                          <a:latin typeface="Tw Cen MT" panose="020B0602020104020603" pitchFamily="34" charset="0"/>
                        </a:rPr>
                        <a:t> </a:t>
                      </a:r>
                      <a:endParaRPr lang="en-US" sz="1200" b="1" dirty="0">
                        <a:latin typeface="Tw Cen MT" panose="020B0602020104020603" pitchFamily="34" charset="0"/>
                      </a:endParaRPr>
                    </a:p>
                  </a:txBody>
                  <a:tcPr anchor="ctr"/>
                </a:tc>
                <a:tc>
                  <a:txBody>
                    <a:bodyPr/>
                    <a:lstStyle/>
                    <a:p>
                      <a:pPr marL="0" algn="ctr" defTabSz="914400" rtl="0" eaLnBrk="1" fontAlgn="b" latinLnBrk="0" hangingPunct="1"/>
                      <a:r>
                        <a:rPr lang="en-US" sz="1200" b="0" i="0" u="none" strike="noStrike" kern="1200" dirty="0">
                          <a:solidFill>
                            <a:srgbClr val="000000"/>
                          </a:solidFill>
                          <a:effectLst/>
                          <a:latin typeface="Tw Cen MT" panose="020B0602020104020603" pitchFamily="34" charset="0"/>
                          <a:ea typeface="+mn-ea"/>
                          <a:cs typeface="+mn-cs"/>
                        </a:rPr>
                        <a:t>543,693</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Tw Cen MT" panose="020B0602020104020603" pitchFamily="34" charset="0"/>
                          <a:ea typeface="+mn-ea"/>
                          <a:cs typeface="+mn-cs"/>
                        </a:rPr>
                        <a:t>6.79%</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Tw Cen MT" panose="020B0602020104020603" pitchFamily="34" charset="0"/>
                          <a:ea typeface="+mn-ea"/>
                          <a:cs typeface="+mn-cs"/>
                        </a:rPr>
                        <a:t>279,175</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Tw Cen MT" panose="020B0602020104020603" pitchFamily="34" charset="0"/>
                          <a:ea typeface="+mn-ea"/>
                          <a:cs typeface="+mn-cs"/>
                        </a:rPr>
                        <a:t>3.45%</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Tw Cen MT" panose="020B0602020104020603" pitchFamily="34" charset="0"/>
                          <a:ea typeface="+mn-ea"/>
                          <a:cs typeface="+mn-cs"/>
                        </a:rPr>
                        <a:t>264,518</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Tw Cen MT" panose="020B0602020104020603" pitchFamily="34" charset="0"/>
                          <a:ea typeface="+mn-ea"/>
                          <a:cs typeface="+mn-cs"/>
                        </a:rPr>
                        <a:t>3.35%</a:t>
                      </a:r>
                    </a:p>
                  </a:txBody>
                  <a:tcPr marL="9525" marR="9525" marT="9525" marB="0" anchor="ctr"/>
                </a:tc>
                <a:extLst>
                  <a:ext uri="{0D108BD9-81ED-4DB2-BD59-A6C34878D82A}">
                    <a16:rowId xmlns:a16="http://schemas.microsoft.com/office/drawing/2014/main" val="10007"/>
                  </a:ext>
                </a:extLst>
              </a:tr>
            </a:tbl>
          </a:graphicData>
        </a:graphic>
      </p:graphicFrame>
      <p:pic>
        <p:nvPicPr>
          <p:cNvPr id="4" name="Picture 3" descr="Image result for virginia transparent background"/>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17062" b="19506"/>
          <a:stretch/>
        </p:blipFill>
        <p:spPr bwMode="auto">
          <a:xfrm>
            <a:off x="6590799" y="5562347"/>
            <a:ext cx="2553201" cy="129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792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normAutofit/>
          </a:bodyPr>
          <a:lstStyle/>
          <a:p>
            <a:pPr algn="ctr"/>
            <a:r>
              <a:rPr lang="en-US" sz="4400" b="1" dirty="0" smtClean="0">
                <a:latin typeface="Tw Cen MT" panose="020B0602020104020603" pitchFamily="34" charset="0"/>
              </a:rPr>
              <a:t>Virginia Defined: 2020</a:t>
            </a:r>
            <a:endParaRPr lang="en-US" sz="4400" b="1" dirty="0">
              <a:latin typeface="Tw Cen MT" panose="020B0602020104020603" pitchFamily="34" charset="0"/>
            </a:endParaRPr>
          </a:p>
        </p:txBody>
      </p:sp>
      <p:sp>
        <p:nvSpPr>
          <p:cNvPr id="6" name="Rectangle 5"/>
          <p:cNvSpPr/>
          <p:nvPr/>
        </p:nvSpPr>
        <p:spPr>
          <a:xfrm>
            <a:off x="152400" y="3124200"/>
            <a:ext cx="55626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961312911"/>
              </p:ext>
            </p:extLst>
          </p:nvPr>
        </p:nvGraphicFramePr>
        <p:xfrm>
          <a:off x="152397" y="1905000"/>
          <a:ext cx="8867776" cy="3312378"/>
        </p:xfrm>
        <a:graphic>
          <a:graphicData uri="http://schemas.openxmlformats.org/drawingml/2006/table">
            <a:tbl>
              <a:tblPr/>
              <a:tblGrid>
                <a:gridCol w="1851514">
                  <a:extLst>
                    <a:ext uri="{9D8B030D-6E8A-4147-A177-3AD203B41FA5}">
                      <a16:colId xmlns:a16="http://schemas.microsoft.com/office/drawing/2014/main" val="20000"/>
                    </a:ext>
                  </a:extLst>
                </a:gridCol>
                <a:gridCol w="1169377">
                  <a:extLst>
                    <a:ext uri="{9D8B030D-6E8A-4147-A177-3AD203B41FA5}">
                      <a16:colId xmlns:a16="http://schemas.microsoft.com/office/drawing/2014/main" val="20001"/>
                    </a:ext>
                  </a:extLst>
                </a:gridCol>
                <a:gridCol w="1169377">
                  <a:extLst>
                    <a:ext uri="{9D8B030D-6E8A-4147-A177-3AD203B41FA5}">
                      <a16:colId xmlns:a16="http://schemas.microsoft.com/office/drawing/2014/main" val="20002"/>
                    </a:ext>
                  </a:extLst>
                </a:gridCol>
                <a:gridCol w="1169377">
                  <a:extLst>
                    <a:ext uri="{9D8B030D-6E8A-4147-A177-3AD203B41FA5}">
                      <a16:colId xmlns:a16="http://schemas.microsoft.com/office/drawing/2014/main" val="20003"/>
                    </a:ext>
                  </a:extLst>
                </a:gridCol>
                <a:gridCol w="1169377">
                  <a:extLst>
                    <a:ext uri="{9D8B030D-6E8A-4147-A177-3AD203B41FA5}">
                      <a16:colId xmlns:a16="http://schemas.microsoft.com/office/drawing/2014/main" val="20004"/>
                    </a:ext>
                  </a:extLst>
                </a:gridCol>
                <a:gridCol w="1169377">
                  <a:extLst>
                    <a:ext uri="{9D8B030D-6E8A-4147-A177-3AD203B41FA5}">
                      <a16:colId xmlns:a16="http://schemas.microsoft.com/office/drawing/2014/main" val="20005"/>
                    </a:ext>
                  </a:extLst>
                </a:gridCol>
                <a:gridCol w="1169377">
                  <a:extLst>
                    <a:ext uri="{9D8B030D-6E8A-4147-A177-3AD203B41FA5}">
                      <a16:colId xmlns:a16="http://schemas.microsoft.com/office/drawing/2014/main" val="20006"/>
                    </a:ext>
                  </a:extLst>
                </a:gridCol>
              </a:tblGrid>
              <a:tr h="434898">
                <a:tc>
                  <a:txBody>
                    <a:bodyPr/>
                    <a:lstStyle/>
                    <a:p>
                      <a:pPr algn="ctr" fontAlgn="t"/>
                      <a:r>
                        <a:rPr lang="en-US" sz="2400" b="0" i="0" u="none" strike="noStrike" dirty="0">
                          <a:solidFill>
                            <a:srgbClr val="000000"/>
                          </a:solidFill>
                          <a:effectLst/>
                          <a:latin typeface="Tw Cen MT" panose="020B0602020104020603"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DA7AF"/>
                    </a:solidFill>
                  </a:tcPr>
                </a:tc>
                <a:tc>
                  <a:txBody>
                    <a:bodyPr/>
                    <a:lstStyle/>
                    <a:p>
                      <a:pPr algn="ctr" rtl="0" fontAlgn="ctr"/>
                      <a:r>
                        <a:rPr lang="en-US" sz="1600" b="1" i="0" u="none" strike="noStrike" dirty="0">
                          <a:solidFill>
                            <a:srgbClr val="FFFFFF"/>
                          </a:solidFill>
                          <a:effectLst/>
                          <a:latin typeface="Tw Cen MT" panose="020B0602020104020603"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DA7AF"/>
                    </a:solidFill>
                  </a:tcPr>
                </a:tc>
                <a:tc>
                  <a:txBody>
                    <a:bodyPr/>
                    <a:lstStyle/>
                    <a:p>
                      <a:pPr algn="ctr" rtl="0" fontAlgn="ctr"/>
                      <a:r>
                        <a:rPr lang="en-US" sz="1600" b="1" i="0" u="none" strike="noStrike" dirty="0">
                          <a:solidFill>
                            <a:srgbClr val="FFFFFF"/>
                          </a:solidFill>
                          <a:effectLst/>
                          <a:latin typeface="Tw Cen MT" panose="020B0602020104020603" pitchFamily="34" charset="0"/>
                        </a:rPr>
                        <a:t>AFRICAN AMERICAN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DA7AF"/>
                    </a:solidFill>
                  </a:tcPr>
                </a:tc>
                <a:tc>
                  <a:txBody>
                    <a:bodyPr/>
                    <a:lstStyle/>
                    <a:p>
                      <a:pPr algn="ctr" rtl="0" fontAlgn="ctr"/>
                      <a:r>
                        <a:rPr lang="en-US" sz="1600" b="1" i="0" u="none" strike="noStrike" dirty="0">
                          <a:solidFill>
                            <a:srgbClr val="FFFFFF"/>
                          </a:solidFill>
                          <a:effectLst/>
                          <a:latin typeface="Tw Cen MT" panose="020B0602020104020603" pitchFamily="34" charset="0"/>
                        </a:rPr>
                        <a:t>HISPANIC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DA7AF"/>
                    </a:solidFill>
                  </a:tcPr>
                </a:tc>
                <a:tc>
                  <a:txBody>
                    <a:bodyPr/>
                    <a:lstStyle/>
                    <a:p>
                      <a:pPr algn="ctr" rtl="0" fontAlgn="ctr"/>
                      <a:r>
                        <a:rPr lang="en-US" sz="1600" b="1" i="0" u="none" strike="noStrike" dirty="0">
                          <a:solidFill>
                            <a:srgbClr val="FFFFFF"/>
                          </a:solidFill>
                          <a:effectLst/>
                          <a:latin typeface="Tw Cen MT" panose="020B0602020104020603" pitchFamily="34" charset="0"/>
                        </a:rPr>
                        <a:t>ASIAN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DA7AF"/>
                    </a:solidFill>
                  </a:tcPr>
                </a:tc>
                <a:tc>
                  <a:txBody>
                    <a:bodyPr/>
                    <a:lstStyle/>
                    <a:p>
                      <a:pPr algn="ctr" rtl="0" fontAlgn="ctr"/>
                      <a:r>
                        <a:rPr lang="en-US" sz="1600" b="1" i="0" u="none" strike="noStrike" dirty="0">
                          <a:solidFill>
                            <a:srgbClr val="FFFFFF"/>
                          </a:solidFill>
                          <a:effectLst/>
                          <a:latin typeface="Tw Cen MT" panose="020B0602020104020603" pitchFamily="34" charset="0"/>
                        </a:rPr>
                        <a:t>OTHER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DA7AF"/>
                    </a:solidFill>
                  </a:tcPr>
                </a:tc>
                <a:tc>
                  <a:txBody>
                    <a:bodyPr/>
                    <a:lstStyle/>
                    <a:p>
                      <a:pPr algn="ctr" rtl="0" fontAlgn="ctr"/>
                      <a:r>
                        <a:rPr lang="en-US" sz="1600" b="1" i="0" u="none" strike="noStrike" dirty="0">
                          <a:solidFill>
                            <a:srgbClr val="FFFFFF"/>
                          </a:solidFill>
                          <a:effectLst/>
                          <a:latin typeface="Tw Cen MT" panose="020B0602020104020603" pitchFamily="34" charset="0"/>
                        </a:rPr>
                        <a:t>TOTALS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DA7AF"/>
                    </a:solidFill>
                  </a:tcPr>
                </a:tc>
                <a:extLst>
                  <a:ext uri="{0D108BD9-81ED-4DB2-BD59-A6C34878D82A}">
                    <a16:rowId xmlns:a16="http://schemas.microsoft.com/office/drawing/2014/main" val="10000"/>
                  </a:ext>
                </a:extLst>
              </a:tr>
              <a:tr h="691376">
                <a:tc>
                  <a:txBody>
                    <a:bodyPr/>
                    <a:lstStyle/>
                    <a:p>
                      <a:pPr algn="ctr" rtl="0" fontAlgn="ctr"/>
                      <a:r>
                        <a:rPr lang="en-US" sz="1600" b="1" i="0" u="none" strike="noStrike" dirty="0">
                          <a:solidFill>
                            <a:srgbClr val="000000"/>
                          </a:solidFill>
                          <a:effectLst/>
                          <a:latin typeface="Tw Cen MT" panose="020B0602020104020603" pitchFamily="34" charset="0"/>
                        </a:rPr>
                        <a:t>POPULATION PROJECTION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dirty="0">
                          <a:solidFill>
                            <a:srgbClr val="000000"/>
                          </a:solidFill>
                          <a:effectLst/>
                          <a:latin typeface="Tw Cen MT" panose="020B0602020104020603" pitchFamily="34" charset="0"/>
                        </a:rPr>
                        <a:t>5,505,156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dirty="0">
                          <a:solidFill>
                            <a:srgbClr val="000000"/>
                          </a:solidFill>
                          <a:effectLst/>
                          <a:latin typeface="Tw Cen MT" panose="020B0602020104020603" pitchFamily="34" charset="0"/>
                        </a:rPr>
                        <a:t>1,404,264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dirty="0">
                          <a:solidFill>
                            <a:srgbClr val="000000"/>
                          </a:solidFill>
                          <a:effectLst/>
                          <a:latin typeface="Tw Cen MT" panose="020B0602020104020603" pitchFamily="34" charset="0"/>
                        </a:rPr>
                        <a:t>1,042,540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a:solidFill>
                            <a:srgbClr val="000000"/>
                          </a:solidFill>
                          <a:effectLst/>
                          <a:latin typeface="Tw Cen MT" panose="020B0602020104020603" pitchFamily="34" charset="0"/>
                        </a:rPr>
                        <a:t>495,973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a:solidFill>
                            <a:srgbClr val="000000"/>
                          </a:solidFill>
                          <a:effectLst/>
                          <a:latin typeface="Tw Cen MT" panose="020B0602020104020603" pitchFamily="34" charset="0"/>
                        </a:rPr>
                        <a:t>296,340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a:solidFill>
                            <a:srgbClr val="000000"/>
                          </a:solidFill>
                          <a:effectLst/>
                          <a:latin typeface="Tw Cen MT" panose="020B0602020104020603" pitchFamily="34" charset="0"/>
                        </a:rPr>
                        <a:t>8,744,273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extLst>
                  <a:ext uri="{0D108BD9-81ED-4DB2-BD59-A6C34878D82A}">
                    <a16:rowId xmlns:a16="http://schemas.microsoft.com/office/drawing/2014/main" val="10001"/>
                  </a:ext>
                </a:extLst>
              </a:tr>
              <a:tr h="691376">
                <a:tc>
                  <a:txBody>
                    <a:bodyPr/>
                    <a:lstStyle/>
                    <a:p>
                      <a:pPr algn="ctr" rtl="0" fontAlgn="ctr"/>
                      <a:r>
                        <a:rPr lang="en-US" sz="1600" b="1" i="0" u="none" strike="noStrike">
                          <a:solidFill>
                            <a:srgbClr val="000000"/>
                          </a:solidFill>
                          <a:effectLst/>
                          <a:latin typeface="Tw Cen MT" panose="020B0602020104020603" pitchFamily="34" charset="0"/>
                        </a:rPr>
                        <a:t>POPULATION PERCENTAGE PROJECTION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smtClean="0">
                          <a:solidFill>
                            <a:srgbClr val="000000"/>
                          </a:solidFill>
                          <a:effectLst/>
                          <a:latin typeface="Tw Cen MT" panose="020B0602020104020603" pitchFamily="34" charset="0"/>
                        </a:rPr>
                        <a:t>63%</a:t>
                      </a:r>
                      <a:endParaRPr lang="en-US" sz="1600" b="0" i="0" u="none" strike="noStrike" dirty="0">
                        <a:solidFill>
                          <a:srgbClr val="000000"/>
                        </a:solidFill>
                        <a:effectLst/>
                        <a:latin typeface="Tw Cen MT" panose="020B0602020104020603"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smtClean="0">
                          <a:solidFill>
                            <a:srgbClr val="000000"/>
                          </a:solidFill>
                          <a:effectLst/>
                          <a:latin typeface="Tw Cen MT" panose="020B0602020104020603" pitchFamily="34" charset="0"/>
                        </a:rPr>
                        <a:t>16.0</a:t>
                      </a:r>
                      <a:r>
                        <a:rPr lang="en-US" sz="1600" b="0" i="0" u="none" strike="noStrike" dirty="0">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smtClean="0">
                          <a:solidFill>
                            <a:srgbClr val="000000"/>
                          </a:solidFill>
                          <a:effectLst/>
                          <a:latin typeface="Tw Cen MT" panose="020B0602020104020603" pitchFamily="34" charset="0"/>
                        </a:rPr>
                        <a:t>11.9%</a:t>
                      </a:r>
                      <a:endParaRPr lang="en-US" sz="1600" b="0" i="0" u="none" strike="noStrike" dirty="0">
                        <a:solidFill>
                          <a:srgbClr val="000000"/>
                        </a:solidFill>
                        <a:effectLst/>
                        <a:latin typeface="Tw Cen MT" panose="020B0602020104020603"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smtClean="0">
                          <a:solidFill>
                            <a:srgbClr val="000000"/>
                          </a:solidFill>
                          <a:effectLst/>
                          <a:latin typeface="Tw Cen MT" panose="020B0602020104020603" pitchFamily="34" charset="0"/>
                        </a:rPr>
                        <a:t>5.7%</a:t>
                      </a:r>
                      <a:endParaRPr lang="en-US" sz="1600" b="0" i="0" u="none" strike="noStrike" dirty="0">
                        <a:solidFill>
                          <a:srgbClr val="000000"/>
                        </a:solidFill>
                        <a:effectLst/>
                        <a:latin typeface="Tw Cen MT" panose="020B0602020104020603"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smtClean="0">
                          <a:solidFill>
                            <a:srgbClr val="000000"/>
                          </a:solidFill>
                          <a:effectLst/>
                          <a:latin typeface="Tw Cen MT" panose="020B0602020104020603" pitchFamily="34" charset="0"/>
                        </a:rPr>
                        <a:t>3.4%</a:t>
                      </a:r>
                      <a:endParaRPr lang="en-US" sz="1600" b="0" i="0" u="none" strike="noStrike" dirty="0">
                        <a:solidFill>
                          <a:srgbClr val="000000"/>
                        </a:solidFill>
                        <a:effectLst/>
                        <a:latin typeface="Tw Cen MT" panose="020B0602020104020603"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smtClean="0">
                          <a:solidFill>
                            <a:srgbClr val="000000"/>
                          </a:solidFill>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F2"/>
                    </a:solidFill>
                  </a:tcPr>
                </a:tc>
                <a:extLst>
                  <a:ext uri="{0D108BD9-81ED-4DB2-BD59-A6C34878D82A}">
                    <a16:rowId xmlns:a16="http://schemas.microsoft.com/office/drawing/2014/main" val="10002"/>
                  </a:ext>
                </a:extLst>
              </a:tr>
              <a:tr h="691376">
                <a:tc>
                  <a:txBody>
                    <a:bodyPr/>
                    <a:lstStyle/>
                    <a:p>
                      <a:pPr algn="ctr" rtl="0" fontAlgn="ctr"/>
                      <a:r>
                        <a:rPr lang="en-US" sz="1600" b="1" i="0" u="none" strike="noStrike" dirty="0">
                          <a:solidFill>
                            <a:srgbClr val="000000"/>
                          </a:solidFill>
                          <a:effectLst/>
                          <a:latin typeface="Tw Cen MT" panose="020B0602020104020603" pitchFamily="34" charset="0"/>
                        </a:rPr>
                        <a:t>MALE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dirty="0">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dirty="0">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tc>
                  <a:txBody>
                    <a:bodyPr/>
                    <a:lstStyle/>
                    <a:p>
                      <a:pPr algn="ctr" rtl="0" fontAlgn="b"/>
                      <a:r>
                        <a:rPr lang="en-US" sz="1600" b="0" i="0" u="none" strike="noStrike" dirty="0">
                          <a:solidFill>
                            <a:srgbClr val="000000"/>
                          </a:solidFill>
                          <a:effectLst/>
                          <a:latin typeface="Tw Cen MT" panose="020B0602020104020603" pitchFamily="34" charset="0"/>
                        </a:rPr>
                        <a:t>4,273,646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1E3"/>
                    </a:solidFill>
                  </a:tcPr>
                </a:tc>
                <a:extLst>
                  <a:ext uri="{0D108BD9-81ED-4DB2-BD59-A6C34878D82A}">
                    <a16:rowId xmlns:a16="http://schemas.microsoft.com/office/drawing/2014/main" val="10003"/>
                  </a:ext>
                </a:extLst>
              </a:tr>
              <a:tr h="691376">
                <a:tc>
                  <a:txBody>
                    <a:bodyPr/>
                    <a:lstStyle/>
                    <a:p>
                      <a:pPr algn="ctr" rtl="0" fontAlgn="ctr"/>
                      <a:r>
                        <a:rPr lang="en-US" sz="1600" b="1" i="0" u="none" strike="noStrike" dirty="0">
                          <a:solidFill>
                            <a:srgbClr val="000000"/>
                          </a:solidFill>
                          <a:effectLst/>
                          <a:latin typeface="Tw Cen MT" panose="020B0602020104020603" pitchFamily="34" charset="0"/>
                        </a:rPr>
                        <a:t>FEMALE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a:solidFill>
                            <a:srgbClr val="000000"/>
                          </a:solidFill>
                          <a:effectLst/>
                          <a:latin typeface="Tw Cen MT" panose="020B0602020104020603"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tc>
                  <a:txBody>
                    <a:bodyPr/>
                    <a:lstStyle/>
                    <a:p>
                      <a:pPr algn="ctr" rtl="0" fontAlgn="b"/>
                      <a:r>
                        <a:rPr lang="en-US" sz="1600" b="0" i="0" u="none" strike="noStrike" dirty="0">
                          <a:solidFill>
                            <a:srgbClr val="000000"/>
                          </a:solidFill>
                          <a:effectLst/>
                          <a:latin typeface="Tw Cen MT" panose="020B0602020104020603" pitchFamily="34" charset="0"/>
                        </a:rPr>
                        <a:t>4,470,627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F2"/>
                    </a:solidFill>
                  </a:tcPr>
                </a:tc>
                <a:extLst>
                  <a:ext uri="{0D108BD9-81ED-4DB2-BD59-A6C34878D82A}">
                    <a16:rowId xmlns:a16="http://schemas.microsoft.com/office/drawing/2014/main" val="10004"/>
                  </a:ext>
                </a:extLst>
              </a:tr>
            </a:tbl>
          </a:graphicData>
        </a:graphic>
      </p:graphicFrame>
      <p:pic>
        <p:nvPicPr>
          <p:cNvPr id="9" name="Picture 8" descr="Image result for virginia transparent background"/>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17062" b="19506"/>
          <a:stretch/>
        </p:blipFill>
        <p:spPr bwMode="auto">
          <a:xfrm>
            <a:off x="6400800" y="5442212"/>
            <a:ext cx="2553201" cy="129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117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191C3B"/>
      </a:dk2>
      <a:lt2>
        <a:srgbClr val="CACDE8"/>
      </a:lt2>
      <a:accent1>
        <a:srgbClr val="C00000"/>
      </a:accent1>
      <a:accent2>
        <a:srgbClr val="626AA6"/>
      </a:accent2>
      <a:accent3>
        <a:srgbClr val="A5AACB"/>
      </a:accent3>
      <a:accent4>
        <a:srgbClr val="A3C8CD"/>
      </a:accent4>
      <a:accent5>
        <a:srgbClr val="6DA7AF"/>
      </a:accent5>
      <a:accent6>
        <a:srgbClr val="396369"/>
      </a:accent6>
      <a:hlink>
        <a:srgbClr val="6DA7AF"/>
      </a:hlink>
      <a:folHlink>
        <a:srgbClr val="39636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2950</TotalTime>
  <Words>1200</Words>
  <Application>Microsoft Office PowerPoint</Application>
  <PresentationFormat>On-screen Show (4:3)</PresentationFormat>
  <Paragraphs>260</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Tw Cen MT</vt:lpstr>
      <vt:lpstr>Clarity</vt:lpstr>
      <vt:lpstr>Increasing representation in state government  Promoting a more Inclusive commonwealth</vt:lpstr>
      <vt:lpstr>Group 4</vt:lpstr>
      <vt:lpstr>Defining the Scope</vt:lpstr>
      <vt:lpstr>Outlining the Scope</vt:lpstr>
      <vt:lpstr>A Snapshot: Executive Branch  (Office of the Governor)</vt:lpstr>
      <vt:lpstr>A Snapshot: Executive Branch  (Officials/Administrators)</vt:lpstr>
      <vt:lpstr>A Snapshot: Legislative Branch</vt:lpstr>
      <vt:lpstr>Virginia Defined (2010)</vt:lpstr>
      <vt:lpstr>Virginia Defined: 2020</vt:lpstr>
      <vt:lpstr>Diverse Perspective(s):  Highlighting the Value-Why Is it Important?</vt:lpstr>
      <vt:lpstr>(Re) Defining the Executive Branch</vt:lpstr>
      <vt:lpstr>Challenge(s)</vt:lpstr>
      <vt:lpstr>Solution(s)</vt:lpstr>
      <vt:lpstr>Challenge(s)</vt:lpstr>
      <vt:lpstr>Solution(s)</vt:lpstr>
      <vt:lpstr>From Concept to Implementation</vt:lpstr>
      <vt:lpstr>Tracking Our Efforts</vt:lpstr>
      <vt:lpstr>Outcomes </vt:lpstr>
      <vt:lpstr>Thank you.</vt:lpstr>
      <vt:lpstr>Sources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mbb68289</dc:creator>
  <cp:lastModifiedBy>Diana S Sardelis</cp:lastModifiedBy>
  <cp:revision>77</cp:revision>
  <dcterms:created xsi:type="dcterms:W3CDTF">2017-04-24T20:06:53Z</dcterms:created>
  <dcterms:modified xsi:type="dcterms:W3CDTF">2017-05-06T23:40:13Z</dcterms:modified>
</cp:coreProperties>
</file>