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44" r:id="rId2"/>
    <p:sldId id="331" r:id="rId3"/>
    <p:sldId id="302" r:id="rId4"/>
    <p:sldId id="333" r:id="rId5"/>
    <p:sldId id="348" r:id="rId6"/>
    <p:sldId id="332" r:id="rId7"/>
    <p:sldId id="346" r:id="rId8"/>
    <p:sldId id="347" r:id="rId9"/>
    <p:sldId id="338" r:id="rId10"/>
    <p:sldId id="327" r:id="rId1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0C4"/>
    <a:srgbClr val="6D99C9"/>
    <a:srgbClr val="608CAB"/>
    <a:srgbClr val="84B4E0"/>
    <a:srgbClr val="FF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7211" autoAdjust="0"/>
  </p:normalViewPr>
  <p:slideViewPr>
    <p:cSldViewPr snapToGrid="0">
      <p:cViewPr varScale="1">
        <p:scale>
          <a:sx n="40" d="100"/>
          <a:sy n="40" d="100"/>
        </p:scale>
        <p:origin x="1026" y="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9BDA5-7305-4BC4-9B50-6DFF542F1D68}"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05798D7B-3E81-417A-8245-3EBB22235BCB}">
      <dgm:prSet phldrT="[Text]"/>
      <dgm:spPr/>
      <dgm:t>
        <a:bodyPr/>
        <a:lstStyle/>
        <a:p>
          <a:r>
            <a:rPr lang="en-US" dirty="0" smtClean="0">
              <a:solidFill>
                <a:schemeClr val="bg1"/>
              </a:solidFill>
              <a:effectLst>
                <a:outerShdw blurRad="38100" dist="38100" dir="2700000" algn="tl">
                  <a:srgbClr val="000000">
                    <a:alpha val="43137"/>
                  </a:srgbClr>
                </a:outerShdw>
              </a:effectLst>
            </a:rPr>
            <a:t>Governor McAuliffe designates the American Evolution an official Governor’s Project</a:t>
          </a:r>
          <a:endParaRPr lang="en-US" dirty="0">
            <a:solidFill>
              <a:schemeClr val="bg1"/>
            </a:solidFill>
            <a:effectLst>
              <a:outerShdw blurRad="38100" dist="38100" dir="2700000" algn="tl">
                <a:srgbClr val="000000">
                  <a:alpha val="43137"/>
                </a:srgbClr>
              </a:outerShdw>
            </a:effectLst>
          </a:endParaRPr>
        </a:p>
      </dgm:t>
    </dgm:pt>
    <dgm:pt modelId="{3DC532D5-EF0E-449F-8532-64CF84A41272}" type="parTrans" cxnId="{0E02D498-FC72-452D-ADF3-B394111B0F15}">
      <dgm:prSet/>
      <dgm:spPr/>
      <dgm:t>
        <a:bodyPr/>
        <a:lstStyle/>
        <a:p>
          <a:endParaRPr lang="en-US"/>
        </a:p>
      </dgm:t>
    </dgm:pt>
    <dgm:pt modelId="{2642CFF9-9C6C-402D-8780-E8C210F85EEA}" type="sibTrans" cxnId="{0E02D498-FC72-452D-ADF3-B394111B0F15}">
      <dgm:prSet/>
      <dgm:spPr/>
      <dgm:t>
        <a:bodyPr/>
        <a:lstStyle/>
        <a:p>
          <a:endParaRPr lang="en-US"/>
        </a:p>
      </dgm:t>
    </dgm:pt>
    <dgm:pt modelId="{AC2B8C10-13E0-414E-B6E0-AC26F4E5117D}">
      <dgm:prSet phldrT="[Text]"/>
      <dgm:spPr/>
      <dgm:t>
        <a:bodyPr/>
        <a:lstStyle/>
        <a:p>
          <a:r>
            <a:rPr lang="en-US" dirty="0" smtClean="0">
              <a:solidFill>
                <a:schemeClr val="bg1"/>
              </a:solidFill>
              <a:effectLst>
                <a:outerShdw blurRad="38100" dist="38100" dir="2700000" algn="tl">
                  <a:srgbClr val="000000">
                    <a:alpha val="43137"/>
                  </a:srgbClr>
                </a:outerShdw>
              </a:effectLst>
            </a:rPr>
            <a:t>All state employees receive an introductory email and video from Governor as the July 2017 kick off</a:t>
          </a:r>
          <a:endParaRPr lang="en-US" dirty="0">
            <a:solidFill>
              <a:schemeClr val="bg1"/>
            </a:solidFill>
            <a:effectLst>
              <a:outerShdw blurRad="38100" dist="38100" dir="2700000" algn="tl">
                <a:srgbClr val="000000">
                  <a:alpha val="43137"/>
                </a:srgbClr>
              </a:outerShdw>
            </a:effectLst>
          </a:endParaRPr>
        </a:p>
      </dgm:t>
    </dgm:pt>
    <dgm:pt modelId="{DE5EE001-EC72-4107-97F2-7A12CF3A77A7}" type="parTrans" cxnId="{F3298D78-FC17-4515-865A-7798B6902B94}">
      <dgm:prSet/>
      <dgm:spPr/>
      <dgm:t>
        <a:bodyPr/>
        <a:lstStyle/>
        <a:p>
          <a:endParaRPr lang="en-US"/>
        </a:p>
      </dgm:t>
    </dgm:pt>
    <dgm:pt modelId="{839EE4B8-029B-4424-BD2C-A0F3F5556696}" type="sibTrans" cxnId="{F3298D78-FC17-4515-865A-7798B6902B94}">
      <dgm:prSet/>
      <dgm:spPr/>
      <dgm:t>
        <a:bodyPr/>
        <a:lstStyle/>
        <a:p>
          <a:endParaRPr lang="en-US"/>
        </a:p>
      </dgm:t>
    </dgm:pt>
    <dgm:pt modelId="{A1EC53D0-3109-4897-B0B7-5C5B1EE2A2B1}">
      <dgm:prSet phldrT="[Text]"/>
      <dgm:spPr>
        <a:solidFill>
          <a:srgbClr val="84B4E0"/>
        </a:solidFill>
      </dgm:spPr>
      <dgm:t>
        <a:bodyPr/>
        <a:lstStyle/>
        <a:p>
          <a:r>
            <a:rPr lang="en-US" dirty="0" smtClean="0">
              <a:solidFill>
                <a:schemeClr val="bg1"/>
              </a:solidFill>
              <a:effectLst>
                <a:outerShdw blurRad="38100" dist="38100" dir="2700000" algn="tl">
                  <a:srgbClr val="000000">
                    <a:alpha val="43137"/>
                  </a:srgbClr>
                </a:outerShdw>
              </a:effectLst>
            </a:rPr>
            <a:t>Each Cabinet Secretary informs their agency heads about upcoming events </a:t>
          </a:r>
        </a:p>
      </dgm:t>
    </dgm:pt>
    <dgm:pt modelId="{121B7B7E-50D4-407F-91F1-E56FDD5A147C}" type="parTrans" cxnId="{9A21FBF5-A75B-4FCD-B326-0C7FAF5E5C4F}">
      <dgm:prSet/>
      <dgm:spPr/>
      <dgm:t>
        <a:bodyPr/>
        <a:lstStyle/>
        <a:p>
          <a:endParaRPr lang="en-US"/>
        </a:p>
      </dgm:t>
    </dgm:pt>
    <dgm:pt modelId="{FFD27A77-6ED0-4F97-BCDF-6BBDE5098BA0}" type="sibTrans" cxnId="{9A21FBF5-A75B-4FCD-B326-0C7FAF5E5C4F}">
      <dgm:prSet/>
      <dgm:spPr/>
      <dgm:t>
        <a:bodyPr/>
        <a:lstStyle/>
        <a:p>
          <a:endParaRPr lang="en-US"/>
        </a:p>
      </dgm:t>
    </dgm:pt>
    <dgm:pt modelId="{CE55E0E8-B609-44B7-98FF-8C66D8EFDFA3}">
      <dgm:prSet/>
      <dgm:spPr>
        <a:solidFill>
          <a:srgbClr val="6090C4"/>
        </a:solidFill>
      </dgm:spPr>
      <dgm:t>
        <a:bodyPr/>
        <a:lstStyle/>
        <a:p>
          <a:r>
            <a:rPr lang="en-US" dirty="0" smtClean="0">
              <a:solidFill>
                <a:schemeClr val="bg1"/>
              </a:solidFill>
              <a:effectLst>
                <a:outerShdw blurRad="38100" dist="38100" dir="2700000" algn="tl">
                  <a:srgbClr val="000000">
                    <a:alpha val="43137"/>
                  </a:srgbClr>
                </a:outerShdw>
              </a:effectLst>
            </a:rPr>
            <a:t>Begin the "Take Back Thanksgiving" postcard campaign </a:t>
          </a:r>
        </a:p>
      </dgm:t>
    </dgm:pt>
    <dgm:pt modelId="{0A124863-9167-4AF7-8AC3-1A271096C3C9}" type="parTrans" cxnId="{0F7DABCE-9C4C-4696-B06A-13BF4BADCE82}">
      <dgm:prSet/>
      <dgm:spPr/>
      <dgm:t>
        <a:bodyPr/>
        <a:lstStyle/>
        <a:p>
          <a:endParaRPr lang="en-US"/>
        </a:p>
      </dgm:t>
    </dgm:pt>
    <dgm:pt modelId="{9ABEB7AA-6687-457B-84E5-EC821D1A19B4}" type="sibTrans" cxnId="{0F7DABCE-9C4C-4696-B06A-13BF4BADCE82}">
      <dgm:prSet/>
      <dgm:spPr/>
      <dgm:t>
        <a:bodyPr/>
        <a:lstStyle/>
        <a:p>
          <a:endParaRPr lang="en-US"/>
        </a:p>
      </dgm:t>
    </dgm:pt>
    <dgm:pt modelId="{5D8C1CB5-8BF4-4494-AFC3-E9502F30E3F0}" type="pres">
      <dgm:prSet presAssocID="{9449BDA5-7305-4BC4-9B50-6DFF542F1D68}" presName="Name0" presStyleCnt="0">
        <dgm:presLayoutVars>
          <dgm:chMax val="7"/>
          <dgm:chPref val="7"/>
          <dgm:dir/>
        </dgm:presLayoutVars>
      </dgm:prSet>
      <dgm:spPr/>
      <dgm:t>
        <a:bodyPr/>
        <a:lstStyle/>
        <a:p>
          <a:endParaRPr lang="en-US"/>
        </a:p>
      </dgm:t>
    </dgm:pt>
    <dgm:pt modelId="{C64DED93-F0CE-4F2F-AB4A-E8939B3BDF11}" type="pres">
      <dgm:prSet presAssocID="{9449BDA5-7305-4BC4-9B50-6DFF542F1D68}" presName="Name1" presStyleCnt="0"/>
      <dgm:spPr/>
    </dgm:pt>
    <dgm:pt modelId="{B0A8D2FC-0BE9-4DF1-BF50-951BF46B3CD2}" type="pres">
      <dgm:prSet presAssocID="{9449BDA5-7305-4BC4-9B50-6DFF542F1D68}" presName="cycle" presStyleCnt="0"/>
      <dgm:spPr/>
    </dgm:pt>
    <dgm:pt modelId="{D60F6293-8BD7-40CF-9A6A-1102BBAB4866}" type="pres">
      <dgm:prSet presAssocID="{9449BDA5-7305-4BC4-9B50-6DFF542F1D68}" presName="srcNode" presStyleLbl="node1" presStyleIdx="0" presStyleCnt="4"/>
      <dgm:spPr/>
    </dgm:pt>
    <dgm:pt modelId="{DE5046F0-0F03-491F-A7EC-294E7D4AE1DE}" type="pres">
      <dgm:prSet presAssocID="{9449BDA5-7305-4BC4-9B50-6DFF542F1D68}" presName="conn" presStyleLbl="parChTrans1D2" presStyleIdx="0" presStyleCnt="1"/>
      <dgm:spPr/>
      <dgm:t>
        <a:bodyPr/>
        <a:lstStyle/>
        <a:p>
          <a:endParaRPr lang="en-US"/>
        </a:p>
      </dgm:t>
    </dgm:pt>
    <dgm:pt modelId="{CEA345A3-1797-4523-8D7D-174E896C6FB4}" type="pres">
      <dgm:prSet presAssocID="{9449BDA5-7305-4BC4-9B50-6DFF542F1D68}" presName="extraNode" presStyleLbl="node1" presStyleIdx="0" presStyleCnt="4"/>
      <dgm:spPr/>
    </dgm:pt>
    <dgm:pt modelId="{AE76A5ED-F0DD-481C-B16E-7F8263C3DBA1}" type="pres">
      <dgm:prSet presAssocID="{9449BDA5-7305-4BC4-9B50-6DFF542F1D68}" presName="dstNode" presStyleLbl="node1" presStyleIdx="0" presStyleCnt="4"/>
      <dgm:spPr/>
    </dgm:pt>
    <dgm:pt modelId="{0CE4811D-0ECA-49CE-9F0A-A1E0CC743F3D}" type="pres">
      <dgm:prSet presAssocID="{05798D7B-3E81-417A-8245-3EBB22235BCB}" presName="text_1" presStyleLbl="node1" presStyleIdx="0" presStyleCnt="4">
        <dgm:presLayoutVars>
          <dgm:bulletEnabled val="1"/>
        </dgm:presLayoutVars>
      </dgm:prSet>
      <dgm:spPr/>
      <dgm:t>
        <a:bodyPr/>
        <a:lstStyle/>
        <a:p>
          <a:endParaRPr lang="en-US"/>
        </a:p>
      </dgm:t>
    </dgm:pt>
    <dgm:pt modelId="{3ED59E4F-DA94-422F-94C4-3AC15FCA7852}" type="pres">
      <dgm:prSet presAssocID="{05798D7B-3E81-417A-8245-3EBB22235BCB}" presName="accent_1" presStyleCnt="0"/>
      <dgm:spPr/>
    </dgm:pt>
    <dgm:pt modelId="{40F3F2AE-8AF7-488E-9CBA-8463CD4CD19C}" type="pres">
      <dgm:prSet presAssocID="{05798D7B-3E81-417A-8245-3EBB22235BCB}" presName="accentRepeatNode" presStyleLbl="solidFgAcc1" presStyleIdx="0" presStyleCnt="4"/>
      <dgm:spPr/>
    </dgm:pt>
    <dgm:pt modelId="{CA7D3E6A-CB2A-4C54-B9A7-58C3205BFDC5}" type="pres">
      <dgm:prSet presAssocID="{AC2B8C10-13E0-414E-B6E0-AC26F4E5117D}" presName="text_2" presStyleLbl="node1" presStyleIdx="1" presStyleCnt="4">
        <dgm:presLayoutVars>
          <dgm:bulletEnabled val="1"/>
        </dgm:presLayoutVars>
      </dgm:prSet>
      <dgm:spPr/>
      <dgm:t>
        <a:bodyPr/>
        <a:lstStyle/>
        <a:p>
          <a:endParaRPr lang="en-US"/>
        </a:p>
      </dgm:t>
    </dgm:pt>
    <dgm:pt modelId="{1BEF0452-39E5-4B51-A7EF-1FFC0DB723F4}" type="pres">
      <dgm:prSet presAssocID="{AC2B8C10-13E0-414E-B6E0-AC26F4E5117D}" presName="accent_2" presStyleCnt="0"/>
      <dgm:spPr/>
    </dgm:pt>
    <dgm:pt modelId="{0F60CC3F-9A8A-4450-B213-99346889A333}" type="pres">
      <dgm:prSet presAssocID="{AC2B8C10-13E0-414E-B6E0-AC26F4E5117D}" presName="accentRepeatNode" presStyleLbl="solidFgAcc1" presStyleIdx="1" presStyleCnt="4"/>
      <dgm:spPr/>
    </dgm:pt>
    <dgm:pt modelId="{D337F6E7-4A7E-498C-8F67-DE6A826FDCD3}" type="pres">
      <dgm:prSet presAssocID="{A1EC53D0-3109-4897-B0B7-5C5B1EE2A2B1}" presName="text_3" presStyleLbl="node1" presStyleIdx="2" presStyleCnt="4">
        <dgm:presLayoutVars>
          <dgm:bulletEnabled val="1"/>
        </dgm:presLayoutVars>
      </dgm:prSet>
      <dgm:spPr/>
      <dgm:t>
        <a:bodyPr/>
        <a:lstStyle/>
        <a:p>
          <a:endParaRPr lang="en-US"/>
        </a:p>
      </dgm:t>
    </dgm:pt>
    <dgm:pt modelId="{8EB2D67E-D53E-477C-974E-96E2C93A3003}" type="pres">
      <dgm:prSet presAssocID="{A1EC53D0-3109-4897-B0B7-5C5B1EE2A2B1}" presName="accent_3" presStyleCnt="0"/>
      <dgm:spPr/>
    </dgm:pt>
    <dgm:pt modelId="{ADD5C5FC-997A-4311-BAB6-B895631CEB0C}" type="pres">
      <dgm:prSet presAssocID="{A1EC53D0-3109-4897-B0B7-5C5B1EE2A2B1}" presName="accentRepeatNode" presStyleLbl="solidFgAcc1" presStyleIdx="2" presStyleCnt="4"/>
      <dgm:spPr/>
    </dgm:pt>
    <dgm:pt modelId="{A96DA545-1CC4-4054-931C-C9B627ADEEAE}" type="pres">
      <dgm:prSet presAssocID="{CE55E0E8-B609-44B7-98FF-8C66D8EFDFA3}" presName="text_4" presStyleLbl="node1" presStyleIdx="3" presStyleCnt="4">
        <dgm:presLayoutVars>
          <dgm:bulletEnabled val="1"/>
        </dgm:presLayoutVars>
      </dgm:prSet>
      <dgm:spPr/>
      <dgm:t>
        <a:bodyPr/>
        <a:lstStyle/>
        <a:p>
          <a:endParaRPr lang="en-US"/>
        </a:p>
      </dgm:t>
    </dgm:pt>
    <dgm:pt modelId="{42A452ED-1B38-4C55-8A78-68D65A2514AD}" type="pres">
      <dgm:prSet presAssocID="{CE55E0E8-B609-44B7-98FF-8C66D8EFDFA3}" presName="accent_4" presStyleCnt="0"/>
      <dgm:spPr/>
    </dgm:pt>
    <dgm:pt modelId="{8A2A2FF8-9335-45ED-BAEA-812179FAC77D}" type="pres">
      <dgm:prSet presAssocID="{CE55E0E8-B609-44B7-98FF-8C66D8EFDFA3}" presName="accentRepeatNode" presStyleLbl="solidFgAcc1" presStyleIdx="3" presStyleCnt="4"/>
      <dgm:spPr/>
    </dgm:pt>
  </dgm:ptLst>
  <dgm:cxnLst>
    <dgm:cxn modelId="{0E02D498-FC72-452D-ADF3-B394111B0F15}" srcId="{9449BDA5-7305-4BC4-9B50-6DFF542F1D68}" destId="{05798D7B-3E81-417A-8245-3EBB22235BCB}" srcOrd="0" destOrd="0" parTransId="{3DC532D5-EF0E-449F-8532-64CF84A41272}" sibTransId="{2642CFF9-9C6C-402D-8780-E8C210F85EEA}"/>
    <dgm:cxn modelId="{0C2FF643-AE79-4492-B578-4BE782CF9CC1}" type="presOf" srcId="{A1EC53D0-3109-4897-B0B7-5C5B1EE2A2B1}" destId="{D337F6E7-4A7E-498C-8F67-DE6A826FDCD3}" srcOrd="0" destOrd="0" presId="urn:microsoft.com/office/officeart/2008/layout/VerticalCurvedList"/>
    <dgm:cxn modelId="{1B7CA139-E5BD-40E3-BC6B-823044AE5024}" type="presOf" srcId="{CE55E0E8-B609-44B7-98FF-8C66D8EFDFA3}" destId="{A96DA545-1CC4-4054-931C-C9B627ADEEAE}" srcOrd="0" destOrd="0" presId="urn:microsoft.com/office/officeart/2008/layout/VerticalCurvedList"/>
    <dgm:cxn modelId="{9A21FBF5-A75B-4FCD-B326-0C7FAF5E5C4F}" srcId="{9449BDA5-7305-4BC4-9B50-6DFF542F1D68}" destId="{A1EC53D0-3109-4897-B0B7-5C5B1EE2A2B1}" srcOrd="2" destOrd="0" parTransId="{121B7B7E-50D4-407F-91F1-E56FDD5A147C}" sibTransId="{FFD27A77-6ED0-4F97-BCDF-6BBDE5098BA0}"/>
    <dgm:cxn modelId="{3FD84E22-87C1-46CD-827E-1CCF62C0734E}" type="presOf" srcId="{05798D7B-3E81-417A-8245-3EBB22235BCB}" destId="{0CE4811D-0ECA-49CE-9F0A-A1E0CC743F3D}" srcOrd="0" destOrd="0" presId="urn:microsoft.com/office/officeart/2008/layout/VerticalCurvedList"/>
    <dgm:cxn modelId="{B0D73A2E-31E1-42E1-9C99-C95EA4056097}" type="presOf" srcId="{9449BDA5-7305-4BC4-9B50-6DFF542F1D68}" destId="{5D8C1CB5-8BF4-4494-AFC3-E9502F30E3F0}" srcOrd="0" destOrd="0" presId="urn:microsoft.com/office/officeart/2008/layout/VerticalCurvedList"/>
    <dgm:cxn modelId="{0F7DABCE-9C4C-4696-B06A-13BF4BADCE82}" srcId="{9449BDA5-7305-4BC4-9B50-6DFF542F1D68}" destId="{CE55E0E8-B609-44B7-98FF-8C66D8EFDFA3}" srcOrd="3" destOrd="0" parTransId="{0A124863-9167-4AF7-8AC3-1A271096C3C9}" sibTransId="{9ABEB7AA-6687-457B-84E5-EC821D1A19B4}"/>
    <dgm:cxn modelId="{90FAA680-B18C-482F-B4FB-0F5B98626EF8}" type="presOf" srcId="{AC2B8C10-13E0-414E-B6E0-AC26F4E5117D}" destId="{CA7D3E6A-CB2A-4C54-B9A7-58C3205BFDC5}" srcOrd="0" destOrd="0" presId="urn:microsoft.com/office/officeart/2008/layout/VerticalCurvedList"/>
    <dgm:cxn modelId="{F3298D78-FC17-4515-865A-7798B6902B94}" srcId="{9449BDA5-7305-4BC4-9B50-6DFF542F1D68}" destId="{AC2B8C10-13E0-414E-B6E0-AC26F4E5117D}" srcOrd="1" destOrd="0" parTransId="{DE5EE001-EC72-4107-97F2-7A12CF3A77A7}" sibTransId="{839EE4B8-029B-4424-BD2C-A0F3F5556696}"/>
    <dgm:cxn modelId="{4246146F-50E3-4A32-8FFA-C88445072E42}" type="presOf" srcId="{2642CFF9-9C6C-402D-8780-E8C210F85EEA}" destId="{DE5046F0-0F03-491F-A7EC-294E7D4AE1DE}" srcOrd="0" destOrd="0" presId="urn:microsoft.com/office/officeart/2008/layout/VerticalCurvedList"/>
    <dgm:cxn modelId="{9DCB02B9-20B7-413F-A0D8-CF0A5E4A0EAC}" type="presParOf" srcId="{5D8C1CB5-8BF4-4494-AFC3-E9502F30E3F0}" destId="{C64DED93-F0CE-4F2F-AB4A-E8939B3BDF11}" srcOrd="0" destOrd="0" presId="urn:microsoft.com/office/officeart/2008/layout/VerticalCurvedList"/>
    <dgm:cxn modelId="{B72F9402-71B5-4194-9D2F-AE222E8527FC}" type="presParOf" srcId="{C64DED93-F0CE-4F2F-AB4A-E8939B3BDF11}" destId="{B0A8D2FC-0BE9-4DF1-BF50-951BF46B3CD2}" srcOrd="0" destOrd="0" presId="urn:microsoft.com/office/officeart/2008/layout/VerticalCurvedList"/>
    <dgm:cxn modelId="{F5F428B9-BF6B-472A-B6C3-B2D485D84079}" type="presParOf" srcId="{B0A8D2FC-0BE9-4DF1-BF50-951BF46B3CD2}" destId="{D60F6293-8BD7-40CF-9A6A-1102BBAB4866}" srcOrd="0" destOrd="0" presId="urn:microsoft.com/office/officeart/2008/layout/VerticalCurvedList"/>
    <dgm:cxn modelId="{137C5BE0-2062-4367-8F19-0AC2E36D64D6}" type="presParOf" srcId="{B0A8D2FC-0BE9-4DF1-BF50-951BF46B3CD2}" destId="{DE5046F0-0F03-491F-A7EC-294E7D4AE1DE}" srcOrd="1" destOrd="0" presId="urn:microsoft.com/office/officeart/2008/layout/VerticalCurvedList"/>
    <dgm:cxn modelId="{A374A728-7111-43ED-9A80-3AB7054074FC}" type="presParOf" srcId="{B0A8D2FC-0BE9-4DF1-BF50-951BF46B3CD2}" destId="{CEA345A3-1797-4523-8D7D-174E896C6FB4}" srcOrd="2" destOrd="0" presId="urn:microsoft.com/office/officeart/2008/layout/VerticalCurvedList"/>
    <dgm:cxn modelId="{FF5184FE-5C6E-471B-A3B3-3E3A91B04C1F}" type="presParOf" srcId="{B0A8D2FC-0BE9-4DF1-BF50-951BF46B3CD2}" destId="{AE76A5ED-F0DD-481C-B16E-7F8263C3DBA1}" srcOrd="3" destOrd="0" presId="urn:microsoft.com/office/officeart/2008/layout/VerticalCurvedList"/>
    <dgm:cxn modelId="{72796C5F-9251-4267-AB79-988403C4CDB9}" type="presParOf" srcId="{C64DED93-F0CE-4F2F-AB4A-E8939B3BDF11}" destId="{0CE4811D-0ECA-49CE-9F0A-A1E0CC743F3D}" srcOrd="1" destOrd="0" presId="urn:microsoft.com/office/officeart/2008/layout/VerticalCurvedList"/>
    <dgm:cxn modelId="{03DAEF72-A69E-4D35-B6B2-AC680E785785}" type="presParOf" srcId="{C64DED93-F0CE-4F2F-AB4A-E8939B3BDF11}" destId="{3ED59E4F-DA94-422F-94C4-3AC15FCA7852}" srcOrd="2" destOrd="0" presId="urn:microsoft.com/office/officeart/2008/layout/VerticalCurvedList"/>
    <dgm:cxn modelId="{33E081E1-FB45-4D75-8A3A-8448B182EE8C}" type="presParOf" srcId="{3ED59E4F-DA94-422F-94C4-3AC15FCA7852}" destId="{40F3F2AE-8AF7-488E-9CBA-8463CD4CD19C}" srcOrd="0" destOrd="0" presId="urn:microsoft.com/office/officeart/2008/layout/VerticalCurvedList"/>
    <dgm:cxn modelId="{5BDD48A0-7E15-4FDE-80CA-3E7FAE2139B7}" type="presParOf" srcId="{C64DED93-F0CE-4F2F-AB4A-E8939B3BDF11}" destId="{CA7D3E6A-CB2A-4C54-B9A7-58C3205BFDC5}" srcOrd="3" destOrd="0" presId="urn:microsoft.com/office/officeart/2008/layout/VerticalCurvedList"/>
    <dgm:cxn modelId="{C51B2628-31AB-479C-B4F0-FB8EB9D71640}" type="presParOf" srcId="{C64DED93-F0CE-4F2F-AB4A-E8939B3BDF11}" destId="{1BEF0452-39E5-4B51-A7EF-1FFC0DB723F4}" srcOrd="4" destOrd="0" presId="urn:microsoft.com/office/officeart/2008/layout/VerticalCurvedList"/>
    <dgm:cxn modelId="{72006C72-32E5-4280-907E-7818A3FD9CF6}" type="presParOf" srcId="{1BEF0452-39E5-4B51-A7EF-1FFC0DB723F4}" destId="{0F60CC3F-9A8A-4450-B213-99346889A333}" srcOrd="0" destOrd="0" presId="urn:microsoft.com/office/officeart/2008/layout/VerticalCurvedList"/>
    <dgm:cxn modelId="{981646BA-B443-428D-888B-004D825833D8}" type="presParOf" srcId="{C64DED93-F0CE-4F2F-AB4A-E8939B3BDF11}" destId="{D337F6E7-4A7E-498C-8F67-DE6A826FDCD3}" srcOrd="5" destOrd="0" presId="urn:microsoft.com/office/officeart/2008/layout/VerticalCurvedList"/>
    <dgm:cxn modelId="{2F94B4D6-B34E-4446-BFC9-E01989B4376B}" type="presParOf" srcId="{C64DED93-F0CE-4F2F-AB4A-E8939B3BDF11}" destId="{8EB2D67E-D53E-477C-974E-96E2C93A3003}" srcOrd="6" destOrd="0" presId="urn:microsoft.com/office/officeart/2008/layout/VerticalCurvedList"/>
    <dgm:cxn modelId="{6962D835-82B8-43B3-83C4-3839E22090E3}" type="presParOf" srcId="{8EB2D67E-D53E-477C-974E-96E2C93A3003}" destId="{ADD5C5FC-997A-4311-BAB6-B895631CEB0C}" srcOrd="0" destOrd="0" presId="urn:microsoft.com/office/officeart/2008/layout/VerticalCurvedList"/>
    <dgm:cxn modelId="{FD566007-3BED-4CA2-AD7F-E832F530D21B}" type="presParOf" srcId="{C64DED93-F0CE-4F2F-AB4A-E8939B3BDF11}" destId="{A96DA545-1CC4-4054-931C-C9B627ADEEAE}" srcOrd="7" destOrd="0" presId="urn:microsoft.com/office/officeart/2008/layout/VerticalCurvedList"/>
    <dgm:cxn modelId="{EAF6716A-2158-4D74-9E51-5932A0C3C1AA}" type="presParOf" srcId="{C64DED93-F0CE-4F2F-AB4A-E8939B3BDF11}" destId="{42A452ED-1B38-4C55-8A78-68D65A2514AD}" srcOrd="8" destOrd="0" presId="urn:microsoft.com/office/officeart/2008/layout/VerticalCurvedList"/>
    <dgm:cxn modelId="{9A48BC90-9F8C-4379-9EE1-594D2A8ADA79}" type="presParOf" srcId="{42A452ED-1B38-4C55-8A78-68D65A2514AD}" destId="{8A2A2FF8-9335-45ED-BAEA-812179FAC77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046F0-0F03-491F-A7EC-294E7D4AE1DE}">
      <dsp:nvSpPr>
        <dsp:cNvPr id="0" name=""/>
        <dsp:cNvSpPr/>
      </dsp:nvSpPr>
      <dsp:spPr>
        <a:xfrm>
          <a:off x="-6138953" y="-939230"/>
          <a:ext cx="7307710" cy="7307710"/>
        </a:xfrm>
        <a:prstGeom prst="blockArc">
          <a:avLst>
            <a:gd name="adj1" fmla="val 18900000"/>
            <a:gd name="adj2" fmla="val 2700000"/>
            <a:gd name="adj3" fmla="val 296"/>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4811D-0ECA-49CE-9F0A-A1E0CC743F3D}">
      <dsp:nvSpPr>
        <dsp:cNvPr id="0" name=""/>
        <dsp:cNvSpPr/>
      </dsp:nvSpPr>
      <dsp:spPr>
        <a:xfrm>
          <a:off x="611679" y="417400"/>
          <a:ext cx="5596419" cy="83523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968"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bg1"/>
              </a:solidFill>
              <a:effectLst>
                <a:outerShdw blurRad="38100" dist="38100" dir="2700000" algn="tl">
                  <a:srgbClr val="000000">
                    <a:alpha val="43137"/>
                  </a:srgbClr>
                </a:outerShdw>
              </a:effectLst>
            </a:rPr>
            <a:t>Governor McAuliffe designates the American Evolution an official Governor’s Project</a:t>
          </a:r>
          <a:endParaRPr lang="en-US" sz="1700" kern="1200" dirty="0">
            <a:solidFill>
              <a:schemeClr val="bg1"/>
            </a:solidFill>
            <a:effectLst>
              <a:outerShdw blurRad="38100" dist="38100" dir="2700000" algn="tl">
                <a:srgbClr val="000000">
                  <a:alpha val="43137"/>
                </a:srgbClr>
              </a:outerShdw>
            </a:effectLst>
          </a:endParaRPr>
        </a:p>
      </dsp:txBody>
      <dsp:txXfrm>
        <a:off x="611679" y="417400"/>
        <a:ext cx="5596419" cy="835235"/>
      </dsp:txXfrm>
    </dsp:sp>
    <dsp:sp modelId="{40F3F2AE-8AF7-488E-9CBA-8463CD4CD19C}">
      <dsp:nvSpPr>
        <dsp:cNvPr id="0" name=""/>
        <dsp:cNvSpPr/>
      </dsp:nvSpPr>
      <dsp:spPr>
        <a:xfrm>
          <a:off x="89657" y="312996"/>
          <a:ext cx="1044044" cy="1044044"/>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D3E6A-CB2A-4C54-B9A7-58C3205BFDC5}">
      <dsp:nvSpPr>
        <dsp:cNvPr id="0" name=""/>
        <dsp:cNvSpPr/>
      </dsp:nvSpPr>
      <dsp:spPr>
        <a:xfrm>
          <a:off x="1090539" y="1670471"/>
          <a:ext cx="5117559" cy="835235"/>
        </a:xfrm>
        <a:prstGeom prst="rect">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968"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bg1"/>
              </a:solidFill>
              <a:effectLst>
                <a:outerShdw blurRad="38100" dist="38100" dir="2700000" algn="tl">
                  <a:srgbClr val="000000">
                    <a:alpha val="43137"/>
                  </a:srgbClr>
                </a:outerShdw>
              </a:effectLst>
            </a:rPr>
            <a:t>All state employees receive an introductory email and video from Governor as the July 2017 kick off</a:t>
          </a:r>
          <a:endParaRPr lang="en-US" sz="1700" kern="1200" dirty="0">
            <a:solidFill>
              <a:schemeClr val="bg1"/>
            </a:solidFill>
            <a:effectLst>
              <a:outerShdw blurRad="38100" dist="38100" dir="2700000" algn="tl">
                <a:srgbClr val="000000">
                  <a:alpha val="43137"/>
                </a:srgbClr>
              </a:outerShdw>
            </a:effectLst>
          </a:endParaRPr>
        </a:p>
      </dsp:txBody>
      <dsp:txXfrm>
        <a:off x="1090539" y="1670471"/>
        <a:ext cx="5117559" cy="835235"/>
      </dsp:txXfrm>
    </dsp:sp>
    <dsp:sp modelId="{0F60CC3F-9A8A-4450-B213-99346889A333}">
      <dsp:nvSpPr>
        <dsp:cNvPr id="0" name=""/>
        <dsp:cNvSpPr/>
      </dsp:nvSpPr>
      <dsp:spPr>
        <a:xfrm>
          <a:off x="568517" y="1566066"/>
          <a:ext cx="1044044" cy="1044044"/>
        </a:xfrm>
        <a:prstGeom prst="ellipse">
          <a:avLst/>
        </a:prstGeom>
        <a:solidFill>
          <a:schemeClr val="lt1">
            <a:hueOff val="0"/>
            <a:satOff val="0"/>
            <a:lumOff val="0"/>
            <a:alphaOff val="0"/>
          </a:schemeClr>
        </a:solidFill>
        <a:ln w="12700" cap="flat" cmpd="sng" algn="ctr">
          <a:solidFill>
            <a:schemeClr val="accent1">
              <a:shade val="50000"/>
              <a:hueOff val="167129"/>
              <a:satOff val="4478"/>
              <a:lumOff val="197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37F6E7-4A7E-498C-8F67-DE6A826FDCD3}">
      <dsp:nvSpPr>
        <dsp:cNvPr id="0" name=""/>
        <dsp:cNvSpPr/>
      </dsp:nvSpPr>
      <dsp:spPr>
        <a:xfrm>
          <a:off x="1090539" y="2923542"/>
          <a:ext cx="5117559" cy="835235"/>
        </a:xfrm>
        <a:prstGeom prst="rect">
          <a:avLst/>
        </a:prstGeom>
        <a:solidFill>
          <a:srgbClr val="84B4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968"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bg1"/>
              </a:solidFill>
              <a:effectLst>
                <a:outerShdw blurRad="38100" dist="38100" dir="2700000" algn="tl">
                  <a:srgbClr val="000000">
                    <a:alpha val="43137"/>
                  </a:srgbClr>
                </a:outerShdw>
              </a:effectLst>
            </a:rPr>
            <a:t>Each Cabinet Secretary informs their agency heads about upcoming events </a:t>
          </a:r>
        </a:p>
      </dsp:txBody>
      <dsp:txXfrm>
        <a:off x="1090539" y="2923542"/>
        <a:ext cx="5117559" cy="835235"/>
      </dsp:txXfrm>
    </dsp:sp>
    <dsp:sp modelId="{ADD5C5FC-997A-4311-BAB6-B895631CEB0C}">
      <dsp:nvSpPr>
        <dsp:cNvPr id="0" name=""/>
        <dsp:cNvSpPr/>
      </dsp:nvSpPr>
      <dsp:spPr>
        <a:xfrm>
          <a:off x="568517" y="2819137"/>
          <a:ext cx="1044044" cy="1044044"/>
        </a:xfrm>
        <a:prstGeom prst="ellipse">
          <a:avLst/>
        </a:prstGeom>
        <a:solidFill>
          <a:schemeClr val="lt1">
            <a:hueOff val="0"/>
            <a:satOff val="0"/>
            <a:lumOff val="0"/>
            <a:alphaOff val="0"/>
          </a:schemeClr>
        </a:solidFill>
        <a:ln w="12700" cap="flat" cmpd="sng" algn="ctr">
          <a:solidFill>
            <a:schemeClr val="accent1">
              <a:shade val="50000"/>
              <a:hueOff val="334258"/>
              <a:satOff val="8955"/>
              <a:lumOff val="394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6DA545-1CC4-4054-931C-C9B627ADEEAE}">
      <dsp:nvSpPr>
        <dsp:cNvPr id="0" name=""/>
        <dsp:cNvSpPr/>
      </dsp:nvSpPr>
      <dsp:spPr>
        <a:xfrm>
          <a:off x="611679" y="4176612"/>
          <a:ext cx="5596419" cy="835235"/>
        </a:xfrm>
        <a:prstGeom prst="rect">
          <a:avLst/>
        </a:prstGeom>
        <a:solidFill>
          <a:srgbClr val="6090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968"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solidFill>
                <a:schemeClr val="bg1"/>
              </a:solidFill>
              <a:effectLst>
                <a:outerShdw blurRad="38100" dist="38100" dir="2700000" algn="tl">
                  <a:srgbClr val="000000">
                    <a:alpha val="43137"/>
                  </a:srgbClr>
                </a:outerShdw>
              </a:effectLst>
            </a:rPr>
            <a:t>Begin the "Take Back Thanksgiving" postcard campaign </a:t>
          </a:r>
        </a:p>
      </dsp:txBody>
      <dsp:txXfrm>
        <a:off x="611679" y="4176612"/>
        <a:ext cx="5596419" cy="835235"/>
      </dsp:txXfrm>
    </dsp:sp>
    <dsp:sp modelId="{8A2A2FF8-9335-45ED-BAEA-812179FAC77D}">
      <dsp:nvSpPr>
        <dsp:cNvPr id="0" name=""/>
        <dsp:cNvSpPr/>
      </dsp:nvSpPr>
      <dsp:spPr>
        <a:xfrm>
          <a:off x="89657" y="4072208"/>
          <a:ext cx="1044044" cy="1044044"/>
        </a:xfrm>
        <a:prstGeom prst="ellipse">
          <a:avLst/>
        </a:prstGeom>
        <a:solidFill>
          <a:schemeClr val="lt1">
            <a:hueOff val="0"/>
            <a:satOff val="0"/>
            <a:lumOff val="0"/>
            <a:alphaOff val="0"/>
          </a:schemeClr>
        </a:solidFill>
        <a:ln w="12700" cap="flat" cmpd="sng" algn="ctr">
          <a:solidFill>
            <a:schemeClr val="accent1">
              <a:shade val="50000"/>
              <a:hueOff val="167129"/>
              <a:satOff val="4478"/>
              <a:lumOff val="1972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1"/>
            <a:ext cx="2972421" cy="464980"/>
          </a:xfrm>
          <a:prstGeom prst="rect">
            <a:avLst/>
          </a:prstGeom>
        </p:spPr>
        <p:txBody>
          <a:bodyPr vert="horz" lIns="91440" tIns="45720" rIns="91440" bIns="45720" rtlCol="0"/>
          <a:lstStyle>
            <a:lvl1pPr algn="r">
              <a:defRPr sz="1200"/>
            </a:lvl1pPr>
          </a:lstStyle>
          <a:p>
            <a:fld id="{BD2337F5-177F-4A54-853F-7B0B24D353B6}" type="datetimeFigureOut">
              <a:rPr lang="en-US" smtClean="0"/>
              <a:pPr/>
              <a:t>5/4/2017</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510"/>
            <a:ext cx="5485158"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823"/>
            <a:ext cx="2972421" cy="464980"/>
          </a:xfrm>
          <a:prstGeom prst="rect">
            <a:avLst/>
          </a:prstGeom>
        </p:spPr>
        <p:txBody>
          <a:bodyPr vert="horz" lIns="91440" tIns="45720" rIns="91440" bIns="45720" rtlCol="0" anchor="b"/>
          <a:lstStyle>
            <a:lvl1pPr algn="r">
              <a:defRPr sz="1200"/>
            </a:lvl1pPr>
          </a:lstStyle>
          <a:p>
            <a:fld id="{A4969322-84F7-44CE-8F1F-4CA8BE047892}" type="slidenum">
              <a:rPr lang="en-US" smtClean="0"/>
              <a:pPr/>
              <a:t>‹#›</a:t>
            </a:fld>
            <a:endParaRPr lang="en-US"/>
          </a:p>
        </p:txBody>
      </p:sp>
    </p:spTree>
    <p:extLst>
      <p:ext uri="{BB962C8B-B14F-4D97-AF65-F5344CB8AC3E}">
        <p14:creationId xmlns:p14="http://schemas.microsoft.com/office/powerpoint/2010/main" val="220993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In 1619, almost 400 years ago, several</a:t>
            </a:r>
            <a:r>
              <a:rPr lang="en-US" baseline="0" dirty="0" smtClean="0"/>
              <a:t> historical events occurred that greatly influence the America you and I know today.  For example, the first representative legislative assembly in the New World was created when men from Virginia’s eleven settlements met for the first time to plant the seed of democracy in America.  In August 1619, the first recorded Africans arrived in English North America.  In November 1619, 147 women were recruited to join the male settlers of Jamestown, forever shaping the development of the nation.  In December 1619, the first official Thanksgiving was observed annually and perpetually thereafter. </a:t>
            </a:r>
          </a:p>
          <a:p>
            <a:endParaRPr lang="en-US" baseline="0" dirty="0" smtClean="0"/>
          </a:p>
          <a:p>
            <a:r>
              <a:rPr lang="en-US" baseline="0" dirty="0" smtClean="0"/>
              <a:t>In honor of these historical events, Virginia is planning a</a:t>
            </a:r>
            <a:r>
              <a:rPr lang="en-US" dirty="0" smtClean="0"/>
              <a:t> 2019 Commemoration,</a:t>
            </a:r>
            <a:r>
              <a:rPr lang="en-US" baseline="0" dirty="0" smtClean="0"/>
              <a:t> which will be called the American Evolution.  American Evolution will feature three years of programs, signature events, and legacy projects intended to inspire local, national, and international engagement in the themes of democracy, diversity, and opportunity. </a:t>
            </a:r>
            <a:endParaRPr lang="en-US" dirty="0"/>
          </a:p>
        </p:txBody>
      </p:sp>
      <p:sp>
        <p:nvSpPr>
          <p:cNvPr id="4" name="Slide Number Placeholder 3"/>
          <p:cNvSpPr>
            <a:spLocks noGrp="1"/>
          </p:cNvSpPr>
          <p:nvPr>
            <p:ph type="sldNum" sz="quarter" idx="10"/>
          </p:nvPr>
        </p:nvSpPr>
        <p:spPr/>
        <p:txBody>
          <a:bodyPr/>
          <a:lstStyle/>
          <a:p>
            <a:fld id="{A4969322-84F7-44CE-8F1F-4CA8BE047892}" type="slidenum">
              <a:rPr lang="en-US" smtClean="0"/>
              <a:pPr/>
              <a:t>1</a:t>
            </a:fld>
            <a:endParaRPr lang="en-US"/>
          </a:p>
        </p:txBody>
      </p:sp>
    </p:spTree>
    <p:extLst>
      <p:ext uri="{BB962C8B-B14F-4D97-AF65-F5344CB8AC3E}">
        <p14:creationId xmlns:p14="http://schemas.microsoft.com/office/powerpoint/2010/main" val="303204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969322-84F7-44CE-8F1F-4CA8BE047892}"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group photo here</a:t>
            </a:r>
            <a:endParaRPr lang="en-US" dirty="0"/>
          </a:p>
        </p:txBody>
      </p:sp>
      <p:sp>
        <p:nvSpPr>
          <p:cNvPr id="4" name="Slide Number Placeholder 3"/>
          <p:cNvSpPr>
            <a:spLocks noGrp="1"/>
          </p:cNvSpPr>
          <p:nvPr>
            <p:ph type="sldNum" sz="quarter" idx="10"/>
          </p:nvPr>
        </p:nvSpPr>
        <p:spPr/>
        <p:txBody>
          <a:bodyPr/>
          <a:lstStyle/>
          <a:p>
            <a:fld id="{A4969322-84F7-44CE-8F1F-4CA8BE047892}" type="slidenum">
              <a:rPr lang="en-US" smtClean="0"/>
              <a:pPr/>
              <a:t>2</a:t>
            </a:fld>
            <a:endParaRPr lang="en-US"/>
          </a:p>
        </p:txBody>
      </p:sp>
    </p:spTree>
    <p:extLst>
      <p:ext uri="{BB962C8B-B14F-4D97-AF65-F5344CB8AC3E}">
        <p14:creationId xmlns:p14="http://schemas.microsoft.com/office/powerpoint/2010/main" val="192520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4969322-84F7-44CE-8F1F-4CA8BE047892}" type="slidenum">
              <a:rPr lang="en-US" smtClean="0"/>
              <a:pPr/>
              <a:t>3</a:t>
            </a:fld>
            <a:endParaRPr lang="en-US"/>
          </a:p>
        </p:txBody>
      </p:sp>
    </p:spTree>
    <p:extLst>
      <p:ext uri="{BB962C8B-B14F-4D97-AF65-F5344CB8AC3E}">
        <p14:creationId xmlns:p14="http://schemas.microsoft.com/office/powerpoint/2010/main" val="410453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69322-84F7-44CE-8F1F-4CA8BE047892}" type="slidenum">
              <a:rPr lang="en-US" smtClean="0"/>
              <a:pPr/>
              <a:t>4</a:t>
            </a:fld>
            <a:endParaRPr lang="en-US"/>
          </a:p>
        </p:txBody>
      </p:sp>
    </p:spTree>
    <p:extLst>
      <p:ext uri="{BB962C8B-B14F-4D97-AF65-F5344CB8AC3E}">
        <p14:creationId xmlns:p14="http://schemas.microsoft.com/office/powerpoint/2010/main" val="301649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Speaker sets stage for entire presentation</a:t>
            </a:r>
            <a:r>
              <a:rPr lang="en-US" baseline="0" dirty="0" smtClean="0"/>
              <a:t> and </a:t>
            </a:r>
            <a:r>
              <a:rPr lang="en-US" dirty="0" smtClean="0"/>
              <a:t>describes how we broke it up into years with necessary activities listed for each year.</a:t>
            </a:r>
          </a:p>
          <a:p>
            <a:endParaRPr lang="en-US" dirty="0" smtClean="0"/>
          </a:p>
          <a:p>
            <a:r>
              <a:rPr lang="en-US" dirty="0" smtClean="0"/>
              <a:t>Take the timing of this slide off.</a:t>
            </a:r>
          </a:p>
          <a:p>
            <a:endParaRPr lang="en-US" dirty="0"/>
          </a:p>
        </p:txBody>
      </p:sp>
      <p:sp>
        <p:nvSpPr>
          <p:cNvPr id="4" name="Slide Number Placeholder 3"/>
          <p:cNvSpPr>
            <a:spLocks noGrp="1"/>
          </p:cNvSpPr>
          <p:nvPr>
            <p:ph type="sldNum" sz="quarter" idx="10"/>
          </p:nvPr>
        </p:nvSpPr>
        <p:spPr/>
        <p:txBody>
          <a:bodyPr/>
          <a:lstStyle/>
          <a:p>
            <a:fld id="{A4969322-84F7-44CE-8F1F-4CA8BE04789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u="sng" dirty="0" smtClean="0"/>
              <a:t>Insert a picture of what the VTC postcard</a:t>
            </a:r>
            <a:r>
              <a:rPr lang="en-US" i="1" u="sng" baseline="0" dirty="0" smtClean="0"/>
              <a:t> will look like on the left side of this slide</a:t>
            </a:r>
            <a:endParaRPr lang="en-US" i="1" u="sng" dirty="0" smtClean="0"/>
          </a:p>
          <a:p>
            <a:pPr marL="0" indent="0">
              <a:buNone/>
            </a:pPr>
            <a:endParaRPr lang="en-US" dirty="0" smtClean="0"/>
          </a:p>
          <a:p>
            <a:pPr marL="0" indent="0">
              <a:buNone/>
            </a:pPr>
            <a:endParaRPr lang="en-US" dirty="0" smtClean="0"/>
          </a:p>
          <a:p>
            <a:pPr marL="0" indent="0">
              <a:buNone/>
            </a:pPr>
            <a:r>
              <a:rPr lang="en-US" dirty="0" smtClean="0"/>
              <a:t>Employees receive introduction to American Evolution - could be emailed letter and video from Governor to kick off, but then more details about the commemoration, what to expect in 2018, what to expect in 2019, specific menu of opportunities to participate, volunteer, attend events, visit commemoration areas, introduce them to the digital trail.  Our research reflected that an email and invitation from the Governor is crucial for state employee involvement.</a:t>
            </a:r>
          </a:p>
          <a:p>
            <a:pPr marL="0" indent="0">
              <a:buNone/>
            </a:pPr>
            <a:endParaRPr lang="en-US" dirty="0" smtClean="0"/>
          </a:p>
          <a:p>
            <a:pPr marL="0" indent="0">
              <a:buNone/>
            </a:pPr>
            <a:r>
              <a:rPr lang="en-US" dirty="0" smtClean="0"/>
              <a:t>Start the</a:t>
            </a:r>
            <a:r>
              <a:rPr lang="en-US" baseline="0" dirty="0" smtClean="0"/>
              <a:t> Take Back Thanksgiving campaign with the e-postcards.  In the fall conduct a CVC food drive competition between Virginia state agencies.  The winning agency gets free tickets to one of the 2018 events.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 postcards, both physical and digital, for employees to send to family and friends and to share on social media platforms, telling the world that Virginia is taking back Thanksgiving, this is something else the Governor and cabinet members could kick off, being the first to share their posts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4969322-84F7-44CE-8F1F-4CA8BE047892}" type="slidenum">
              <a:rPr lang="en-US" smtClean="0"/>
              <a:pPr/>
              <a:t>6</a:t>
            </a:fld>
            <a:endParaRPr lang="en-US"/>
          </a:p>
        </p:txBody>
      </p:sp>
    </p:spTree>
    <p:extLst>
      <p:ext uri="{BB962C8B-B14F-4D97-AF65-F5344CB8AC3E}">
        <p14:creationId xmlns:p14="http://schemas.microsoft.com/office/powerpoint/2010/main" val="181909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t>
            </a:r>
            <a:r>
              <a:rPr lang="en-US" dirty="0" smtClean="0"/>
              <a:t>Living Journal – A way to engage state</a:t>
            </a:r>
            <a:r>
              <a:rPr lang="en-US" baseline="0" dirty="0" smtClean="0"/>
              <a:t> employees throughout the commonwealth. The Living Journal is a growing collection of stories that employees can contribute through directly through social media or a website submission and some are selected to be promoted by the Governor’s Office to all state employees via email. The Living Journal gives employees an opportunity to explain why they are public servants, what historical significance surrounds their agencies, and what special places in their regions should be highlighted in the Digital Trail.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Transition to New Administration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Send quarterly email updates on events and opportunities to all state employees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New Governor plans an informational session for new cabinet secretariats and agency heads</a:t>
            </a:r>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smtClean="0"/>
              <a:t>Start “I AM VIRGINIA profile campaign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Begin social media campaign on Facebook, Twitter, LinkedIn and Instagram and encourage reposting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Create posters for all state agencies to display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Encourage state employees to build upon the digital trail project and earn Passport Virginia points for the events attended and trails hiked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Consider “I AM VIRGINIA” t-shirts to give employees </a:t>
            </a:r>
            <a:br>
              <a:rPr lang="en-US" baseline="0" dirty="0" smtClean="0"/>
            </a:br>
            <a:r>
              <a:rPr lang="en-US" baseline="0" dirty="0" smtClean="0"/>
              <a:t>who volunteer at events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Coordinate with the GO Virginia economic development regions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Collaborate with Virginia breweries, ciders, and vineyards and local food trucks to be present </a:t>
            </a:r>
            <a:br>
              <a:rPr lang="en-US" baseline="0" dirty="0" smtClean="0"/>
            </a:br>
            <a:r>
              <a:rPr lang="en-US" baseline="0" dirty="0" smtClean="0"/>
              <a:t>at the nine events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Recruit volunteers for the 2019 signature events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State Agency Partnerships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Each Agency Head appoints an internal American Evolution liaison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Contribute to “Living Journal” of state employee stories across Virginia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Utilize state offices open to the public for poster placement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Start “Take Back Thanksgiving” Challenge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State agency food drive in October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$0.25 per pound of food donated at agency will count towards agency’s CVC goal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Agency with most food donations wins tickets to 2019 signature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4969322-84F7-44CE-8F1F-4CA8BE047892}" type="slidenum">
              <a:rPr lang="en-US" smtClean="0"/>
              <a:pPr/>
              <a:t>7</a:t>
            </a:fld>
            <a:endParaRPr lang="en-US"/>
          </a:p>
        </p:txBody>
      </p:sp>
    </p:spTree>
    <p:extLst>
      <p:ext uri="{BB962C8B-B14F-4D97-AF65-F5344CB8AC3E}">
        <p14:creationId xmlns:p14="http://schemas.microsoft.com/office/powerpoint/2010/main" val="120489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Discounted weekend getaways at hotels, restaurants, campgrounds, sporting events, and/or tourist attractions that are nearby.</a:t>
            </a:r>
            <a:r>
              <a:rPr lang="en-US" sz="1200" baseline="0" dirty="0" smtClean="0"/>
              <a:t>  Could c</a:t>
            </a:r>
            <a:r>
              <a:rPr lang="en-US" dirty="0" smtClean="0"/>
              <a:t>reate</a:t>
            </a:r>
            <a:r>
              <a:rPr lang="en-US" baseline="0" dirty="0" smtClean="0"/>
              <a:t> an enhanced employee discount page with affordable weekend packages available or a menu of options to pick from.  Make sure to send out an all-employee email regarding these State Employee Weekends well in advance.</a:t>
            </a:r>
            <a:endParaRPr lang="en-US" dirty="0"/>
          </a:p>
        </p:txBody>
      </p:sp>
      <p:sp>
        <p:nvSpPr>
          <p:cNvPr id="4" name="Slide Number Placeholder 3"/>
          <p:cNvSpPr>
            <a:spLocks noGrp="1"/>
          </p:cNvSpPr>
          <p:nvPr>
            <p:ph type="sldNum" sz="quarter" idx="10"/>
          </p:nvPr>
        </p:nvSpPr>
        <p:spPr/>
        <p:txBody>
          <a:bodyPr/>
          <a:lstStyle/>
          <a:p>
            <a:fld id="{A4969322-84F7-44CE-8F1F-4CA8BE047892}" type="slidenum">
              <a:rPr lang="en-US" smtClean="0"/>
              <a:pPr/>
              <a:t>8</a:t>
            </a:fld>
            <a:endParaRPr lang="en-US"/>
          </a:p>
        </p:txBody>
      </p:sp>
    </p:spTree>
    <p:extLst>
      <p:ext uri="{BB962C8B-B14F-4D97-AF65-F5344CB8AC3E}">
        <p14:creationId xmlns:p14="http://schemas.microsoft.com/office/powerpoint/2010/main" val="332993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69322-84F7-44CE-8F1F-4CA8BE04789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ACE302-E5D4-40A8-B5F2-4C32B3BF5DDD}"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185695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CE302-E5D4-40A8-B5F2-4C32B3BF5DDD}"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256998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CE302-E5D4-40A8-B5F2-4C32B3BF5DDD}"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354610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33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CE302-E5D4-40A8-B5F2-4C32B3BF5DDD}"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33275629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CE302-E5D4-40A8-B5F2-4C32B3BF5DDD}"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217828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ACE302-E5D4-40A8-B5F2-4C32B3BF5DDD}"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247506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ACE302-E5D4-40A8-B5F2-4C32B3BF5DDD}" type="datetimeFigureOut">
              <a:rPr lang="en-US" smtClean="0"/>
              <a:pPr/>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346463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ACE302-E5D4-40A8-B5F2-4C32B3BF5DDD}" type="datetimeFigureOut">
              <a:rPr lang="en-US" smtClean="0"/>
              <a:pPr/>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21249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E302-E5D4-40A8-B5F2-4C32B3BF5DDD}" type="datetimeFigureOut">
              <a:rPr lang="en-US" smtClean="0"/>
              <a:pPr/>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58586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E302-E5D4-40A8-B5F2-4C32B3BF5DDD}"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361332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E302-E5D4-40A8-B5F2-4C32B3BF5DDD}"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9C984-93DD-4B8F-99A3-8F3030F7F742}" type="slidenum">
              <a:rPr lang="en-US" smtClean="0"/>
              <a:pPr/>
              <a:t>‹#›</a:t>
            </a:fld>
            <a:endParaRPr lang="en-US"/>
          </a:p>
        </p:txBody>
      </p:sp>
    </p:spTree>
    <p:extLst>
      <p:ext uri="{BB962C8B-B14F-4D97-AF65-F5344CB8AC3E}">
        <p14:creationId xmlns:p14="http://schemas.microsoft.com/office/powerpoint/2010/main" val="295082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E302-E5D4-40A8-B5F2-4C32B3BF5DDD}" type="datetimeFigureOut">
              <a:rPr lang="en-US" smtClean="0"/>
              <a:pPr/>
              <a:t>5/4/2017</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9C984-93DD-4B8F-99A3-8F3030F7F742}" type="slidenum">
              <a:rPr lang="en-US" smtClean="0"/>
              <a:pPr/>
              <a:t>‹#›</a:t>
            </a:fld>
            <a:endParaRPr lang="en-US"/>
          </a:p>
        </p:txBody>
      </p:sp>
      <p:grpSp>
        <p:nvGrpSpPr>
          <p:cNvPr id="8" name="Group 9"/>
          <p:cNvGrpSpPr>
            <a:grpSpLocks/>
          </p:cNvGrpSpPr>
          <p:nvPr userDrawn="1"/>
        </p:nvGrpSpPr>
        <p:grpSpPr bwMode="auto">
          <a:xfrm>
            <a:off x="4868213" y="746979"/>
            <a:ext cx="7323787" cy="189827"/>
            <a:chOff x="0" y="576"/>
            <a:chExt cx="5712" cy="19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grpSpPr>
        <p:grpSp>
          <p:nvGrpSpPr>
            <p:cNvPr id="9" name="Group 10"/>
            <p:cNvGrpSpPr>
              <a:grpSpLocks/>
            </p:cNvGrpSpPr>
            <p:nvPr/>
          </p:nvGrpSpPr>
          <p:grpSpPr bwMode="auto">
            <a:xfrm>
              <a:off x="5577" y="576"/>
              <a:ext cx="135" cy="192"/>
              <a:chOff x="5577" y="576"/>
              <a:chExt cx="135" cy="192"/>
            </a:xfrm>
            <a:grpFill/>
          </p:grpSpPr>
          <p:sp>
            <p:nvSpPr>
              <p:cNvPr id="24" name="Rectangle 11"/>
              <p:cNvSpPr>
                <a:spLocks noChangeArrowheads="1"/>
              </p:cNvSpPr>
              <p:nvPr/>
            </p:nvSpPr>
            <p:spPr bwMode="auto">
              <a:xfrm>
                <a:off x="5681" y="576"/>
                <a:ext cx="31"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sp>
            <p:nvSpPr>
              <p:cNvPr id="25" name="Rectangle 12"/>
              <p:cNvSpPr>
                <a:spLocks noChangeArrowheads="1"/>
              </p:cNvSpPr>
              <p:nvPr/>
            </p:nvSpPr>
            <p:spPr bwMode="auto">
              <a:xfrm>
                <a:off x="5577" y="576"/>
                <a:ext cx="65"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grpSp>
        <p:grpSp>
          <p:nvGrpSpPr>
            <p:cNvPr id="10" name="Group 13"/>
            <p:cNvGrpSpPr>
              <a:grpSpLocks/>
            </p:cNvGrpSpPr>
            <p:nvPr/>
          </p:nvGrpSpPr>
          <p:grpSpPr bwMode="auto">
            <a:xfrm>
              <a:off x="5242" y="576"/>
              <a:ext cx="286" cy="192"/>
              <a:chOff x="5242" y="576"/>
              <a:chExt cx="286" cy="192"/>
            </a:xfrm>
            <a:grpFill/>
          </p:grpSpPr>
          <p:sp>
            <p:nvSpPr>
              <p:cNvPr id="22" name="Rectangle 14"/>
              <p:cNvSpPr>
                <a:spLocks noChangeArrowheads="1"/>
              </p:cNvSpPr>
              <p:nvPr/>
            </p:nvSpPr>
            <p:spPr bwMode="auto">
              <a:xfrm>
                <a:off x="5426" y="576"/>
                <a:ext cx="102"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sp>
            <p:nvSpPr>
              <p:cNvPr id="23" name="Rectangle 15"/>
              <p:cNvSpPr>
                <a:spLocks noChangeArrowheads="1"/>
              </p:cNvSpPr>
              <p:nvPr/>
            </p:nvSpPr>
            <p:spPr bwMode="auto">
              <a:xfrm>
                <a:off x="5242" y="576"/>
                <a:ext cx="136"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grpSp>
        <p:grpSp>
          <p:nvGrpSpPr>
            <p:cNvPr id="11" name="Group 16"/>
            <p:cNvGrpSpPr>
              <a:grpSpLocks/>
            </p:cNvGrpSpPr>
            <p:nvPr/>
          </p:nvGrpSpPr>
          <p:grpSpPr bwMode="auto">
            <a:xfrm>
              <a:off x="4779" y="576"/>
              <a:ext cx="417" cy="192"/>
              <a:chOff x="4779" y="576"/>
              <a:chExt cx="417" cy="192"/>
            </a:xfrm>
            <a:grpFill/>
          </p:grpSpPr>
          <p:sp>
            <p:nvSpPr>
              <p:cNvPr id="20" name="Rectangle 17"/>
              <p:cNvSpPr>
                <a:spLocks noChangeArrowheads="1"/>
              </p:cNvSpPr>
              <p:nvPr/>
            </p:nvSpPr>
            <p:spPr bwMode="auto">
              <a:xfrm>
                <a:off x="5028" y="576"/>
                <a:ext cx="168"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sp>
            <p:nvSpPr>
              <p:cNvPr id="21" name="Rectangle 18"/>
              <p:cNvSpPr>
                <a:spLocks noChangeArrowheads="1"/>
              </p:cNvSpPr>
              <p:nvPr/>
            </p:nvSpPr>
            <p:spPr bwMode="auto">
              <a:xfrm>
                <a:off x="4779" y="576"/>
                <a:ext cx="202"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grpSp>
        <p:grpSp>
          <p:nvGrpSpPr>
            <p:cNvPr id="12" name="Group 19"/>
            <p:cNvGrpSpPr>
              <a:grpSpLocks/>
            </p:cNvGrpSpPr>
            <p:nvPr/>
          </p:nvGrpSpPr>
          <p:grpSpPr bwMode="auto">
            <a:xfrm>
              <a:off x="3442" y="576"/>
              <a:ext cx="1288" cy="192"/>
              <a:chOff x="3442" y="576"/>
              <a:chExt cx="1288" cy="192"/>
            </a:xfrm>
            <a:grpFill/>
          </p:grpSpPr>
          <p:sp>
            <p:nvSpPr>
              <p:cNvPr id="16" name="Rectangle 20"/>
              <p:cNvSpPr>
                <a:spLocks noChangeArrowheads="1"/>
              </p:cNvSpPr>
              <p:nvPr/>
            </p:nvSpPr>
            <p:spPr bwMode="auto">
              <a:xfrm>
                <a:off x="3848" y="576"/>
                <a:ext cx="270"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sp>
            <p:nvSpPr>
              <p:cNvPr id="17" name="Rectangle 21"/>
              <p:cNvSpPr>
                <a:spLocks noChangeArrowheads="1"/>
              </p:cNvSpPr>
              <p:nvPr/>
            </p:nvSpPr>
            <p:spPr bwMode="auto">
              <a:xfrm>
                <a:off x="4494" y="576"/>
                <a:ext cx="236"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sp>
            <p:nvSpPr>
              <p:cNvPr id="18" name="Rectangle 22"/>
              <p:cNvSpPr>
                <a:spLocks noChangeArrowheads="1"/>
              </p:cNvSpPr>
              <p:nvPr/>
            </p:nvSpPr>
            <p:spPr bwMode="auto">
              <a:xfrm>
                <a:off x="4179" y="576"/>
                <a:ext cx="270"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sp>
            <p:nvSpPr>
              <p:cNvPr id="19" name="Rectangle 23"/>
              <p:cNvSpPr>
                <a:spLocks noChangeArrowheads="1"/>
              </p:cNvSpPr>
              <p:nvPr/>
            </p:nvSpPr>
            <p:spPr bwMode="auto">
              <a:xfrm>
                <a:off x="3442" y="576"/>
                <a:ext cx="340"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grpSp>
        <p:grpSp>
          <p:nvGrpSpPr>
            <p:cNvPr id="13" name="Group 24"/>
            <p:cNvGrpSpPr>
              <a:grpSpLocks/>
            </p:cNvGrpSpPr>
            <p:nvPr/>
          </p:nvGrpSpPr>
          <p:grpSpPr bwMode="auto">
            <a:xfrm>
              <a:off x="0" y="576"/>
              <a:ext cx="3400" cy="192"/>
              <a:chOff x="0" y="576"/>
              <a:chExt cx="3400" cy="192"/>
            </a:xfrm>
            <a:grpFill/>
          </p:grpSpPr>
          <p:sp>
            <p:nvSpPr>
              <p:cNvPr id="14" name="Rectangle 25"/>
              <p:cNvSpPr>
                <a:spLocks noChangeArrowheads="1"/>
              </p:cNvSpPr>
              <p:nvPr/>
            </p:nvSpPr>
            <p:spPr bwMode="auto">
              <a:xfrm>
                <a:off x="3025" y="576"/>
                <a:ext cx="375"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sp>
            <p:nvSpPr>
              <p:cNvPr id="15" name="Rectangle 26"/>
              <p:cNvSpPr>
                <a:spLocks noChangeArrowheads="1"/>
              </p:cNvSpPr>
              <p:nvPr/>
            </p:nvSpPr>
            <p:spPr bwMode="auto">
              <a:xfrm>
                <a:off x="0" y="576"/>
                <a:ext cx="2980" cy="192"/>
              </a:xfrm>
              <a:prstGeom prst="rect">
                <a:avLst/>
              </a:prstGeom>
              <a:grpFill/>
              <a:ln w="12700">
                <a:noFill/>
                <a:miter lim="800000"/>
                <a:headEnd/>
                <a:tailEnd/>
              </a:ln>
            </p:spPr>
            <p:txBody>
              <a:bodyPr wrap="none" anchor="ctr"/>
              <a:lstStyle/>
              <a:p>
                <a:pPr algn="ctr" eaLnBrk="0" hangingPunct="0">
                  <a:spcBef>
                    <a:spcPct val="0"/>
                  </a:spcBef>
                  <a:defRPr/>
                </a:pPr>
                <a:endParaRPr lang="en-US" sz="2800" dirty="0">
                  <a:solidFill>
                    <a:srgbClr val="0000FF"/>
                  </a:solidFill>
                  <a:ea typeface="+mn-ea"/>
                </a:endParaRPr>
              </a:p>
            </p:txBody>
          </p:sp>
        </p:grpSp>
      </p:grpSp>
      <p:cxnSp>
        <p:nvCxnSpPr>
          <p:cNvPr id="26" name="Straight Connector 25"/>
          <p:cNvCxnSpPr/>
          <p:nvPr userDrawn="1"/>
        </p:nvCxnSpPr>
        <p:spPr>
          <a:xfrm>
            <a:off x="296218" y="6632624"/>
            <a:ext cx="11535345" cy="3018"/>
          </a:xfrm>
          <a:prstGeom prst="line">
            <a:avLst/>
          </a:prstGeom>
          <a:ln w="19050">
            <a:solidFill>
              <a:schemeClr val="accent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1026" name="Picture 2" descr="C:\Users\xfv79624\AppData\Local\Microsoft\Windows\Temporary Internet Files\Content.Outlook\YQ7KWP1H\AELogoWEB2.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6114" y="12574"/>
            <a:ext cx="4750689" cy="173092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userDrawn="1"/>
        </p:nvSpPr>
        <p:spPr>
          <a:xfrm>
            <a:off x="7747564" y="6588795"/>
            <a:ext cx="4208588" cy="276999"/>
          </a:xfrm>
          <a:prstGeom prst="rect">
            <a:avLst/>
          </a:prstGeom>
          <a:noFill/>
        </p:spPr>
        <p:txBody>
          <a:bodyPr wrap="none" rtlCol="0">
            <a:spAutoFit/>
          </a:bodyPr>
          <a:lstStyle/>
          <a:p>
            <a:r>
              <a:rPr lang="en-US" sz="1200" i="1" dirty="0" smtClean="0"/>
              <a:t>State Worker Involvement in Virginia’s 400 Year Commemoration</a:t>
            </a:r>
            <a:endParaRPr lang="en-US" sz="1200" i="1" dirty="0"/>
          </a:p>
        </p:txBody>
      </p:sp>
    </p:spTree>
    <p:extLst>
      <p:ext uri="{BB962C8B-B14F-4D97-AF65-F5344CB8AC3E}">
        <p14:creationId xmlns:p14="http://schemas.microsoft.com/office/powerpoint/2010/main" val="330516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fbs11620\AppData\Local\Microsoft\Windows\Temporary Internet Files\Content.Outlook\PNLD7I97\AELogoWEB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736" y="2211324"/>
            <a:ext cx="7729728" cy="281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45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63146" y="154367"/>
            <a:ext cx="1630575" cy="461665"/>
          </a:xfrm>
          <a:prstGeom prst="rect">
            <a:avLst/>
          </a:prstGeom>
          <a:noFill/>
        </p:spPr>
        <p:txBody>
          <a:bodyPr wrap="none" rtlCol="0">
            <a:spAutoFit/>
          </a:bodyPr>
          <a:lstStyle/>
          <a:p>
            <a:r>
              <a:rPr lang="en-US" sz="2400" dirty="0" smtClean="0">
                <a:latin typeface="Papyrus" panose="03070502060502030205" pitchFamily="66" charset="0"/>
              </a:rPr>
              <a:t>Questions</a:t>
            </a:r>
            <a:endParaRPr lang="en-US" sz="2400" dirty="0">
              <a:latin typeface="Papyrus" panose="03070502060502030205" pitchFamily="66" charset="0"/>
            </a:endParaRPr>
          </a:p>
        </p:txBody>
      </p:sp>
      <p:pic>
        <p:nvPicPr>
          <p:cNvPr id="2050" name="Picture 2" descr="C:\Users\xfv79624\AppData\Local\Microsoft\Windows\Temporary Internet Files\Content.Outlook\YQ7KWP1H\FullSizeR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326" y="1806557"/>
            <a:ext cx="6448097" cy="4834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94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64379" y="1126741"/>
            <a:ext cx="6701539" cy="5463034"/>
          </a:xfrm>
          <a:prstGeom prst="rect">
            <a:avLst/>
          </a:prstGeom>
          <a:noFill/>
        </p:spPr>
        <p:txBody>
          <a:bodyPr wrap="square" rtlCol="0">
            <a:spAutoFit/>
          </a:bodyPr>
          <a:lstStyle/>
          <a:p>
            <a:pPr algn="ctr"/>
            <a:r>
              <a:rPr lang="en-US" sz="2000" b="1" dirty="0" smtClean="0">
                <a:solidFill>
                  <a:schemeClr val="tx2"/>
                </a:solidFill>
              </a:rPr>
              <a:t>VEI GROUP MEMBERS</a:t>
            </a:r>
          </a:p>
          <a:p>
            <a:endParaRPr lang="en-US" sz="2000" b="1" dirty="0">
              <a:solidFill>
                <a:schemeClr val="tx2"/>
              </a:solidFill>
            </a:endParaRPr>
          </a:p>
          <a:p>
            <a:r>
              <a:rPr lang="en-US" b="1" dirty="0">
                <a:solidFill>
                  <a:schemeClr val="tx2"/>
                </a:solidFill>
              </a:rPr>
              <a:t>Jason Brown</a:t>
            </a:r>
          </a:p>
          <a:p>
            <a:r>
              <a:rPr lang="en-US" dirty="0">
                <a:solidFill>
                  <a:schemeClr val="accent2">
                    <a:lumMod val="50000"/>
                  </a:schemeClr>
                </a:solidFill>
              </a:rPr>
              <a:t>Department of Motor </a:t>
            </a:r>
            <a:r>
              <a:rPr lang="en-US" dirty="0" smtClean="0">
                <a:solidFill>
                  <a:schemeClr val="accent2">
                    <a:lumMod val="50000"/>
                  </a:schemeClr>
                </a:solidFill>
              </a:rPr>
              <a:t>Vehicles</a:t>
            </a:r>
            <a:br>
              <a:rPr lang="en-US" dirty="0" smtClean="0">
                <a:solidFill>
                  <a:schemeClr val="accent2">
                    <a:lumMod val="50000"/>
                  </a:schemeClr>
                </a:solidFill>
              </a:rPr>
            </a:br>
            <a:endParaRPr lang="en-US" dirty="0">
              <a:solidFill>
                <a:schemeClr val="accent2">
                  <a:lumMod val="50000"/>
                </a:schemeClr>
              </a:solidFill>
            </a:endParaRPr>
          </a:p>
          <a:p>
            <a:r>
              <a:rPr lang="en-US" b="1" dirty="0" smtClean="0">
                <a:solidFill>
                  <a:schemeClr val="tx2"/>
                </a:solidFill>
              </a:rPr>
              <a:t>Stephanie Agee</a:t>
            </a:r>
          </a:p>
          <a:p>
            <a:r>
              <a:rPr lang="en-US" dirty="0" smtClean="0">
                <a:solidFill>
                  <a:schemeClr val="accent2">
                    <a:lumMod val="50000"/>
                  </a:schemeClr>
                </a:solidFill>
              </a:rPr>
              <a:t>Department of Agriculture and Consumer Services</a:t>
            </a:r>
          </a:p>
          <a:p>
            <a:endParaRPr lang="en-US" sz="1300" dirty="0"/>
          </a:p>
          <a:p>
            <a:endParaRPr lang="en-US" sz="1300" dirty="0"/>
          </a:p>
          <a:p>
            <a:r>
              <a:rPr lang="en-US" b="1" dirty="0">
                <a:solidFill>
                  <a:schemeClr val="tx2"/>
                </a:solidFill>
              </a:rPr>
              <a:t>Meghan McGuire</a:t>
            </a:r>
          </a:p>
          <a:p>
            <a:r>
              <a:rPr lang="en-US" dirty="0">
                <a:solidFill>
                  <a:schemeClr val="accent2">
                    <a:lumMod val="50000"/>
                  </a:schemeClr>
                </a:solidFill>
              </a:rPr>
              <a:t>Department of Behavioral Health and Developmental </a:t>
            </a:r>
            <a:r>
              <a:rPr lang="en-US" dirty="0" smtClean="0">
                <a:solidFill>
                  <a:schemeClr val="accent2">
                    <a:lumMod val="50000"/>
                  </a:schemeClr>
                </a:solidFill>
              </a:rPr>
              <a:t>Services</a:t>
            </a:r>
            <a:br>
              <a:rPr lang="en-US" dirty="0" smtClean="0">
                <a:solidFill>
                  <a:schemeClr val="accent2">
                    <a:lumMod val="50000"/>
                  </a:schemeClr>
                </a:solidFill>
              </a:rPr>
            </a:br>
            <a:endParaRPr lang="en-US" sz="1300" dirty="0"/>
          </a:p>
          <a:p>
            <a:r>
              <a:rPr lang="en-US" b="1" dirty="0">
                <a:solidFill>
                  <a:schemeClr val="tx2"/>
                </a:solidFill>
              </a:rPr>
              <a:t>Toni Blue Washington</a:t>
            </a:r>
          </a:p>
          <a:p>
            <a:r>
              <a:rPr lang="en-US" dirty="0">
                <a:solidFill>
                  <a:schemeClr val="accent2">
                    <a:lumMod val="50000"/>
                  </a:schemeClr>
                </a:solidFill>
              </a:rPr>
              <a:t>Department of Social </a:t>
            </a:r>
            <a:r>
              <a:rPr lang="en-US" dirty="0" smtClean="0">
                <a:solidFill>
                  <a:schemeClr val="accent2">
                    <a:lumMod val="50000"/>
                  </a:schemeClr>
                </a:solidFill>
              </a:rPr>
              <a:t>Services</a:t>
            </a:r>
            <a:br>
              <a:rPr lang="en-US" dirty="0" smtClean="0">
                <a:solidFill>
                  <a:schemeClr val="accent2">
                    <a:lumMod val="50000"/>
                  </a:schemeClr>
                </a:solidFill>
              </a:rPr>
            </a:br>
            <a:endParaRPr lang="en-US" dirty="0">
              <a:solidFill>
                <a:schemeClr val="accent2">
                  <a:lumMod val="50000"/>
                </a:schemeClr>
              </a:solidFill>
            </a:endParaRPr>
          </a:p>
          <a:p>
            <a:r>
              <a:rPr lang="en-US" b="1" dirty="0" smtClean="0">
                <a:solidFill>
                  <a:schemeClr val="tx2"/>
                </a:solidFill>
              </a:rPr>
              <a:t>Amanda </a:t>
            </a:r>
            <a:r>
              <a:rPr lang="en-US" b="1" dirty="0">
                <a:solidFill>
                  <a:schemeClr val="tx2"/>
                </a:solidFill>
              </a:rPr>
              <a:t>Monaco</a:t>
            </a:r>
          </a:p>
          <a:p>
            <a:r>
              <a:rPr lang="en-US" dirty="0">
                <a:solidFill>
                  <a:schemeClr val="accent2">
                    <a:lumMod val="50000"/>
                  </a:schemeClr>
                </a:solidFill>
              </a:rPr>
              <a:t>Department of Human Resource Management </a:t>
            </a:r>
            <a:r>
              <a:rPr lang="en-US" dirty="0" smtClean="0">
                <a:solidFill>
                  <a:schemeClr val="accent2">
                    <a:lumMod val="50000"/>
                  </a:schemeClr>
                </a:solidFill>
              </a:rPr>
              <a:t/>
            </a:r>
            <a:br>
              <a:rPr lang="en-US" dirty="0" smtClean="0">
                <a:solidFill>
                  <a:schemeClr val="accent2">
                    <a:lumMod val="50000"/>
                  </a:schemeClr>
                </a:solidFill>
              </a:rPr>
            </a:br>
            <a:r>
              <a:rPr lang="en-US" dirty="0" smtClean="0">
                <a:solidFill>
                  <a:schemeClr val="accent2">
                    <a:lumMod val="50000"/>
                  </a:schemeClr>
                </a:solidFill>
              </a:rPr>
              <a:t/>
            </a:r>
            <a:br>
              <a:rPr lang="en-US" dirty="0" smtClean="0">
                <a:solidFill>
                  <a:schemeClr val="accent2">
                    <a:lumMod val="50000"/>
                  </a:schemeClr>
                </a:solidFill>
              </a:rPr>
            </a:br>
            <a:r>
              <a:rPr lang="en-US" b="1" dirty="0" smtClean="0">
                <a:solidFill>
                  <a:schemeClr val="tx2"/>
                </a:solidFill>
              </a:rPr>
              <a:t>Marie Vargo</a:t>
            </a:r>
          </a:p>
          <a:p>
            <a:r>
              <a:rPr lang="en-US" dirty="0" smtClean="0">
                <a:solidFill>
                  <a:schemeClr val="accent2">
                    <a:lumMod val="50000"/>
                  </a:schemeClr>
                </a:solidFill>
              </a:rPr>
              <a:t>Department of Corrections</a:t>
            </a:r>
            <a:endParaRPr lang="en-US" dirty="0" smtClean="0"/>
          </a:p>
        </p:txBody>
      </p:sp>
      <p:pic>
        <p:nvPicPr>
          <p:cNvPr id="1026" name="Picture 2" descr="C:\Users\xfv79624\AppData\Local\Microsoft\Windows\Temporary Internet Files\Content.Outlook\YQ7KWP1H\IMG_313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512"/>
          <a:stretch/>
        </p:blipFill>
        <p:spPr bwMode="auto">
          <a:xfrm>
            <a:off x="65859" y="2270235"/>
            <a:ext cx="6030141" cy="3641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24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00104" y="197641"/>
            <a:ext cx="3074881" cy="461665"/>
          </a:xfrm>
          <a:prstGeom prst="rect">
            <a:avLst/>
          </a:prstGeom>
          <a:noFill/>
        </p:spPr>
        <p:txBody>
          <a:bodyPr wrap="none">
            <a:spAutoFit/>
          </a:bodyPr>
          <a:lstStyle/>
          <a:p>
            <a:pPr>
              <a:defRPr/>
            </a:pPr>
            <a:r>
              <a:rPr lang="en-US" sz="2400" dirty="0" smtClean="0">
                <a:solidFill>
                  <a:prstClr val="black"/>
                </a:solidFill>
                <a:effectLst>
                  <a:outerShdw blurRad="38100" dist="38100" dir="2700000" algn="tl">
                    <a:srgbClr val="000000">
                      <a:alpha val="43137"/>
                    </a:srgbClr>
                  </a:outerShdw>
                </a:effectLst>
                <a:latin typeface="Papyrus" pitchFamily="66" charset="0"/>
              </a:rPr>
              <a:t>Challenge Statement</a:t>
            </a:r>
            <a:endParaRPr lang="en-US" sz="2400" dirty="0">
              <a:solidFill>
                <a:prstClr val="black"/>
              </a:solidFill>
              <a:effectLst>
                <a:outerShdw blurRad="38100" dist="38100" dir="2700000" algn="tl">
                  <a:srgbClr val="000000">
                    <a:alpha val="43137"/>
                  </a:srgbClr>
                </a:outerShdw>
              </a:effectLst>
              <a:latin typeface="Papyrus" pitchFamily="66" charset="0"/>
            </a:endParaRPr>
          </a:p>
        </p:txBody>
      </p:sp>
      <p:sp>
        <p:nvSpPr>
          <p:cNvPr id="4" name="TextBox 3"/>
          <p:cNvSpPr txBox="1"/>
          <p:nvPr/>
        </p:nvSpPr>
        <p:spPr>
          <a:xfrm>
            <a:off x="1174306" y="2667002"/>
            <a:ext cx="9978114" cy="2554545"/>
          </a:xfrm>
          <a:prstGeom prst="rect">
            <a:avLst/>
          </a:prstGeom>
          <a:noFill/>
        </p:spPr>
        <p:txBody>
          <a:bodyPr wrap="square" rtlCol="0">
            <a:spAutoFit/>
          </a:bodyPr>
          <a:lstStyle/>
          <a:p>
            <a:r>
              <a:rPr lang="en-US" sz="4000" dirty="0" smtClean="0">
                <a:solidFill>
                  <a:schemeClr val="tx2"/>
                </a:solidFill>
              </a:rPr>
              <a:t>What recommendations do you have to include and encourage state workers to participate and volunteer with the commemorative activities?</a:t>
            </a:r>
            <a:r>
              <a:rPr lang="en-US" sz="4000" dirty="0" smtClean="0"/>
              <a:t/>
            </a:r>
            <a:br>
              <a:rPr lang="en-US" sz="4000" dirty="0" smtClean="0"/>
            </a:br>
            <a:endParaRPr lang="en-US" sz="4000" dirty="0" smtClean="0"/>
          </a:p>
        </p:txBody>
      </p:sp>
    </p:spTree>
    <p:extLst>
      <p:ext uri="{BB962C8B-B14F-4D97-AF65-F5344CB8AC3E}">
        <p14:creationId xmlns:p14="http://schemas.microsoft.com/office/powerpoint/2010/main" val="1755585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71778" y="182102"/>
            <a:ext cx="1447832"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Papyrus" panose="03070502060502030205" pitchFamily="66" charset="0"/>
              </a:rPr>
              <a:t>Research</a:t>
            </a:r>
            <a:endParaRPr lang="en-US" sz="2400" dirty="0">
              <a:effectLst>
                <a:outerShdw blurRad="38100" dist="38100" dir="2700000" algn="tl">
                  <a:srgbClr val="000000">
                    <a:alpha val="43137"/>
                  </a:srgbClr>
                </a:outerShdw>
              </a:effectLst>
              <a:latin typeface="Papyrus" panose="03070502060502030205" pitchFamily="66" charset="0"/>
            </a:endParaRPr>
          </a:p>
        </p:txBody>
      </p:sp>
      <p:grpSp>
        <p:nvGrpSpPr>
          <p:cNvPr id="4" name="Group 3"/>
          <p:cNvGrpSpPr/>
          <p:nvPr/>
        </p:nvGrpSpPr>
        <p:grpSpPr>
          <a:xfrm>
            <a:off x="3536527" y="1972867"/>
            <a:ext cx="8007773" cy="1316682"/>
            <a:chOff x="2820289" y="89047"/>
            <a:chExt cx="8007773" cy="1316682"/>
          </a:xfrm>
        </p:grpSpPr>
        <p:sp>
          <p:nvSpPr>
            <p:cNvPr id="20" name="Round Same Side Corner Rectangle 19"/>
            <p:cNvSpPr/>
            <p:nvPr/>
          </p:nvSpPr>
          <p:spPr>
            <a:xfrm rot="5400000">
              <a:off x="6163597" y="-3254261"/>
              <a:ext cx="1316682" cy="800329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ound Same Side Corner Rectangle 4"/>
            <p:cNvSpPr/>
            <p:nvPr/>
          </p:nvSpPr>
          <p:spPr>
            <a:xfrm>
              <a:off x="2820290" y="153321"/>
              <a:ext cx="8007772" cy="11881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4625" lvl="1" indent="-174625" algn="l" defTabSz="666750">
                <a:lnSpc>
                  <a:spcPct val="90000"/>
                </a:lnSpc>
                <a:spcBef>
                  <a:spcPct val="0"/>
                </a:spcBef>
                <a:spcAft>
                  <a:spcPct val="15000"/>
                </a:spcAft>
                <a:buChar char="••"/>
              </a:pPr>
              <a:r>
                <a:rPr lang="en-US" sz="1500" kern="1200" dirty="0" smtClean="0">
                  <a:solidFill>
                    <a:schemeClr val="tx2"/>
                  </a:solidFill>
                </a:rPr>
                <a:t>Need state employee volunteers for signature events</a:t>
              </a:r>
              <a:endParaRPr lang="en-US" sz="1500" kern="1200" dirty="0">
                <a:solidFill>
                  <a:schemeClr val="tx2"/>
                </a:solidFill>
              </a:endParaRPr>
            </a:p>
            <a:p>
              <a:pPr marL="174625" lvl="1" indent="-174625" algn="l" defTabSz="666750">
                <a:lnSpc>
                  <a:spcPct val="90000"/>
                </a:lnSpc>
                <a:spcBef>
                  <a:spcPct val="0"/>
                </a:spcBef>
                <a:spcAft>
                  <a:spcPct val="15000"/>
                </a:spcAft>
                <a:buChar char="••"/>
              </a:pPr>
              <a:r>
                <a:rPr lang="en-US" sz="1500" kern="1200" dirty="0" smtClean="0">
                  <a:solidFill>
                    <a:schemeClr val="tx2"/>
                  </a:solidFill>
                </a:rPr>
                <a:t>Desire high state employee participation in all events</a:t>
              </a:r>
              <a:endParaRPr lang="en-US" sz="1500" kern="1200" dirty="0">
                <a:solidFill>
                  <a:schemeClr val="tx2"/>
                </a:solidFill>
              </a:endParaRPr>
            </a:p>
            <a:p>
              <a:pPr marL="174625" lvl="1" indent="-174625" algn="l" defTabSz="666750">
                <a:lnSpc>
                  <a:spcPct val="90000"/>
                </a:lnSpc>
                <a:spcBef>
                  <a:spcPct val="0"/>
                </a:spcBef>
                <a:spcAft>
                  <a:spcPct val="15000"/>
                </a:spcAft>
                <a:buChar char="••"/>
              </a:pPr>
              <a:r>
                <a:rPr lang="en-US" sz="1500" kern="1200" dirty="0" smtClean="0">
                  <a:solidFill>
                    <a:schemeClr val="tx2"/>
                  </a:solidFill>
                </a:rPr>
                <a:t>Want state agency heads to promote events</a:t>
              </a:r>
              <a:endParaRPr lang="en-US" sz="1500" kern="1200" dirty="0">
                <a:solidFill>
                  <a:schemeClr val="tx2"/>
                </a:solidFill>
              </a:endParaRPr>
            </a:p>
            <a:p>
              <a:pPr marL="174625" lvl="1" indent="-174625" algn="l" defTabSz="666750">
                <a:lnSpc>
                  <a:spcPct val="90000"/>
                </a:lnSpc>
                <a:spcBef>
                  <a:spcPct val="0"/>
                </a:spcBef>
                <a:spcAft>
                  <a:spcPct val="15000"/>
                </a:spcAft>
                <a:buChar char="••"/>
              </a:pPr>
              <a:r>
                <a:rPr lang="en-US" sz="1500" kern="1200" dirty="0" smtClean="0">
                  <a:solidFill>
                    <a:schemeClr val="tx2"/>
                  </a:solidFill>
                </a:rPr>
                <a:t>Require state agency partnerships (</a:t>
              </a:r>
              <a:r>
                <a:rPr lang="en-US" sz="1500" dirty="0" smtClean="0">
                  <a:solidFill>
                    <a:schemeClr val="tx2"/>
                  </a:solidFill>
                </a:rPr>
                <a:t>e.g.</a:t>
              </a:r>
              <a:r>
                <a:rPr lang="en-US" sz="1500" kern="1200" dirty="0" smtClean="0">
                  <a:solidFill>
                    <a:schemeClr val="tx2"/>
                  </a:solidFill>
                </a:rPr>
                <a:t> DCR, DOE, DMV, DHRM, DOC, DBHDS, VDOT, DGS, etc.)</a:t>
              </a:r>
              <a:endParaRPr lang="en-US" sz="1500" kern="1200" dirty="0">
                <a:solidFill>
                  <a:schemeClr val="tx2"/>
                </a:solidFill>
              </a:endParaRPr>
            </a:p>
          </p:txBody>
        </p:sp>
      </p:grpSp>
      <p:grpSp>
        <p:nvGrpSpPr>
          <p:cNvPr id="5" name="Group 4"/>
          <p:cNvGrpSpPr/>
          <p:nvPr/>
        </p:nvGrpSpPr>
        <p:grpSpPr>
          <a:xfrm>
            <a:off x="794491" y="1955260"/>
            <a:ext cx="2649100" cy="1359458"/>
            <a:chOff x="91584" y="0"/>
            <a:chExt cx="2622438" cy="1502338"/>
          </a:xfrm>
        </p:grpSpPr>
        <p:sp>
          <p:nvSpPr>
            <p:cNvPr id="18" name="Rounded Rectangle 17"/>
            <p:cNvSpPr/>
            <p:nvPr/>
          </p:nvSpPr>
          <p:spPr>
            <a:xfrm>
              <a:off x="91584" y="0"/>
              <a:ext cx="2622438" cy="150233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6"/>
            <p:cNvSpPr/>
            <p:nvPr/>
          </p:nvSpPr>
          <p:spPr>
            <a:xfrm>
              <a:off x="164922" y="73338"/>
              <a:ext cx="2475762" cy="1355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lvl="0" algn="ctr" defTabSz="1111250">
                <a:lnSpc>
                  <a:spcPts val="2400"/>
                </a:lnSpc>
                <a:spcBef>
                  <a:spcPct val="0"/>
                </a:spcBef>
                <a:spcAft>
                  <a:spcPct val="35000"/>
                </a:spcAft>
              </a:pPr>
              <a:r>
                <a:rPr lang="en-US" sz="2500" kern="1200" dirty="0" smtClean="0">
                  <a:effectLst>
                    <a:outerShdw blurRad="38100" dist="38100" dir="2700000" algn="tl">
                      <a:srgbClr val="000000">
                        <a:alpha val="43137"/>
                      </a:srgbClr>
                    </a:outerShdw>
                  </a:effectLst>
                </a:rPr>
                <a:t>Jamestown-Yorktown Foundation</a:t>
              </a:r>
              <a:endParaRPr lang="en-US" sz="2500" kern="1200" dirty="0">
                <a:effectLst>
                  <a:outerShdw blurRad="38100" dist="38100" dir="2700000" algn="tl">
                    <a:srgbClr val="000000">
                      <a:alpha val="43137"/>
                    </a:srgbClr>
                  </a:outerShdw>
                </a:effectLst>
              </a:endParaRPr>
            </a:p>
          </p:txBody>
        </p:sp>
      </p:grpSp>
      <p:grpSp>
        <p:nvGrpSpPr>
          <p:cNvPr id="6" name="Group 5"/>
          <p:cNvGrpSpPr/>
          <p:nvPr/>
        </p:nvGrpSpPr>
        <p:grpSpPr>
          <a:xfrm>
            <a:off x="3536527" y="3478190"/>
            <a:ext cx="8003298" cy="1316682"/>
            <a:chOff x="2820289" y="1594370"/>
            <a:chExt cx="8003298" cy="1316682"/>
          </a:xfrm>
        </p:grpSpPr>
        <p:sp>
          <p:nvSpPr>
            <p:cNvPr id="16" name="Round Same Side Corner Rectangle 15"/>
            <p:cNvSpPr/>
            <p:nvPr/>
          </p:nvSpPr>
          <p:spPr>
            <a:xfrm rot="5400000">
              <a:off x="6163597" y="-1748938"/>
              <a:ext cx="1316682" cy="800329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8"/>
            <p:cNvSpPr/>
            <p:nvPr/>
          </p:nvSpPr>
          <p:spPr>
            <a:xfrm>
              <a:off x="2820290" y="1658644"/>
              <a:ext cx="7939023" cy="11881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4625" lvl="1" indent="-174625" algn="l" defTabSz="666750">
                <a:lnSpc>
                  <a:spcPct val="90000"/>
                </a:lnSpc>
                <a:spcBef>
                  <a:spcPct val="0"/>
                </a:spcBef>
                <a:spcAft>
                  <a:spcPct val="15000"/>
                </a:spcAft>
                <a:buChar char="••"/>
              </a:pPr>
              <a:r>
                <a:rPr lang="en-US" sz="1500" kern="1200" dirty="0" smtClean="0">
                  <a:solidFill>
                    <a:schemeClr val="tx2"/>
                  </a:solidFill>
                </a:rPr>
                <a:t>Goals of 6.1 million overall tourists for 2017-2019 events</a:t>
              </a:r>
              <a:endParaRPr lang="en-US" sz="1500" kern="1200" dirty="0">
                <a:solidFill>
                  <a:schemeClr val="tx2"/>
                </a:solidFill>
              </a:endParaRPr>
            </a:p>
            <a:p>
              <a:pPr marL="174625" lvl="1" indent="-174625" algn="l" defTabSz="666750">
                <a:lnSpc>
                  <a:spcPct val="90000"/>
                </a:lnSpc>
                <a:spcBef>
                  <a:spcPct val="0"/>
                </a:spcBef>
                <a:spcAft>
                  <a:spcPct val="15000"/>
                </a:spcAft>
                <a:buChar char="••"/>
              </a:pPr>
              <a:r>
                <a:rPr lang="en-US" sz="1500" kern="1200" dirty="0" smtClean="0">
                  <a:solidFill>
                    <a:schemeClr val="tx2"/>
                  </a:solidFill>
                </a:rPr>
                <a:t>Goal of $2.3 billion in visitor spending, which equals over $100 million in sales tax revenue</a:t>
              </a:r>
              <a:endParaRPr lang="en-US" sz="1500" kern="1200" dirty="0">
                <a:solidFill>
                  <a:schemeClr val="tx2"/>
                </a:solidFill>
              </a:endParaRPr>
            </a:p>
            <a:p>
              <a:pPr marL="174625" lvl="1" indent="-174625" algn="l" defTabSz="666750">
                <a:lnSpc>
                  <a:spcPct val="90000"/>
                </a:lnSpc>
                <a:spcBef>
                  <a:spcPct val="0"/>
                </a:spcBef>
                <a:spcAft>
                  <a:spcPct val="15000"/>
                </a:spcAft>
                <a:buChar char="••"/>
              </a:pPr>
              <a:r>
                <a:rPr lang="en-US" sz="1500" kern="1200" dirty="0" smtClean="0">
                  <a:solidFill>
                    <a:schemeClr val="tx2"/>
                  </a:solidFill>
                </a:rPr>
                <a:t>45% of tourists visit Virginia because they have family and friends who are residents here</a:t>
              </a:r>
              <a:endParaRPr lang="en-US" sz="1500" kern="1200" dirty="0">
                <a:solidFill>
                  <a:schemeClr val="tx2"/>
                </a:solidFill>
              </a:endParaRPr>
            </a:p>
          </p:txBody>
        </p:sp>
      </p:grpSp>
      <p:grpSp>
        <p:nvGrpSpPr>
          <p:cNvPr id="7" name="Group 6"/>
          <p:cNvGrpSpPr/>
          <p:nvPr/>
        </p:nvGrpSpPr>
        <p:grpSpPr>
          <a:xfrm>
            <a:off x="794491" y="3457287"/>
            <a:ext cx="2649100" cy="1359458"/>
            <a:chOff x="91584" y="1502027"/>
            <a:chExt cx="2622438" cy="1502338"/>
          </a:xfrm>
        </p:grpSpPr>
        <p:sp>
          <p:nvSpPr>
            <p:cNvPr id="14" name="Rounded Rectangle 13"/>
            <p:cNvSpPr/>
            <p:nvPr/>
          </p:nvSpPr>
          <p:spPr>
            <a:xfrm>
              <a:off x="91584" y="1502027"/>
              <a:ext cx="2622438" cy="150233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10"/>
            <p:cNvSpPr/>
            <p:nvPr/>
          </p:nvSpPr>
          <p:spPr>
            <a:xfrm>
              <a:off x="164922" y="1575365"/>
              <a:ext cx="2475762" cy="1355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lvl="0" algn="ctr" defTabSz="1111250">
                <a:lnSpc>
                  <a:spcPts val="2400"/>
                </a:lnSpc>
                <a:spcBef>
                  <a:spcPct val="0"/>
                </a:spcBef>
                <a:spcAft>
                  <a:spcPct val="35000"/>
                </a:spcAft>
              </a:pPr>
              <a:r>
                <a:rPr lang="en-US" sz="2500" kern="1200" dirty="0" smtClean="0">
                  <a:effectLst>
                    <a:outerShdw blurRad="38100" dist="38100" dir="2700000" algn="tl">
                      <a:srgbClr val="000000">
                        <a:alpha val="43137"/>
                      </a:srgbClr>
                    </a:outerShdw>
                  </a:effectLst>
                </a:rPr>
                <a:t>Virginia Tourism Corporation </a:t>
              </a:r>
              <a:endParaRPr lang="en-US" sz="2500" kern="1200" dirty="0">
                <a:effectLst>
                  <a:outerShdw blurRad="38100" dist="38100" dir="2700000" algn="tl">
                    <a:srgbClr val="000000">
                      <a:alpha val="43137"/>
                    </a:srgbClr>
                  </a:outerShdw>
                </a:effectLst>
              </a:endParaRPr>
            </a:p>
          </p:txBody>
        </p:sp>
      </p:grpSp>
      <p:grpSp>
        <p:nvGrpSpPr>
          <p:cNvPr id="8" name="Group 7"/>
          <p:cNvGrpSpPr/>
          <p:nvPr/>
        </p:nvGrpSpPr>
        <p:grpSpPr>
          <a:xfrm>
            <a:off x="3536527" y="4985708"/>
            <a:ext cx="8003298" cy="1316682"/>
            <a:chOff x="2820289" y="3101888"/>
            <a:chExt cx="8003298" cy="1316682"/>
          </a:xfrm>
        </p:grpSpPr>
        <p:sp>
          <p:nvSpPr>
            <p:cNvPr id="12" name="Round Same Side Corner Rectangle 11"/>
            <p:cNvSpPr/>
            <p:nvPr/>
          </p:nvSpPr>
          <p:spPr>
            <a:xfrm rot="5400000">
              <a:off x="6163597" y="-241420"/>
              <a:ext cx="1316682" cy="800329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12"/>
            <p:cNvSpPr/>
            <p:nvPr/>
          </p:nvSpPr>
          <p:spPr>
            <a:xfrm>
              <a:off x="2820290" y="3166162"/>
              <a:ext cx="7939023" cy="11881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33363" lvl="1" indent="-233363" algn="l" defTabSz="577850">
                <a:lnSpc>
                  <a:spcPts val="1400"/>
                </a:lnSpc>
                <a:spcBef>
                  <a:spcPct val="0"/>
                </a:spcBef>
                <a:spcAft>
                  <a:spcPct val="15000"/>
                </a:spcAft>
                <a:buChar char="••"/>
              </a:pPr>
              <a:r>
                <a:rPr lang="en-US" sz="1450" kern="1200" dirty="0" smtClean="0">
                  <a:solidFill>
                    <a:schemeClr val="tx2"/>
                  </a:solidFill>
                </a:rPr>
                <a:t>Must be designated a Governor’s Project for purposes of allowable time off for these events</a:t>
              </a:r>
              <a:endParaRPr lang="en-US" sz="1450" kern="1200" dirty="0">
                <a:solidFill>
                  <a:schemeClr val="tx2"/>
                </a:solidFill>
              </a:endParaRPr>
            </a:p>
            <a:p>
              <a:pPr marL="233363" lvl="1" indent="-233363" algn="l" defTabSz="577850">
                <a:lnSpc>
                  <a:spcPts val="1400"/>
                </a:lnSpc>
                <a:spcBef>
                  <a:spcPct val="0"/>
                </a:spcBef>
                <a:spcAft>
                  <a:spcPct val="15000"/>
                </a:spcAft>
                <a:buChar char="••"/>
              </a:pPr>
              <a:r>
                <a:rPr lang="en-US" sz="1450" kern="1200" dirty="0" smtClean="0">
                  <a:solidFill>
                    <a:schemeClr val="tx2"/>
                  </a:solidFill>
                </a:rPr>
                <a:t>Employees will participate when they feel needed/appreciated (</a:t>
              </a:r>
              <a:r>
                <a:rPr lang="en-US" sz="1450" dirty="0" smtClean="0">
                  <a:solidFill>
                    <a:schemeClr val="tx2"/>
                  </a:solidFill>
                </a:rPr>
                <a:t>e.g</a:t>
              </a:r>
              <a:r>
                <a:rPr lang="en-US" sz="1450" kern="1200" dirty="0" smtClean="0">
                  <a:solidFill>
                    <a:schemeClr val="tx2"/>
                  </a:solidFill>
                </a:rPr>
                <a:t>. invites from the Governor)</a:t>
              </a:r>
              <a:endParaRPr lang="en-US" sz="1450" kern="1200" dirty="0">
                <a:solidFill>
                  <a:schemeClr val="tx2"/>
                </a:solidFill>
              </a:endParaRPr>
            </a:p>
            <a:p>
              <a:pPr marL="233363" lvl="1" indent="-233363" algn="l" defTabSz="577850">
                <a:lnSpc>
                  <a:spcPts val="1400"/>
                </a:lnSpc>
                <a:spcBef>
                  <a:spcPct val="0"/>
                </a:spcBef>
                <a:spcAft>
                  <a:spcPct val="15000"/>
                </a:spcAft>
                <a:buChar char="••"/>
              </a:pPr>
              <a:r>
                <a:rPr lang="en-US" sz="1450" kern="1200" dirty="0" smtClean="0">
                  <a:solidFill>
                    <a:schemeClr val="tx2"/>
                  </a:solidFill>
                </a:rPr>
                <a:t>Make it easy to sign up and volunteer time and have a variety of options how to serve</a:t>
              </a:r>
              <a:endParaRPr lang="en-US" sz="1450" kern="1200" dirty="0">
                <a:solidFill>
                  <a:schemeClr val="tx2"/>
                </a:solidFill>
              </a:endParaRPr>
            </a:p>
            <a:p>
              <a:pPr marL="233363" lvl="1" indent="-233363" algn="l" defTabSz="577850">
                <a:lnSpc>
                  <a:spcPts val="1400"/>
                </a:lnSpc>
                <a:spcBef>
                  <a:spcPct val="0"/>
                </a:spcBef>
                <a:spcAft>
                  <a:spcPct val="15000"/>
                </a:spcAft>
                <a:buChar char="••"/>
              </a:pPr>
              <a:r>
                <a:rPr lang="en-US" sz="1450" kern="1200" dirty="0" smtClean="0">
                  <a:solidFill>
                    <a:schemeClr val="tx2"/>
                  </a:solidFill>
                </a:rPr>
                <a:t>Keep entrance fees free for state employees</a:t>
              </a:r>
              <a:endParaRPr lang="en-US" sz="1450" kern="1200" dirty="0">
                <a:solidFill>
                  <a:schemeClr val="tx2"/>
                </a:solidFill>
              </a:endParaRPr>
            </a:p>
            <a:p>
              <a:pPr marL="233363" lvl="1" indent="-233363" algn="l" defTabSz="577850">
                <a:lnSpc>
                  <a:spcPts val="1400"/>
                </a:lnSpc>
                <a:spcBef>
                  <a:spcPct val="0"/>
                </a:spcBef>
                <a:spcAft>
                  <a:spcPct val="15000"/>
                </a:spcAft>
                <a:buChar char="••"/>
              </a:pPr>
              <a:r>
                <a:rPr lang="en-US" sz="1450" kern="1200" dirty="0" smtClean="0">
                  <a:solidFill>
                    <a:schemeClr val="tx2"/>
                  </a:solidFill>
                </a:rPr>
                <a:t>Find ways to reach employees statewide – 70% of state workforce is outside of Metro Richmond</a:t>
              </a:r>
              <a:endParaRPr lang="en-US" sz="1450" kern="1200" dirty="0">
                <a:solidFill>
                  <a:schemeClr val="tx2"/>
                </a:solidFill>
              </a:endParaRPr>
            </a:p>
            <a:p>
              <a:pPr marL="233363" lvl="1" indent="-233363" algn="l" defTabSz="577850">
                <a:lnSpc>
                  <a:spcPts val="1400"/>
                </a:lnSpc>
                <a:spcBef>
                  <a:spcPct val="0"/>
                </a:spcBef>
                <a:spcAft>
                  <a:spcPct val="15000"/>
                </a:spcAft>
                <a:buChar char="••"/>
              </a:pPr>
              <a:r>
                <a:rPr lang="en-US" sz="1450" kern="1200" dirty="0" smtClean="0">
                  <a:solidFill>
                    <a:schemeClr val="tx2"/>
                  </a:solidFill>
                </a:rPr>
                <a:t>Utilize social media in addition to some traditional communication methods</a:t>
              </a:r>
              <a:endParaRPr lang="en-US" sz="1450" kern="1200" dirty="0">
                <a:solidFill>
                  <a:schemeClr val="tx2"/>
                </a:solidFill>
              </a:endParaRPr>
            </a:p>
          </p:txBody>
        </p:sp>
      </p:grpSp>
      <p:grpSp>
        <p:nvGrpSpPr>
          <p:cNvPr id="9" name="Group 8"/>
          <p:cNvGrpSpPr/>
          <p:nvPr/>
        </p:nvGrpSpPr>
        <p:grpSpPr>
          <a:xfrm>
            <a:off x="794491" y="4963569"/>
            <a:ext cx="2649100" cy="1359458"/>
            <a:chOff x="91584" y="3008309"/>
            <a:chExt cx="2622438" cy="1502338"/>
          </a:xfrm>
        </p:grpSpPr>
        <p:sp>
          <p:nvSpPr>
            <p:cNvPr id="10" name="Rounded Rectangle 9"/>
            <p:cNvSpPr/>
            <p:nvPr/>
          </p:nvSpPr>
          <p:spPr>
            <a:xfrm>
              <a:off x="91584" y="3008309"/>
              <a:ext cx="2622438" cy="150233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14"/>
            <p:cNvSpPr/>
            <p:nvPr/>
          </p:nvSpPr>
          <p:spPr>
            <a:xfrm>
              <a:off x="164922" y="3081647"/>
              <a:ext cx="2475762" cy="1355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lvl="0" algn="ctr" defTabSz="1111250">
                <a:lnSpc>
                  <a:spcPts val="2400"/>
                </a:lnSpc>
                <a:spcBef>
                  <a:spcPct val="0"/>
                </a:spcBef>
                <a:spcAft>
                  <a:spcPct val="35000"/>
                </a:spcAft>
              </a:pPr>
              <a:r>
                <a:rPr lang="en-US" sz="2500" kern="1200" dirty="0" smtClean="0">
                  <a:effectLst>
                    <a:outerShdw blurRad="38100" dist="38100" dir="2700000" algn="tl">
                      <a:srgbClr val="000000">
                        <a:alpha val="43137"/>
                      </a:srgbClr>
                    </a:outerShdw>
                  </a:effectLst>
                </a:rPr>
                <a:t>State Agencies</a:t>
              </a:r>
              <a:endParaRPr lang="en-US" sz="250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921827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37474" y="65366"/>
            <a:ext cx="4012385" cy="768159"/>
          </a:xfrm>
          <a:prstGeom prst="rect">
            <a:avLst/>
          </a:prstGeom>
          <a:noFill/>
        </p:spPr>
        <p:txBody>
          <a:bodyPr wrap="square" rtlCol="0">
            <a:spAutoFit/>
          </a:bodyPr>
          <a:lstStyle/>
          <a:p>
            <a:pPr>
              <a:lnSpc>
                <a:spcPts val="2600"/>
              </a:lnSpc>
            </a:pPr>
            <a:r>
              <a:rPr lang="en-US" sz="2400" dirty="0" smtClean="0">
                <a:effectLst>
                  <a:outerShdw blurRad="38100" dist="38100" dir="2700000" algn="tl">
                    <a:srgbClr val="000000">
                      <a:alpha val="43137"/>
                    </a:srgbClr>
                  </a:outerShdw>
                </a:effectLst>
                <a:latin typeface="Papyrus" panose="03070502060502030205" pitchFamily="66" charset="0"/>
              </a:rPr>
              <a:t>Signature Events Calendar 2018 – 2019 (draft)</a:t>
            </a:r>
            <a:endParaRPr lang="en-US" sz="2200" dirty="0">
              <a:effectLst>
                <a:outerShdw blurRad="38100" dist="38100" dir="2700000" algn="tl">
                  <a:srgbClr val="000000">
                    <a:alpha val="43137"/>
                  </a:srgbClr>
                </a:outerShdw>
              </a:effectLst>
              <a:latin typeface="Papyrus" panose="03070502060502030205" pitchFamily="66" charset="0"/>
            </a:endParaRPr>
          </a:p>
        </p:txBody>
      </p:sp>
      <p:pic>
        <p:nvPicPr>
          <p:cNvPr id="1027" name="Picture 3"/>
          <p:cNvPicPr>
            <a:picLocks noChangeAspect="1" noChangeArrowheads="1"/>
          </p:cNvPicPr>
          <p:nvPr/>
        </p:nvPicPr>
        <p:blipFill>
          <a:blip r:embed="rId3" cstate="print"/>
          <a:srcRect/>
          <a:stretch>
            <a:fillRect/>
          </a:stretch>
        </p:blipFill>
        <p:spPr bwMode="auto">
          <a:xfrm>
            <a:off x="1118689" y="1517515"/>
            <a:ext cx="9579939" cy="50794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17204" y="186791"/>
            <a:ext cx="4525598" cy="461665"/>
          </a:xfrm>
          <a:prstGeom prst="rect">
            <a:avLst/>
          </a:prstGeom>
          <a:noFill/>
        </p:spPr>
        <p:txBody>
          <a:bodyPr wrap="none">
            <a:spAutoFit/>
          </a:bodyPr>
          <a:lstStyle/>
          <a:p>
            <a:pPr eaLnBrk="1" hangingPunct="1">
              <a:defRPr/>
            </a:pPr>
            <a:r>
              <a:rPr lang="en-US" sz="2400" dirty="0" smtClean="0">
                <a:effectLst>
                  <a:outerShdw blurRad="38100" dist="38100" dir="2700000" algn="tl">
                    <a:srgbClr val="000000">
                      <a:alpha val="43137"/>
                    </a:srgbClr>
                  </a:outerShdw>
                </a:effectLst>
                <a:latin typeface="Papyrus" pitchFamily="66" charset="0"/>
              </a:rPr>
              <a:t>2017 - The Evolution is Coming</a:t>
            </a:r>
            <a:endParaRPr lang="en-US" sz="2400" dirty="0">
              <a:effectLst>
                <a:outerShdw blurRad="38100" dist="38100" dir="2700000" algn="tl">
                  <a:srgbClr val="000000">
                    <a:alpha val="43137"/>
                  </a:srgbClr>
                </a:outerShdw>
              </a:effectLst>
              <a:latin typeface="Papyrus" pitchFamily="66" charset="0"/>
            </a:endParaRPr>
          </a:p>
        </p:txBody>
      </p:sp>
      <p:graphicFrame>
        <p:nvGraphicFramePr>
          <p:cNvPr id="7" name="Diagram 6"/>
          <p:cNvGraphicFramePr/>
          <p:nvPr>
            <p:extLst>
              <p:ext uri="{D42A27DB-BD31-4B8C-83A1-F6EECF244321}">
                <p14:modId xmlns:p14="http://schemas.microsoft.com/office/powerpoint/2010/main" val="2484828767"/>
              </p:ext>
            </p:extLst>
          </p:nvPr>
        </p:nvGraphicFramePr>
        <p:xfrm>
          <a:off x="5545202" y="1143000"/>
          <a:ext cx="6284848" cy="5429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5720" y="1871069"/>
            <a:ext cx="4791074" cy="523220"/>
          </a:xfrm>
          <a:prstGeom prst="rect">
            <a:avLst/>
          </a:prstGeom>
          <a:noFill/>
        </p:spPr>
        <p:txBody>
          <a:bodyPr wrap="square" rtlCol="0">
            <a:spAutoFit/>
          </a:bodyPr>
          <a:lstStyle/>
          <a:p>
            <a:r>
              <a:rPr lang="en-US" sz="1400" dirty="0" smtClean="0">
                <a:solidFill>
                  <a:schemeClr val="tx2"/>
                </a:solidFill>
              </a:rPr>
              <a:t>Disburse the VTC e-postcard to all state employees via email; include a number of printed copies for hand delivery</a:t>
            </a:r>
            <a:endParaRPr lang="en-US" sz="1400" dirty="0">
              <a:solidFill>
                <a:schemeClr val="tx2"/>
              </a:solidFill>
            </a:endParaRPr>
          </a:p>
        </p:txBody>
      </p:sp>
      <p:pic>
        <p:nvPicPr>
          <p:cNvPr id="2050" name="Picture 2"/>
          <p:cNvPicPr>
            <a:picLocks noChangeAspect="1" noChangeArrowheads="1"/>
          </p:cNvPicPr>
          <p:nvPr/>
        </p:nvPicPr>
        <p:blipFill>
          <a:blip r:embed="rId8" cstate="print"/>
          <a:srcRect/>
          <a:stretch>
            <a:fillRect/>
          </a:stretch>
        </p:blipFill>
        <p:spPr bwMode="auto">
          <a:xfrm>
            <a:off x="6245261" y="2893851"/>
            <a:ext cx="778111" cy="663230"/>
          </a:xfrm>
          <a:prstGeom prst="rect">
            <a:avLst/>
          </a:prstGeom>
          <a:noFill/>
          <a:ln w="9525">
            <a:noFill/>
            <a:miter lim="800000"/>
            <a:headEnd/>
            <a:tailEnd/>
          </a:ln>
        </p:spPr>
      </p:pic>
      <p:pic>
        <p:nvPicPr>
          <p:cNvPr id="2051" name="Picture 3"/>
          <p:cNvPicPr>
            <a:picLocks noChangeAspect="1" noChangeArrowheads="1"/>
          </p:cNvPicPr>
          <p:nvPr/>
        </p:nvPicPr>
        <p:blipFill>
          <a:blip r:embed="rId9" cstate="print"/>
          <a:srcRect l="3463" r="3101" b="1798"/>
          <a:stretch>
            <a:fillRect/>
          </a:stretch>
        </p:blipFill>
        <p:spPr bwMode="auto">
          <a:xfrm>
            <a:off x="5769549" y="1653702"/>
            <a:ext cx="774748" cy="658341"/>
          </a:xfrm>
          <a:prstGeom prst="rect">
            <a:avLst/>
          </a:prstGeom>
          <a:noFill/>
          <a:ln w="9525">
            <a:noFill/>
            <a:miter lim="800000"/>
            <a:headEnd/>
            <a:tailEnd/>
          </a:ln>
          <a:effectLst>
            <a:softEdge rad="12700"/>
          </a:effectLst>
        </p:spPr>
      </p:pic>
      <p:pic>
        <p:nvPicPr>
          <p:cNvPr id="2054" name="Picture 6"/>
          <p:cNvPicPr>
            <a:picLocks noChangeAspect="1" noChangeArrowheads="1"/>
          </p:cNvPicPr>
          <p:nvPr/>
        </p:nvPicPr>
        <p:blipFill>
          <a:blip r:embed="rId10" cstate="print"/>
          <a:srcRect/>
          <a:stretch>
            <a:fillRect/>
          </a:stretch>
        </p:blipFill>
        <p:spPr bwMode="auto">
          <a:xfrm>
            <a:off x="5738814" y="5469020"/>
            <a:ext cx="837833" cy="561038"/>
          </a:xfrm>
          <a:prstGeom prst="rect">
            <a:avLst/>
          </a:prstGeom>
          <a:noFill/>
          <a:ln w="9525">
            <a:noFill/>
            <a:miter lim="800000"/>
            <a:headEnd/>
            <a:tailEnd/>
          </a:ln>
        </p:spPr>
      </p:pic>
      <p:pic>
        <p:nvPicPr>
          <p:cNvPr id="2055" name="Picture 7"/>
          <p:cNvPicPr>
            <a:picLocks noChangeAspect="1" noChangeArrowheads="1"/>
          </p:cNvPicPr>
          <p:nvPr/>
        </p:nvPicPr>
        <p:blipFill>
          <a:blip r:embed="rId11" cstate="print"/>
          <a:srcRect l="4371"/>
          <a:stretch>
            <a:fillRect/>
          </a:stretch>
        </p:blipFill>
        <p:spPr bwMode="auto">
          <a:xfrm>
            <a:off x="6284471" y="4130791"/>
            <a:ext cx="715864" cy="712070"/>
          </a:xfrm>
          <a:prstGeom prst="rect">
            <a:avLst/>
          </a:prstGeom>
          <a:noFill/>
          <a:ln w="9525">
            <a:noFill/>
            <a:miter lim="800000"/>
            <a:headEnd/>
            <a:tailEnd/>
          </a:ln>
        </p:spPr>
      </p:pic>
      <p:pic>
        <p:nvPicPr>
          <p:cNvPr id="3074" name="Picture 2" descr="C:\Users\xfv79624\AppData\Local\Microsoft\Windows\Temporary Internet Files\Content.Outlook\YQ7KWP1H\TakeBackThanksgiving Postcard - Fron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0356" y="2380275"/>
            <a:ext cx="2959934" cy="19646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xfv79624\AppData\Local\Microsoft\Windows\Temporary Internet Files\Content.Outlook\YQ7KWP1H\TakeBackThanksgiving Postcard - Back.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70920" y="4398813"/>
            <a:ext cx="3318218" cy="21955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89131" y="3362603"/>
            <a:ext cx="826829" cy="369332"/>
          </a:xfrm>
          <a:prstGeom prst="rect">
            <a:avLst/>
          </a:prstGeom>
          <a:noFill/>
        </p:spPr>
        <p:txBody>
          <a:bodyPr wrap="none" rtlCol="0">
            <a:spAutoFit/>
          </a:bodyPr>
          <a:lstStyle/>
          <a:p>
            <a:r>
              <a:rPr lang="en-US" dirty="0" smtClean="0"/>
              <a:t>FRONT</a:t>
            </a:r>
            <a:endParaRPr lang="en-US" dirty="0"/>
          </a:p>
        </p:txBody>
      </p:sp>
      <p:sp>
        <p:nvSpPr>
          <p:cNvPr id="13" name="TextBox 12"/>
          <p:cNvSpPr txBox="1"/>
          <p:nvPr/>
        </p:nvSpPr>
        <p:spPr>
          <a:xfrm>
            <a:off x="924910" y="5284354"/>
            <a:ext cx="682495" cy="369332"/>
          </a:xfrm>
          <a:prstGeom prst="rect">
            <a:avLst/>
          </a:prstGeom>
          <a:noFill/>
        </p:spPr>
        <p:txBody>
          <a:bodyPr wrap="none" rtlCol="0">
            <a:spAutoFit/>
          </a:bodyPr>
          <a:lstStyle/>
          <a:p>
            <a:r>
              <a:rPr lang="en-US" dirty="0" smtClean="0"/>
              <a:t>BACK</a:t>
            </a:r>
            <a:endParaRPr lang="en-US" dirty="0"/>
          </a:p>
        </p:txBody>
      </p:sp>
      <p:cxnSp>
        <p:nvCxnSpPr>
          <p:cNvPr id="4" name="Straight Arrow Connector 3"/>
          <p:cNvCxnSpPr>
            <a:stCxn id="13" idx="3"/>
          </p:cNvCxnSpPr>
          <p:nvPr/>
        </p:nvCxnSpPr>
        <p:spPr>
          <a:xfrm>
            <a:off x="1607405" y="5469020"/>
            <a:ext cx="4894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1"/>
          </p:cNvCxnSpPr>
          <p:nvPr/>
        </p:nvCxnSpPr>
        <p:spPr>
          <a:xfrm flipH="1">
            <a:off x="3200400" y="3547269"/>
            <a:ext cx="4887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717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82884" y="145538"/>
            <a:ext cx="5109091" cy="461665"/>
          </a:xfrm>
          <a:prstGeom prst="rect">
            <a:avLst/>
          </a:prstGeom>
          <a:noFill/>
        </p:spPr>
        <p:txBody>
          <a:bodyPr wrap="none" rtlCol="0">
            <a:spAutoFit/>
          </a:bodyPr>
          <a:lstStyle/>
          <a:p>
            <a:r>
              <a:rPr lang="en-US" sz="2400" dirty="0" smtClean="0">
                <a:effectLst>
                  <a:outerShdw blurRad="38100" dist="38100" dir="2700000" algn="tl">
                    <a:srgbClr val="000000">
                      <a:alpha val="43137"/>
                    </a:srgbClr>
                  </a:outerShdw>
                </a:effectLst>
                <a:latin typeface="Papyrus" panose="03070502060502030205" pitchFamily="66" charset="0"/>
              </a:rPr>
              <a:t>2018 - The “I Am” Evolution Begins</a:t>
            </a:r>
            <a:endParaRPr lang="en-US" sz="2400" dirty="0">
              <a:effectLst>
                <a:outerShdw blurRad="38100" dist="38100" dir="2700000" algn="tl">
                  <a:srgbClr val="000000">
                    <a:alpha val="43137"/>
                  </a:srgbClr>
                </a:outerShdw>
              </a:effectLst>
              <a:latin typeface="Papyrus" panose="03070502060502030205" pitchFamily="66" charset="0"/>
            </a:endParaRPr>
          </a:p>
        </p:txBody>
      </p:sp>
      <p:grpSp>
        <p:nvGrpSpPr>
          <p:cNvPr id="34" name="Group 33"/>
          <p:cNvGrpSpPr/>
          <p:nvPr/>
        </p:nvGrpSpPr>
        <p:grpSpPr>
          <a:xfrm>
            <a:off x="3612701" y="1458800"/>
            <a:ext cx="4983845" cy="4993612"/>
            <a:chOff x="3376211" y="1490332"/>
            <a:chExt cx="4983845" cy="4993612"/>
          </a:xfrm>
        </p:grpSpPr>
        <p:grpSp>
          <p:nvGrpSpPr>
            <p:cNvPr id="12" name="Group 11"/>
            <p:cNvGrpSpPr/>
            <p:nvPr/>
          </p:nvGrpSpPr>
          <p:grpSpPr>
            <a:xfrm>
              <a:off x="3385978" y="1490332"/>
              <a:ext cx="2445773" cy="2435671"/>
              <a:chOff x="3803661" y="442291"/>
              <a:chExt cx="2445773" cy="2435671"/>
            </a:xfrm>
          </p:grpSpPr>
          <p:sp>
            <p:nvSpPr>
              <p:cNvPr id="24" name="Pie 23"/>
              <p:cNvSpPr/>
              <p:nvPr/>
            </p:nvSpPr>
            <p:spPr>
              <a:xfrm>
                <a:off x="3803661" y="442291"/>
                <a:ext cx="2435671" cy="2435671"/>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Pie 12"/>
              <p:cNvSpPr/>
              <p:nvPr/>
            </p:nvSpPr>
            <p:spPr>
              <a:xfrm>
                <a:off x="4189576" y="1041378"/>
                <a:ext cx="2059858" cy="1722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65088">
                  <a:lnSpc>
                    <a:spcPts val="2100"/>
                  </a:lnSpc>
                  <a:spcBef>
                    <a:spcPct val="0"/>
                  </a:spcBef>
                  <a:spcAft>
                    <a:spcPct val="35000"/>
                  </a:spcAft>
                </a:pPr>
                <a:r>
                  <a:rPr lang="en-US" sz="2200" kern="1200" dirty="0" smtClean="0">
                    <a:effectLst>
                      <a:outerShdw blurRad="38100" dist="38100" dir="2700000" algn="tl">
                        <a:srgbClr val="000000">
                          <a:alpha val="43137"/>
                        </a:srgbClr>
                      </a:outerShdw>
                    </a:effectLst>
                  </a:rPr>
                  <a:t>Transition </a:t>
                </a:r>
                <a:br>
                  <a:rPr lang="en-US" sz="2200" kern="1200" dirty="0" smtClean="0">
                    <a:effectLst>
                      <a:outerShdw blurRad="38100" dist="38100" dir="2700000" algn="tl">
                        <a:srgbClr val="000000">
                          <a:alpha val="43137"/>
                        </a:srgbClr>
                      </a:outerShdw>
                    </a:effectLst>
                  </a:rPr>
                </a:br>
                <a:r>
                  <a:rPr lang="en-US" sz="2200" kern="1200" dirty="0" smtClean="0">
                    <a:effectLst>
                      <a:outerShdw blurRad="38100" dist="38100" dir="2700000" algn="tl">
                        <a:srgbClr val="000000">
                          <a:alpha val="43137"/>
                        </a:srgbClr>
                      </a:outerShdw>
                    </a:effectLst>
                  </a:rPr>
                  <a:t>to New Administration</a:t>
                </a:r>
                <a:endParaRPr lang="en-US" sz="2200" kern="1200" dirty="0">
                  <a:effectLst>
                    <a:outerShdw blurRad="38100" dist="38100" dir="2700000" algn="tl">
                      <a:srgbClr val="000000">
                        <a:alpha val="43137"/>
                      </a:srgbClr>
                    </a:outerShdw>
                  </a:effectLst>
                </a:endParaRPr>
              </a:p>
            </p:txBody>
          </p:sp>
        </p:grpSp>
        <p:grpSp>
          <p:nvGrpSpPr>
            <p:cNvPr id="13" name="Group 12"/>
            <p:cNvGrpSpPr/>
            <p:nvPr/>
          </p:nvGrpSpPr>
          <p:grpSpPr>
            <a:xfrm>
              <a:off x="5924385" y="1500099"/>
              <a:ext cx="2435671" cy="2435671"/>
              <a:chOff x="6342068" y="452058"/>
              <a:chExt cx="2435671" cy="2435671"/>
            </a:xfrm>
          </p:grpSpPr>
          <p:sp>
            <p:nvSpPr>
              <p:cNvPr id="22" name="Pie 21"/>
              <p:cNvSpPr/>
              <p:nvPr/>
            </p:nvSpPr>
            <p:spPr>
              <a:xfrm rot="5400000">
                <a:off x="6342068" y="452058"/>
                <a:ext cx="2435671" cy="2435671"/>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Pie 14"/>
              <p:cNvSpPr/>
              <p:nvPr/>
            </p:nvSpPr>
            <p:spPr>
              <a:xfrm>
                <a:off x="6440042" y="1051149"/>
                <a:ext cx="1897002" cy="1722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ts val="2100"/>
                  </a:lnSpc>
                  <a:spcBef>
                    <a:spcPct val="0"/>
                  </a:spcBef>
                  <a:spcAft>
                    <a:spcPct val="35000"/>
                  </a:spcAft>
                </a:pPr>
                <a:r>
                  <a:rPr lang="en-US" sz="2200" kern="1200" dirty="0" smtClean="0">
                    <a:effectLst>
                      <a:outerShdw blurRad="38100" dist="38100" dir="2700000" algn="tl">
                        <a:srgbClr val="000000">
                          <a:alpha val="43137"/>
                        </a:srgbClr>
                      </a:outerShdw>
                    </a:effectLst>
                  </a:rPr>
                  <a:t>Start “I AM VIRGINIA” profile campaign</a:t>
                </a:r>
                <a:endParaRPr lang="en-US" sz="2200" kern="1200" dirty="0">
                  <a:effectLst>
                    <a:outerShdw blurRad="38100" dist="38100" dir="2700000" algn="tl">
                      <a:srgbClr val="000000">
                        <a:alpha val="43137"/>
                      </a:srgbClr>
                    </a:outerShdw>
                  </a:effectLst>
                </a:endParaRPr>
              </a:p>
            </p:txBody>
          </p:sp>
        </p:grpSp>
        <p:grpSp>
          <p:nvGrpSpPr>
            <p:cNvPr id="14" name="Group 13"/>
            <p:cNvGrpSpPr/>
            <p:nvPr/>
          </p:nvGrpSpPr>
          <p:grpSpPr>
            <a:xfrm>
              <a:off x="5924385" y="4048273"/>
              <a:ext cx="2435671" cy="2435671"/>
              <a:chOff x="6342068" y="3000232"/>
              <a:chExt cx="2435671" cy="2435671"/>
            </a:xfrm>
          </p:grpSpPr>
          <p:sp>
            <p:nvSpPr>
              <p:cNvPr id="20" name="Pie 19"/>
              <p:cNvSpPr/>
              <p:nvPr/>
            </p:nvSpPr>
            <p:spPr>
              <a:xfrm rot="10800000">
                <a:off x="6342068" y="3000232"/>
                <a:ext cx="2435671" cy="2435671"/>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Pie 16"/>
              <p:cNvSpPr/>
              <p:nvPr/>
            </p:nvSpPr>
            <p:spPr>
              <a:xfrm>
                <a:off x="6440042" y="3294154"/>
                <a:ext cx="1896998" cy="1722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ts val="2100"/>
                  </a:lnSpc>
                  <a:spcBef>
                    <a:spcPct val="0"/>
                  </a:spcBef>
                  <a:spcAft>
                    <a:spcPct val="35000"/>
                  </a:spcAft>
                </a:pPr>
                <a:r>
                  <a:rPr lang="en-US" sz="2200" kern="1200" dirty="0" smtClean="0">
                    <a:effectLst>
                      <a:outerShdw blurRad="38100" dist="38100" dir="2700000" algn="tl">
                        <a:srgbClr val="000000">
                          <a:alpha val="43137"/>
                        </a:srgbClr>
                      </a:outerShdw>
                    </a:effectLst>
                  </a:rPr>
                  <a:t>Start “Take Back Thanksgiving” Challenge</a:t>
                </a:r>
                <a:endParaRPr lang="en-US" sz="2200" kern="1200" dirty="0">
                  <a:effectLst>
                    <a:outerShdw blurRad="38100" dist="38100" dir="2700000" algn="tl">
                      <a:srgbClr val="000000">
                        <a:alpha val="43137"/>
                      </a:srgbClr>
                    </a:outerShdw>
                  </a:effectLst>
                </a:endParaRPr>
              </a:p>
            </p:txBody>
          </p:sp>
        </p:grpSp>
        <p:grpSp>
          <p:nvGrpSpPr>
            <p:cNvPr id="15" name="Group 14"/>
            <p:cNvGrpSpPr/>
            <p:nvPr/>
          </p:nvGrpSpPr>
          <p:grpSpPr>
            <a:xfrm>
              <a:off x="3376211" y="4048273"/>
              <a:ext cx="2435671" cy="2435671"/>
              <a:chOff x="3793894" y="3000232"/>
              <a:chExt cx="2435671" cy="2435671"/>
            </a:xfrm>
          </p:grpSpPr>
          <p:sp>
            <p:nvSpPr>
              <p:cNvPr id="18" name="Pie 17"/>
              <p:cNvSpPr/>
              <p:nvPr/>
            </p:nvSpPr>
            <p:spPr>
              <a:xfrm rot="16200000">
                <a:off x="3793894" y="3000232"/>
                <a:ext cx="2435671" cy="2435671"/>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Pie 18"/>
              <p:cNvSpPr/>
              <p:nvPr/>
            </p:nvSpPr>
            <p:spPr>
              <a:xfrm>
                <a:off x="4327665" y="3294154"/>
                <a:ext cx="1897002" cy="1722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ts val="2100"/>
                  </a:lnSpc>
                  <a:spcBef>
                    <a:spcPct val="0"/>
                  </a:spcBef>
                  <a:spcAft>
                    <a:spcPct val="35000"/>
                  </a:spcAft>
                </a:pPr>
                <a:r>
                  <a:rPr lang="en-US" sz="2200" kern="1200" dirty="0" smtClean="0">
                    <a:effectLst>
                      <a:outerShdw blurRad="38100" dist="38100" dir="2700000" algn="tl">
                        <a:srgbClr val="000000">
                          <a:alpha val="43137"/>
                        </a:srgbClr>
                      </a:outerShdw>
                    </a:effectLst>
                  </a:rPr>
                  <a:t>State Agency Partnerships</a:t>
                </a:r>
                <a:endParaRPr lang="en-US" sz="2200" kern="1200" dirty="0">
                  <a:effectLst>
                    <a:outerShdw blurRad="38100" dist="38100" dir="2700000" algn="tl">
                      <a:srgbClr val="000000">
                        <a:alpha val="43137"/>
                      </a:srgbClr>
                    </a:outerShdw>
                  </a:effectLst>
                </a:endParaRPr>
              </a:p>
            </p:txBody>
          </p:sp>
        </p:grpSp>
        <p:sp>
          <p:nvSpPr>
            <p:cNvPr id="16" name="Circular Arrow 15"/>
            <p:cNvSpPr/>
            <p:nvPr/>
          </p:nvSpPr>
          <p:spPr>
            <a:xfrm>
              <a:off x="5375255" y="3420354"/>
              <a:ext cx="985757" cy="862079"/>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Circular Arrow 16"/>
            <p:cNvSpPr/>
            <p:nvPr/>
          </p:nvSpPr>
          <p:spPr>
            <a:xfrm rot="10800000">
              <a:off x="5375255" y="3701610"/>
              <a:ext cx="985757" cy="862079"/>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9759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31554" y="209549"/>
            <a:ext cx="4174541" cy="461665"/>
          </a:xfrm>
          <a:prstGeom prst="rect">
            <a:avLst/>
          </a:prstGeom>
          <a:noFill/>
        </p:spPr>
        <p:txBody>
          <a:bodyPr wrap="none">
            <a:spAutoFit/>
          </a:bodyPr>
          <a:lstStyle/>
          <a:p>
            <a:pPr eaLnBrk="1" hangingPunct="1">
              <a:defRPr/>
            </a:pPr>
            <a:r>
              <a:rPr lang="en-US" sz="2400" dirty="0" smtClean="0">
                <a:effectLst>
                  <a:outerShdw blurRad="38100" dist="38100" dir="2700000" algn="tl">
                    <a:srgbClr val="000000">
                      <a:alpha val="43137"/>
                    </a:srgbClr>
                  </a:outerShdw>
                </a:effectLst>
                <a:latin typeface="Papyrus" pitchFamily="66" charset="0"/>
              </a:rPr>
              <a:t>2019 - The Evolution is Alive</a:t>
            </a:r>
            <a:endParaRPr lang="en-US" sz="2400" dirty="0">
              <a:effectLst>
                <a:outerShdw blurRad="38100" dist="38100" dir="2700000" algn="tl">
                  <a:srgbClr val="000000">
                    <a:alpha val="43137"/>
                  </a:srgbClr>
                </a:outerShdw>
              </a:effectLst>
              <a:latin typeface="Papyrus" pitchFamily="66" charset="0"/>
            </a:endParaRPr>
          </a:p>
        </p:txBody>
      </p:sp>
      <p:grpSp>
        <p:nvGrpSpPr>
          <p:cNvPr id="21" name="Group 20"/>
          <p:cNvGrpSpPr/>
          <p:nvPr/>
        </p:nvGrpSpPr>
        <p:grpSpPr>
          <a:xfrm>
            <a:off x="470625" y="1777709"/>
            <a:ext cx="3714259" cy="4753711"/>
            <a:chOff x="0" y="0"/>
            <a:chExt cx="3714259" cy="4576233"/>
          </a:xfrm>
        </p:grpSpPr>
        <p:sp>
          <p:nvSpPr>
            <p:cNvPr id="32" name="Rounded Rectangle 31"/>
            <p:cNvSpPr/>
            <p:nvPr/>
          </p:nvSpPr>
          <p:spPr>
            <a:xfrm>
              <a:off x="0" y="0"/>
              <a:ext cx="3665273" cy="4576233"/>
            </a:xfrm>
            <a:prstGeom prst="roundRect">
              <a:avLst>
                <a:gd name="adj" fmla="val 10000"/>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33" name="Rounded Rectangle 4"/>
            <p:cNvSpPr/>
            <p:nvPr/>
          </p:nvSpPr>
          <p:spPr>
            <a:xfrm>
              <a:off x="48986" y="1343205"/>
              <a:ext cx="3665273" cy="1830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Encourage Participation</a:t>
              </a:r>
              <a:endParaRPr lang="en-US" sz="18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Express appreciation by offering State Employee weekends for the 9 signature events</a:t>
              </a:r>
              <a:endParaRPr lang="en-US" sz="140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Free entrance for all state employees</a:t>
              </a:r>
              <a:endParaRPr lang="en-US" sz="140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Include local beer, wine and ciders at the events – a portion of the sales goes to a CVC charity</a:t>
              </a:r>
              <a:endParaRPr lang="en-US" sz="140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Consider activities for children at each event</a:t>
              </a:r>
            </a:p>
            <a:p>
              <a:pPr marL="114300" lvl="1" indent="-114300" algn="l" defTabSz="533400">
                <a:lnSpc>
                  <a:spcPct val="90000"/>
                </a:lnSpc>
                <a:spcBef>
                  <a:spcPct val="0"/>
                </a:spcBef>
                <a:spcAft>
                  <a:spcPct val="15000"/>
                </a:spcAft>
                <a:buChar char="••"/>
              </a:pPr>
              <a:endParaRPr lang="en-US" sz="1100" kern="1200" dirty="0"/>
            </a:p>
          </p:txBody>
        </p:sp>
      </p:grpSp>
      <p:sp>
        <p:nvSpPr>
          <p:cNvPr id="22" name="Oval 21"/>
          <p:cNvSpPr/>
          <p:nvPr/>
        </p:nvSpPr>
        <p:spPr>
          <a:xfrm>
            <a:off x="1732465" y="1877874"/>
            <a:ext cx="1146304" cy="1238044"/>
          </a:xfrm>
          <a:prstGeom prst="ellipse">
            <a:avLst/>
          </a:prstGeom>
          <a:blipFill>
            <a:blip r:embed="rId3" cstate="print">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3" name="Group 22"/>
          <p:cNvGrpSpPr/>
          <p:nvPr/>
        </p:nvGrpSpPr>
        <p:grpSpPr>
          <a:xfrm>
            <a:off x="4231884" y="1777709"/>
            <a:ext cx="3681601" cy="4753711"/>
            <a:chOff x="3761259" y="0"/>
            <a:chExt cx="3681601" cy="4576233"/>
          </a:xfrm>
        </p:grpSpPr>
        <p:sp>
          <p:nvSpPr>
            <p:cNvPr id="30" name="Rounded Rectangle 29"/>
            <p:cNvSpPr/>
            <p:nvPr/>
          </p:nvSpPr>
          <p:spPr>
            <a:xfrm>
              <a:off x="3777587" y="0"/>
              <a:ext cx="3665273" cy="4576233"/>
            </a:xfrm>
            <a:prstGeom prst="roundRect">
              <a:avLst>
                <a:gd name="adj" fmla="val 10000"/>
              </a:avLst>
            </a:prstGeom>
          </p:spPr>
          <p:style>
            <a:lnRef idx="2">
              <a:schemeClr val="lt1">
                <a:hueOff val="0"/>
                <a:satOff val="0"/>
                <a:lumOff val="0"/>
                <a:alphaOff val="0"/>
              </a:schemeClr>
            </a:lnRef>
            <a:fillRef idx="1">
              <a:schemeClr val="accent1">
                <a:shade val="50000"/>
                <a:hueOff val="222839"/>
                <a:satOff val="5970"/>
                <a:lumOff val="26302"/>
                <a:alphaOff val="0"/>
              </a:schemeClr>
            </a:fillRef>
            <a:effectRef idx="0">
              <a:schemeClr val="accent1">
                <a:shade val="50000"/>
                <a:hueOff val="222839"/>
                <a:satOff val="5970"/>
                <a:lumOff val="26302"/>
                <a:alphaOff val="0"/>
              </a:schemeClr>
            </a:effectRef>
            <a:fontRef idx="minor">
              <a:schemeClr val="lt1"/>
            </a:fontRef>
          </p:style>
        </p:sp>
        <p:sp>
          <p:nvSpPr>
            <p:cNvPr id="31" name="Rounded Rectangle 7"/>
            <p:cNvSpPr/>
            <p:nvPr/>
          </p:nvSpPr>
          <p:spPr>
            <a:xfrm>
              <a:off x="3761259" y="1358924"/>
              <a:ext cx="3665273" cy="1830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Fun and Easy Volunteering</a:t>
              </a:r>
              <a:endParaRPr lang="en-US" sz="18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b="0" kern="1200" dirty="0" smtClean="0">
                  <a:effectLst>
                    <a:outerShdw blurRad="38100" dist="38100" dir="2700000" algn="tl">
                      <a:srgbClr val="000000">
                        <a:alpha val="43137"/>
                      </a:srgbClr>
                    </a:outerShdw>
                  </a:effectLst>
                </a:rPr>
                <a:t>Initial email from Governor asking for help</a:t>
              </a:r>
              <a:endParaRPr lang="en-US" sz="1400" b="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b="0" kern="1200" dirty="0" smtClean="0">
                  <a:effectLst>
                    <a:outerShdw blurRad="38100" dist="38100" dir="2700000" algn="tl">
                      <a:srgbClr val="000000">
                        <a:alpha val="43137"/>
                      </a:srgbClr>
                    </a:outerShdw>
                  </a:effectLst>
                </a:rPr>
                <a:t>Agency liaison encourages participation internally</a:t>
              </a:r>
              <a:endParaRPr lang="en-US" sz="1400" b="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b="0" kern="1200" dirty="0" smtClean="0">
                  <a:effectLst>
                    <a:outerShdw blurRad="38100" dist="38100" dir="2700000" algn="tl">
                      <a:srgbClr val="000000">
                        <a:alpha val="43137"/>
                      </a:srgbClr>
                    </a:outerShdw>
                  </a:effectLst>
                </a:rPr>
                <a:t>Allow employees to either use no time or use 2 hours per signature event without taking official volunteer leave.</a:t>
              </a:r>
              <a:endParaRPr lang="en-US" sz="1400" b="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b="0" kern="1200" dirty="0" smtClean="0">
                  <a:effectLst>
                    <a:outerShdw blurRad="38100" dist="38100" dir="2700000" algn="tl">
                      <a:srgbClr val="000000">
                        <a:alpha val="43137"/>
                      </a:srgbClr>
                    </a:outerShdw>
                  </a:effectLst>
                </a:rPr>
                <a:t>Make it easy to sign up and have lots of options for how they can serve</a:t>
              </a:r>
              <a:endParaRPr lang="en-US" sz="1400" b="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b="0" kern="1200" dirty="0" smtClean="0">
                  <a:effectLst>
                    <a:outerShdw blurRad="38100" dist="38100" dir="2700000" algn="tl">
                      <a:srgbClr val="000000">
                        <a:alpha val="43137"/>
                      </a:srgbClr>
                    </a:outerShdw>
                  </a:effectLst>
                </a:rPr>
                <a:t>Chief of Staff or Governor sends thank you letter</a:t>
              </a:r>
              <a:endParaRPr lang="en-US" sz="1400" b="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b="0" kern="1200" dirty="0" smtClean="0">
                  <a:effectLst>
                    <a:outerShdw blurRad="38100" dist="38100" dir="2700000" algn="tl">
                      <a:srgbClr val="000000">
                        <a:alpha val="43137"/>
                      </a:srgbClr>
                    </a:outerShdw>
                  </a:effectLst>
                </a:rPr>
                <a:t>Statewide Day of Service</a:t>
              </a:r>
              <a:endParaRPr lang="en-US" sz="1400" b="0" kern="1200" dirty="0">
                <a:effectLst>
                  <a:outerShdw blurRad="38100" dist="38100" dir="2700000" algn="tl">
                    <a:srgbClr val="000000">
                      <a:alpha val="43137"/>
                    </a:srgbClr>
                  </a:outerShdw>
                </a:effectLst>
              </a:endParaRPr>
            </a:p>
          </p:txBody>
        </p:sp>
      </p:grpSp>
      <p:sp>
        <p:nvSpPr>
          <p:cNvPr id="24" name="Oval 23"/>
          <p:cNvSpPr/>
          <p:nvPr/>
        </p:nvSpPr>
        <p:spPr>
          <a:xfrm>
            <a:off x="5507697" y="1877874"/>
            <a:ext cx="1146304" cy="1238044"/>
          </a:xfrm>
          <a:prstGeom prst="ellipse">
            <a:avLst/>
          </a:prstGeom>
          <a:blipFill>
            <a:blip r:embed="rId4"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8330"/>
              <a:satOff val="286"/>
              <a:lumOff val="-918"/>
              <a:alphaOff val="0"/>
            </a:schemeClr>
          </a:effectRef>
          <a:fontRef idx="minor">
            <a:schemeClr val="lt1">
              <a:hueOff val="0"/>
              <a:satOff val="0"/>
              <a:lumOff val="0"/>
              <a:alphaOff val="0"/>
            </a:schemeClr>
          </a:fontRef>
        </p:style>
      </p:sp>
      <p:grpSp>
        <p:nvGrpSpPr>
          <p:cNvPr id="25" name="Group 24"/>
          <p:cNvGrpSpPr/>
          <p:nvPr/>
        </p:nvGrpSpPr>
        <p:grpSpPr>
          <a:xfrm>
            <a:off x="8023444" y="1777709"/>
            <a:ext cx="3665273" cy="4753711"/>
            <a:chOff x="7552819" y="0"/>
            <a:chExt cx="3665273" cy="4576233"/>
          </a:xfrm>
        </p:grpSpPr>
        <p:sp>
          <p:nvSpPr>
            <p:cNvPr id="28" name="Rounded Rectangle 27"/>
            <p:cNvSpPr/>
            <p:nvPr/>
          </p:nvSpPr>
          <p:spPr>
            <a:xfrm>
              <a:off x="7552819" y="0"/>
              <a:ext cx="3665273" cy="4576233"/>
            </a:xfrm>
            <a:prstGeom prst="roundRect">
              <a:avLst>
                <a:gd name="adj" fmla="val 10000"/>
              </a:avLst>
            </a:prstGeom>
            <a:solidFill>
              <a:srgbClr val="608CAB"/>
            </a:solidFill>
          </p:spPr>
          <p:style>
            <a:lnRef idx="2">
              <a:schemeClr val="lt1">
                <a:hueOff val="0"/>
                <a:satOff val="0"/>
                <a:lumOff val="0"/>
                <a:alphaOff val="0"/>
              </a:schemeClr>
            </a:lnRef>
            <a:fillRef idx="1">
              <a:scrgbClr r="0" g="0" b="0"/>
            </a:fillRef>
            <a:effectRef idx="0">
              <a:schemeClr val="accent1">
                <a:shade val="50000"/>
                <a:hueOff val="222839"/>
                <a:satOff val="5970"/>
                <a:lumOff val="26302"/>
                <a:alphaOff val="0"/>
              </a:schemeClr>
            </a:effectRef>
            <a:fontRef idx="minor">
              <a:schemeClr val="lt1"/>
            </a:fontRef>
          </p:style>
        </p:sp>
        <p:sp>
          <p:nvSpPr>
            <p:cNvPr id="29" name="Rounded Rectangle 10"/>
            <p:cNvSpPr/>
            <p:nvPr/>
          </p:nvSpPr>
          <p:spPr>
            <a:xfrm>
              <a:off x="7552819" y="1390363"/>
              <a:ext cx="3665273" cy="1830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Take Back Thanksgiving Commonwealth Challenge</a:t>
              </a:r>
              <a:endParaRPr lang="en-US" sz="18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b="0" kern="1200" dirty="0" smtClean="0">
                  <a:effectLst>
                    <a:outerShdw blurRad="38100" dist="38100" dir="2700000" algn="tl">
                      <a:srgbClr val="000000">
                        <a:alpha val="43137"/>
                      </a:srgbClr>
                    </a:outerShdw>
                  </a:effectLst>
                </a:rPr>
                <a:t>Competition with the Governor of Massachusetts</a:t>
              </a:r>
              <a:endParaRPr lang="en-US" sz="1400" b="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b="0" kern="1200" dirty="0" smtClean="0">
                  <a:effectLst>
                    <a:outerShdw blurRad="38100" dist="38100" dir="2700000" algn="tl">
                      <a:srgbClr val="000000">
                        <a:alpha val="43137"/>
                      </a:srgbClr>
                    </a:outerShdw>
                  </a:effectLst>
                </a:rPr>
                <a:t>VA Governor challenges MA Governor to which state can collect the most food or cash donations for their state’s food banks in October 2019</a:t>
              </a:r>
              <a:endParaRPr lang="en-US" sz="1400" b="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b="0" kern="1200" dirty="0" smtClean="0">
                  <a:effectLst>
                    <a:outerShdw blurRad="38100" dist="38100" dir="2700000" algn="tl">
                      <a:srgbClr val="000000">
                        <a:alpha val="43137"/>
                      </a:srgbClr>
                    </a:outerShdw>
                  </a:effectLst>
                </a:rPr>
                <a:t>Winning state will get bragging rights and positive publicity in </a:t>
              </a:r>
              <a:r>
                <a:rPr lang="en-US" sz="1400" b="0" i="1" kern="1200" dirty="0" smtClean="0">
                  <a:effectLst>
                    <a:outerShdw blurRad="38100" dist="38100" dir="2700000" algn="tl">
                      <a:srgbClr val="000000">
                        <a:alpha val="43137"/>
                      </a:srgbClr>
                    </a:outerShdw>
                  </a:effectLst>
                </a:rPr>
                <a:t>The Washington Post</a:t>
              </a:r>
              <a:r>
                <a:rPr lang="en-US" sz="1400" b="0" i="0" kern="1200" dirty="0" smtClean="0">
                  <a:effectLst>
                    <a:outerShdw blurRad="38100" dist="38100" dir="2700000" algn="tl">
                      <a:srgbClr val="000000">
                        <a:alpha val="43137"/>
                      </a:srgbClr>
                    </a:outerShdw>
                  </a:effectLst>
                </a:rPr>
                <a:t> and other national news outlets</a:t>
              </a:r>
              <a:endParaRPr lang="en-US" sz="1400" b="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n-US" sz="1400" b="0" kern="1200" dirty="0" smtClean="0">
                  <a:effectLst>
                    <a:outerShdw blurRad="38100" dist="38100" dir="2700000" algn="tl">
                      <a:srgbClr val="000000">
                        <a:alpha val="43137"/>
                      </a:srgbClr>
                    </a:outerShdw>
                  </a:effectLst>
                </a:rPr>
                <a:t>Losing Governor does “penance” </a:t>
              </a:r>
              <a:endParaRPr lang="en-US" sz="1400" b="0" kern="1200" dirty="0">
                <a:effectLst>
                  <a:outerShdw blurRad="38100" dist="38100" dir="2700000" algn="tl">
                    <a:srgbClr val="000000">
                      <a:alpha val="43137"/>
                    </a:srgbClr>
                  </a:outerShdw>
                </a:effectLst>
              </a:endParaRPr>
            </a:p>
          </p:txBody>
        </p:sp>
      </p:grpSp>
      <p:sp>
        <p:nvSpPr>
          <p:cNvPr id="26" name="Oval 25"/>
          <p:cNvSpPr/>
          <p:nvPr/>
        </p:nvSpPr>
        <p:spPr>
          <a:xfrm>
            <a:off x="9254996" y="1877783"/>
            <a:ext cx="1146304" cy="1238044"/>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16661"/>
              <a:satOff val="572"/>
              <a:lumOff val="-1837"/>
              <a:alphaOff val="0"/>
            </a:schemeClr>
          </a:effectRef>
          <a:fontRef idx="minor">
            <a:schemeClr val="lt1">
              <a:hueOff val="0"/>
              <a:satOff val="0"/>
              <a:lumOff val="0"/>
              <a:alphaOff val="0"/>
            </a:schemeClr>
          </a:fontRef>
        </p:style>
      </p:sp>
      <p:sp>
        <p:nvSpPr>
          <p:cNvPr id="27" name="Left-Right Arrow 26"/>
          <p:cNvSpPr/>
          <p:nvPr/>
        </p:nvSpPr>
        <p:spPr>
          <a:xfrm>
            <a:off x="934139" y="5806300"/>
            <a:ext cx="10322813" cy="713056"/>
          </a:xfrm>
          <a:prstGeom prst="leftRightArrow">
            <a:avLst/>
          </a:prstGeom>
          <a:solidFill>
            <a:schemeClr val="accent3">
              <a:lumMod val="20000"/>
              <a:lumOff val="80000"/>
            </a:schemeClr>
          </a:solidFill>
        </p:spPr>
        <p:style>
          <a:lnRef idx="2">
            <a:schemeClr val="lt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2875186" y="5907308"/>
            <a:ext cx="8315325" cy="492443"/>
          </a:xfrm>
          <a:prstGeom prst="rect">
            <a:avLst/>
          </a:prstGeom>
          <a:noFill/>
        </p:spPr>
        <p:txBody>
          <a:bodyPr wrap="square" rtlCol="0">
            <a:spAutoFit/>
          </a:bodyPr>
          <a:lstStyle/>
          <a:p>
            <a:r>
              <a:rPr lang="en-US" sz="2600" b="1" dirty="0" smtClean="0">
                <a:solidFill>
                  <a:schemeClr val="bg2">
                    <a:lumMod val="75000"/>
                  </a:schemeClr>
                </a:solidFill>
                <a:effectLst>
                  <a:outerShdw blurRad="38100" dist="38100" dir="2700000" algn="tl">
                    <a:srgbClr val="000000">
                      <a:alpha val="43137"/>
                    </a:srgbClr>
                  </a:outerShdw>
                </a:effectLst>
              </a:rPr>
              <a:t>VIRGINIA STATE EMPLOYEE INVOLVEMENT</a:t>
            </a:r>
            <a:endParaRPr lang="en-US" sz="26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9961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7829" y="1534887"/>
            <a:ext cx="4474028"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69408" y="1616528"/>
            <a:ext cx="9819724" cy="4969783"/>
          </a:xfrm>
          <a:prstGeom prst="rect">
            <a:avLst/>
          </a:prstGeom>
          <a:blipFill dpi="0" rotWithShape="1">
            <a:blip r:embed="rId3" cstate="print">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63550" y="172202"/>
            <a:ext cx="4087979" cy="461665"/>
          </a:xfrm>
          <a:prstGeom prst="rect">
            <a:avLst/>
          </a:prstGeom>
          <a:noFill/>
        </p:spPr>
        <p:txBody>
          <a:bodyPr wrap="none">
            <a:spAutoFit/>
          </a:bodyPr>
          <a:lstStyle/>
          <a:p>
            <a:pPr eaLnBrk="1" hangingPunct="1">
              <a:defRPr/>
            </a:pPr>
            <a:r>
              <a:rPr lang="en-US" sz="2400" dirty="0" smtClean="0">
                <a:effectLst>
                  <a:outerShdw blurRad="38100" dist="38100" dir="2700000" algn="tl">
                    <a:srgbClr val="000000">
                      <a:alpha val="43137"/>
                    </a:srgbClr>
                  </a:outerShdw>
                </a:effectLst>
                <a:latin typeface="Papyrus" pitchFamily="66" charset="0"/>
              </a:rPr>
              <a:t>The Evolution’s Next Steps</a:t>
            </a:r>
            <a:endParaRPr lang="en-US" sz="2400" dirty="0">
              <a:effectLst>
                <a:outerShdw blurRad="38100" dist="38100" dir="2700000" algn="tl">
                  <a:srgbClr val="000000">
                    <a:alpha val="43137"/>
                  </a:srgbClr>
                </a:outerShdw>
              </a:effectLst>
              <a:latin typeface="Papyrus" pitchFamily="66" charset="0"/>
            </a:endParaRPr>
          </a:p>
        </p:txBody>
      </p:sp>
      <p:sp>
        <p:nvSpPr>
          <p:cNvPr id="3" name="TextBox 2"/>
          <p:cNvSpPr txBox="1"/>
          <p:nvPr/>
        </p:nvSpPr>
        <p:spPr>
          <a:xfrm>
            <a:off x="1178385" y="1647826"/>
            <a:ext cx="9745433" cy="4031873"/>
          </a:xfrm>
          <a:prstGeom prst="rect">
            <a:avLst/>
          </a:prstGeom>
          <a:noFill/>
        </p:spPr>
        <p:txBody>
          <a:bodyPr wrap="square" rtlCol="0">
            <a:spAutoFit/>
          </a:bodyPr>
          <a:lstStyle/>
          <a:p>
            <a:pPr marL="285750" indent="-285750">
              <a:buFont typeface="Arial" pitchFamily="34" charset="0"/>
              <a:buChar char="•"/>
            </a:pPr>
            <a:r>
              <a:rPr lang="en-US" sz="3200" dirty="0" smtClean="0">
                <a:solidFill>
                  <a:schemeClr val="tx1">
                    <a:lumMod val="95000"/>
                    <a:lumOff val="5000"/>
                  </a:schemeClr>
                </a:solidFill>
              </a:rPr>
              <a:t>Kickoff with Governor’s letter to state employees in the summer and postcard campaign in the fall</a:t>
            </a:r>
          </a:p>
          <a:p>
            <a:pPr marL="285750" indent="-285750">
              <a:buFont typeface="Arial" pitchFamily="34" charset="0"/>
              <a:buChar char="•"/>
            </a:pPr>
            <a:r>
              <a:rPr lang="en-US" sz="3200" dirty="0" smtClean="0">
                <a:solidFill>
                  <a:schemeClr val="tx1">
                    <a:lumMod val="95000"/>
                    <a:lumOff val="5000"/>
                  </a:schemeClr>
                </a:solidFill>
              </a:rPr>
              <a:t>Identify liaisons in each agency</a:t>
            </a:r>
          </a:p>
          <a:p>
            <a:pPr marL="285750" indent="-285750">
              <a:buFont typeface="Arial" pitchFamily="34" charset="0"/>
              <a:buChar char="•"/>
            </a:pPr>
            <a:r>
              <a:rPr lang="en-US" sz="3200" dirty="0" smtClean="0">
                <a:solidFill>
                  <a:schemeClr val="tx1">
                    <a:lumMod val="95000"/>
                    <a:lumOff val="5000"/>
                  </a:schemeClr>
                </a:solidFill>
              </a:rPr>
              <a:t>Build campaign for state employee components of </a:t>
            </a:r>
            <a:br>
              <a:rPr lang="en-US" sz="3200" dirty="0" smtClean="0">
                <a:solidFill>
                  <a:schemeClr val="tx1">
                    <a:lumMod val="95000"/>
                    <a:lumOff val="5000"/>
                  </a:schemeClr>
                </a:solidFill>
              </a:rPr>
            </a:br>
            <a:r>
              <a:rPr lang="en-US" sz="3200" dirty="0" smtClean="0">
                <a:solidFill>
                  <a:schemeClr val="tx1">
                    <a:lumMod val="95000"/>
                    <a:lumOff val="5000"/>
                  </a:schemeClr>
                </a:solidFill>
              </a:rPr>
              <a:t>I AM VIRGINIA and the Living Journal</a:t>
            </a:r>
          </a:p>
          <a:p>
            <a:pPr marL="285750" indent="-285750">
              <a:buFont typeface="Arial" pitchFamily="34" charset="0"/>
              <a:buChar char="•"/>
            </a:pPr>
            <a:r>
              <a:rPr lang="en-US" sz="3200" dirty="0" smtClean="0">
                <a:solidFill>
                  <a:schemeClr val="tx1">
                    <a:lumMod val="95000"/>
                    <a:lumOff val="5000"/>
                  </a:schemeClr>
                </a:solidFill>
              </a:rPr>
              <a:t>Create transition document: Suggestions for next Governor to make this a Governor’s project and to orient new cabinet/agency heads early in 2018</a:t>
            </a:r>
            <a:endParaRPr lang="en-US" sz="2800" dirty="0"/>
          </a:p>
        </p:txBody>
      </p:sp>
    </p:spTree>
    <p:extLst>
      <p:ext uri="{BB962C8B-B14F-4D97-AF65-F5344CB8AC3E}">
        <p14:creationId xmlns:p14="http://schemas.microsoft.com/office/powerpoint/2010/main" val="3286231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23374</TotalTime>
  <Words>1185</Words>
  <Application>Microsoft Office PowerPoint</Application>
  <PresentationFormat>Widescreen</PresentationFormat>
  <Paragraphs>121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 Brown</dc:creator>
  <cp:lastModifiedBy>Diana S Sardelis</cp:lastModifiedBy>
  <cp:revision>304</cp:revision>
  <cp:lastPrinted>2016-06-22T14:01:49Z</cp:lastPrinted>
  <dcterms:created xsi:type="dcterms:W3CDTF">2014-05-12T21:08:26Z</dcterms:created>
  <dcterms:modified xsi:type="dcterms:W3CDTF">2017-05-04T13:48:39Z</dcterms:modified>
</cp:coreProperties>
</file>