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1"/>
  </p:sldMasterIdLst>
  <p:sldIdLst>
    <p:sldId id="256" r:id="rId2"/>
    <p:sldId id="266" r:id="rId3"/>
    <p:sldId id="257" r:id="rId4"/>
    <p:sldId id="258" r:id="rId5"/>
    <p:sldId id="259" r:id="rId6"/>
    <p:sldId id="260" r:id="rId7"/>
    <p:sldId id="261" r:id="rId8"/>
    <p:sldId id="262" r:id="rId9"/>
    <p:sldId id="263" r:id="rId10"/>
    <p:sldId id="265"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7" d="100"/>
          <a:sy n="77" d="100"/>
        </p:scale>
        <p:origin x="76"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97799A0-6DBB-4FD7-A42A-1645353F147C}" type="datetimeFigureOut">
              <a:rPr lang="en-US" smtClean="0"/>
              <a:t>6/4/2019</a:t>
            </a:fld>
            <a:endParaRPr lang="en-US"/>
          </a:p>
        </p:txBody>
      </p:sp>
      <p:sp>
        <p:nvSpPr>
          <p:cNvPr id="5" name="Footer Placeholder 4"/>
          <p:cNvSpPr>
            <a:spLocks noGrp="1"/>
          </p:cNvSpPr>
          <p:nvPr>
            <p:ph type="ftr" sz="quarter" idx="11"/>
          </p:nvPr>
        </p:nvSpPr>
        <p:spPr>
          <a:xfrm>
            <a:off x="1127124" y="329307"/>
            <a:ext cx="5943668" cy="309201"/>
          </a:xfrm>
        </p:spPr>
        <p:txBody>
          <a:bodyPr/>
          <a:lstStyle/>
          <a:p>
            <a:endParaRPr lang="en-US"/>
          </a:p>
        </p:txBody>
      </p:sp>
      <p:sp>
        <p:nvSpPr>
          <p:cNvPr id="6" name="Slide Number Placeholder 5"/>
          <p:cNvSpPr>
            <a:spLocks noGrp="1"/>
          </p:cNvSpPr>
          <p:nvPr>
            <p:ph type="sldNum" sz="quarter" idx="12"/>
          </p:nvPr>
        </p:nvSpPr>
        <p:spPr>
          <a:xfrm>
            <a:off x="9924392" y="134930"/>
            <a:ext cx="811019" cy="503578"/>
          </a:xfrm>
        </p:spPr>
        <p:txBody>
          <a:bodyPr/>
          <a:lstStyle/>
          <a:p>
            <a:fld id="{B1B742C7-4E31-4902-BA30-30997841A5EA}"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12706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7799A0-6DBB-4FD7-A42A-1645353F147C}" type="datetimeFigureOut">
              <a:rPr lang="en-US" smtClean="0"/>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742C7-4E31-4902-BA30-30997841A5EA}"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90692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7799A0-6DBB-4FD7-A42A-1645353F147C}" type="datetimeFigureOut">
              <a:rPr lang="en-US" smtClean="0"/>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742C7-4E31-4902-BA30-30997841A5EA}" type="slidenum">
              <a:rPr lang="en-US" smtClean="0"/>
              <a:t>‹#›</a:t>
            </a:fld>
            <a:endParaRPr 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1297231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sz="1200"/>
            </a:lvl1pPr>
          </a:lstStyle>
          <a:p>
            <a:fld id="{497799A0-6DBB-4FD7-A42A-1645353F147C}" type="datetimeFigureOut">
              <a:rPr lang="en-US" smtClean="0"/>
              <a:t>6/4/2019</a:t>
            </a:fld>
            <a:endParaRPr lang="en-US"/>
          </a:p>
        </p:txBody>
      </p:sp>
      <p:sp>
        <p:nvSpPr>
          <p:cNvPr id="5" name="Footer Placeholder 4"/>
          <p:cNvSpPr>
            <a:spLocks noGrp="1"/>
          </p:cNvSpPr>
          <p:nvPr>
            <p:ph type="ftr" sz="quarter" idx="11"/>
          </p:nvPr>
        </p:nvSpPr>
        <p:spPr/>
        <p:txBody>
          <a:bodyPr/>
          <a:lstStyle>
            <a:lvl1pPr>
              <a:defRPr sz="1200"/>
            </a:lvl1pPr>
          </a:lstStyle>
          <a:p>
            <a:endParaRPr lang="en-US"/>
          </a:p>
        </p:txBody>
      </p:sp>
      <p:sp>
        <p:nvSpPr>
          <p:cNvPr id="6" name="Slide Number Placeholder 5"/>
          <p:cNvSpPr>
            <a:spLocks noGrp="1"/>
          </p:cNvSpPr>
          <p:nvPr>
            <p:ph type="sldNum" sz="quarter" idx="12"/>
          </p:nvPr>
        </p:nvSpPr>
        <p:spPr/>
        <p:txBody>
          <a:bodyPr/>
          <a:lstStyle/>
          <a:p>
            <a:fld id="{B1B742C7-4E31-4902-BA30-30997841A5EA}" type="slidenum">
              <a:rPr lang="en-US" smtClean="0"/>
              <a:t>‹#›</a:t>
            </a:fld>
            <a:endParaRPr 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9304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7799A0-6DBB-4FD7-A42A-1645353F147C}" type="datetimeFigureOut">
              <a:rPr lang="en-US" smtClean="0"/>
              <a:t>6/4/2019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742C7-4E31-4902-BA30-30997841A5EA}"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064751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7799A0-6DBB-4FD7-A42A-1645353F147C}" type="datetimeFigureOut">
              <a:rPr lang="en-US" smtClean="0"/>
              <a:t>6/4/2019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B742C7-4E31-4902-BA30-30997841A5EA}"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33737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97799A0-6DBB-4FD7-A42A-1645353F147C}" type="datetimeFigureOut">
              <a:rPr lang="en-US" smtClean="0"/>
              <a:t>6/4/2019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B742C7-4E31-4902-BA30-30997841A5EA}" type="slidenum">
              <a:rPr lang="en-US" smtClean="0"/>
              <a:t>‹#›</a:t>
            </a:fld>
            <a:endParaRPr 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242986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97799A0-6DBB-4FD7-A42A-1645353F147C}" type="datetimeFigureOut">
              <a:rPr lang="en-US" smtClean="0"/>
              <a:t>6/4/2019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B742C7-4E31-4902-BA30-30997841A5EA}" type="slidenum">
              <a:rPr lang="en-US" smtClean="0"/>
              <a:t>‹#›</a:t>
            </a:fld>
            <a:endParaRPr 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00475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7799A0-6DBB-4FD7-A42A-1645353F147C}" type="datetimeFigureOut">
              <a:rPr lang="en-US" smtClean="0"/>
              <a:t>6/4/2019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B742C7-4E31-4902-BA30-30997841A5EA}" type="slidenum">
              <a:rPr lang="en-US" smtClean="0"/>
              <a:t>‹#›</a:t>
            </a:fld>
            <a:endParaRPr lang="en-US"/>
          </a:p>
        </p:txBody>
      </p:sp>
    </p:spTree>
    <p:extLst>
      <p:ext uri="{BB962C8B-B14F-4D97-AF65-F5344CB8AC3E}">
        <p14:creationId xmlns:p14="http://schemas.microsoft.com/office/powerpoint/2010/main" val="3697488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7799A0-6DBB-4FD7-A42A-1645353F147C}" type="datetimeFigureOut">
              <a:rPr lang="en-US" smtClean="0"/>
              <a:t>6/4/2019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B742C7-4E31-4902-BA30-30997841A5EA}"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546881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97799A0-6DBB-4FD7-A42A-1645353F147C}" type="datetimeFigureOut">
              <a:rPr lang="en-US" smtClean="0"/>
              <a:t>6/4/2019</a:t>
            </a:fld>
            <a:endParaRPr lang="en-US"/>
          </a:p>
        </p:txBody>
      </p:sp>
      <p:sp>
        <p:nvSpPr>
          <p:cNvPr id="6" name="Footer Placeholder 5"/>
          <p:cNvSpPr>
            <a:spLocks noGrp="1"/>
          </p:cNvSpPr>
          <p:nvPr>
            <p:ph type="ftr" sz="quarter" idx="11"/>
          </p:nvPr>
        </p:nvSpPr>
        <p:spPr>
          <a:xfrm>
            <a:off x="1125300" y="318640"/>
            <a:ext cx="4877818" cy="320931"/>
          </a:xfrm>
        </p:spPr>
        <p:txBody>
          <a:bodyPr/>
          <a:lstStyle/>
          <a:p>
            <a:endParaRPr lang="en-US"/>
          </a:p>
        </p:txBody>
      </p:sp>
      <p:sp>
        <p:nvSpPr>
          <p:cNvPr id="7" name="Slide Number Placeholder 6"/>
          <p:cNvSpPr>
            <a:spLocks noGrp="1"/>
          </p:cNvSpPr>
          <p:nvPr>
            <p:ph type="sldNum" sz="quarter" idx="12"/>
          </p:nvPr>
        </p:nvSpPr>
        <p:spPr>
          <a:xfrm>
            <a:off x="6176794" y="137408"/>
            <a:ext cx="811019" cy="503578"/>
          </a:xfrm>
        </p:spPr>
        <p:txBody>
          <a:bodyPr/>
          <a:lstStyle/>
          <a:p>
            <a:fld id="{B1B742C7-4E31-4902-BA30-30997841A5EA}" type="slidenum">
              <a:rPr lang="en-US" smtClean="0"/>
              <a:t>‹#›</a:t>
            </a:fld>
            <a:endParaRPr 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2212701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97799A0-6DBB-4FD7-A42A-1645353F147C}" type="datetimeFigureOut">
              <a:rPr lang="en-US" smtClean="0"/>
              <a:t>6/4/2019</a:t>
            </a:fld>
            <a:endParaRPr 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B1B742C7-4E31-4902-BA30-30997841A5EA}" type="slidenum">
              <a:rPr lang="en-US" smtClean="0"/>
              <a:t>‹#›</a:t>
            </a:fld>
            <a:endParaRPr lang="en-US"/>
          </a:p>
        </p:txBody>
      </p:sp>
    </p:spTree>
    <p:extLst>
      <p:ext uri="{BB962C8B-B14F-4D97-AF65-F5344CB8AC3E}">
        <p14:creationId xmlns:p14="http://schemas.microsoft.com/office/powerpoint/2010/main" val="693219566"/>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Extreme Risk Protective Orders</a:t>
            </a:r>
            <a:endParaRPr lang="en-US" dirty="0"/>
          </a:p>
        </p:txBody>
      </p:sp>
    </p:spTree>
    <p:extLst>
      <p:ext uri="{BB962C8B-B14F-4D97-AF65-F5344CB8AC3E}">
        <p14:creationId xmlns:p14="http://schemas.microsoft.com/office/powerpoint/2010/main" val="1512154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and Recommendations</a:t>
            </a:r>
            <a:endParaRPr lang="en-US" dirty="0"/>
          </a:p>
        </p:txBody>
      </p:sp>
      <p:sp>
        <p:nvSpPr>
          <p:cNvPr id="3" name="Content Placeholder 2"/>
          <p:cNvSpPr>
            <a:spLocks noGrp="1"/>
          </p:cNvSpPr>
          <p:nvPr>
            <p:ph idx="1"/>
          </p:nvPr>
        </p:nvSpPr>
        <p:spPr>
          <a:xfrm>
            <a:off x="1130270" y="1672683"/>
            <a:ext cx="9603275" cy="3947532"/>
          </a:xfrm>
        </p:spPr>
        <p:txBody>
          <a:bodyPr>
            <a:normAutofit/>
          </a:bodyPr>
          <a:lstStyle/>
          <a:p>
            <a:r>
              <a:rPr lang="en-US" dirty="0" smtClean="0"/>
              <a:t>Create a Workgroup of Stakeholders</a:t>
            </a:r>
          </a:p>
          <a:p>
            <a:pPr lvl="1"/>
            <a:r>
              <a:rPr lang="en-US" dirty="0" smtClean="0"/>
              <a:t>The Secretary of Public Safety and Homeland Security should convene a workgroup including Commonwealth’s Attorneys, members of law enforcement, judicial officers, behavioral health representatives and others as necessary to develop implementation plans </a:t>
            </a:r>
          </a:p>
          <a:p>
            <a:pPr marL="457200" lvl="1" indent="0">
              <a:buNone/>
            </a:pPr>
            <a:endParaRPr lang="en-US" dirty="0" smtClean="0"/>
          </a:p>
          <a:p>
            <a:r>
              <a:rPr lang="en-US" dirty="0" smtClean="0"/>
              <a:t>Storage </a:t>
            </a:r>
            <a:r>
              <a:rPr lang="en-US" dirty="0"/>
              <a:t>Issues</a:t>
            </a:r>
          </a:p>
          <a:p>
            <a:pPr lvl="1"/>
            <a:r>
              <a:rPr lang="en-US" dirty="0"/>
              <a:t>The Department of Criminal Justice Services may consider making grants available to law enforcement agencies for storage of firearms</a:t>
            </a:r>
          </a:p>
          <a:p>
            <a:endParaRPr lang="en-US" dirty="0"/>
          </a:p>
          <a:p>
            <a:pPr lvl="1"/>
            <a:endParaRPr lang="en-US" dirty="0" smtClean="0"/>
          </a:p>
        </p:txBody>
      </p:sp>
    </p:spTree>
    <p:extLst>
      <p:ext uri="{BB962C8B-B14F-4D97-AF65-F5344CB8AC3E}">
        <p14:creationId xmlns:p14="http://schemas.microsoft.com/office/powerpoint/2010/main" val="31854895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 and Recommendations</a:t>
            </a:r>
            <a:endParaRPr lang="en-US" dirty="0">
              <a:solidFill>
                <a:srgbClr val="FF0000"/>
              </a:solidFill>
            </a:endParaRPr>
          </a:p>
        </p:txBody>
      </p:sp>
      <p:sp>
        <p:nvSpPr>
          <p:cNvPr id="3" name="Content Placeholder 2"/>
          <p:cNvSpPr>
            <a:spLocks noGrp="1"/>
          </p:cNvSpPr>
          <p:nvPr>
            <p:ph idx="1"/>
          </p:nvPr>
        </p:nvSpPr>
        <p:spPr>
          <a:xfrm>
            <a:off x="1130269" y="1759644"/>
            <a:ext cx="9603275" cy="4203273"/>
          </a:xfrm>
        </p:spPr>
        <p:txBody>
          <a:bodyPr/>
          <a:lstStyle/>
          <a:p>
            <a:r>
              <a:rPr lang="en-US" dirty="0" smtClean="0"/>
              <a:t>Model Policy</a:t>
            </a:r>
          </a:p>
          <a:p>
            <a:pPr lvl="1"/>
            <a:r>
              <a:rPr lang="en-US" dirty="0" smtClean="0"/>
              <a:t>DCJS may consider creating a model policy to aid local law enforcement agencies and promote consistency</a:t>
            </a:r>
          </a:p>
          <a:p>
            <a:pPr marL="457200" lvl="1" indent="0">
              <a:buNone/>
            </a:pPr>
            <a:endParaRPr lang="en-US" dirty="0" smtClean="0"/>
          </a:p>
          <a:p>
            <a:r>
              <a:rPr lang="en-US" dirty="0" smtClean="0"/>
              <a:t>Training</a:t>
            </a:r>
          </a:p>
          <a:p>
            <a:pPr lvl="1"/>
            <a:r>
              <a:rPr lang="en-US" dirty="0" smtClean="0"/>
              <a:t>Training should be made available to law enforcement, Commonwealth’s Attorneys, judicial officers and others on:</a:t>
            </a:r>
          </a:p>
          <a:p>
            <a:pPr lvl="2"/>
            <a:r>
              <a:rPr lang="en-US" dirty="0" smtClean="0"/>
              <a:t>Purpose/Objective of the ERPO</a:t>
            </a:r>
          </a:p>
          <a:p>
            <a:pPr lvl="2"/>
            <a:r>
              <a:rPr lang="en-US" dirty="0" smtClean="0"/>
              <a:t>Intervention Techniques</a:t>
            </a:r>
          </a:p>
          <a:p>
            <a:pPr lvl="2"/>
            <a:r>
              <a:rPr lang="en-US" dirty="0" smtClean="0"/>
              <a:t>ERPO Procedures</a:t>
            </a:r>
          </a:p>
          <a:p>
            <a:pPr marL="457200" lvl="1" indent="0">
              <a:buNone/>
            </a:pPr>
            <a:endParaRPr lang="en-US" dirty="0">
              <a:solidFill>
                <a:srgbClr val="FF0000"/>
              </a:solidFill>
            </a:endParaRPr>
          </a:p>
        </p:txBody>
      </p:sp>
    </p:spTree>
    <p:extLst>
      <p:ext uri="{BB962C8B-B14F-4D97-AF65-F5344CB8AC3E}">
        <p14:creationId xmlns:p14="http://schemas.microsoft.com/office/powerpoint/2010/main" val="2839071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Members</a:t>
            </a:r>
            <a:endParaRPr lang="en-US" dirty="0"/>
          </a:p>
        </p:txBody>
      </p:sp>
      <p:sp>
        <p:nvSpPr>
          <p:cNvPr id="3" name="Content Placeholder 2"/>
          <p:cNvSpPr>
            <a:spLocks noGrp="1"/>
          </p:cNvSpPr>
          <p:nvPr>
            <p:ph idx="1"/>
          </p:nvPr>
        </p:nvSpPr>
        <p:spPr/>
        <p:txBody>
          <a:bodyPr/>
          <a:lstStyle/>
          <a:p>
            <a:r>
              <a:rPr lang="en-US" dirty="0" smtClean="0"/>
              <a:t>Ron Graham – Department of Labor and Industry</a:t>
            </a:r>
          </a:p>
          <a:p>
            <a:r>
              <a:rPr lang="en-US" dirty="0" smtClean="0"/>
              <a:t>Cathy McGill – Department of Accounts</a:t>
            </a:r>
          </a:p>
          <a:p>
            <a:r>
              <a:rPr lang="en-US" dirty="0" smtClean="0"/>
              <a:t>Karen </a:t>
            </a:r>
            <a:r>
              <a:rPr lang="en-US" dirty="0" err="1" smtClean="0"/>
              <a:t>Setzer</a:t>
            </a:r>
            <a:r>
              <a:rPr lang="en-US" dirty="0" smtClean="0"/>
              <a:t> – Virginia 529</a:t>
            </a:r>
          </a:p>
          <a:p>
            <a:r>
              <a:rPr lang="en-US" dirty="0" smtClean="0"/>
              <a:t>Pete Stamps – Department of General Services</a:t>
            </a:r>
          </a:p>
          <a:p>
            <a:r>
              <a:rPr lang="en-US" dirty="0" smtClean="0"/>
              <a:t>Nicky </a:t>
            </a:r>
            <a:r>
              <a:rPr lang="en-US" dirty="0" err="1" smtClean="0"/>
              <a:t>Zamostny</a:t>
            </a:r>
            <a:r>
              <a:rPr lang="en-US" dirty="0" smtClean="0"/>
              <a:t> – Office of the Secretary of Public Safety and Homeland         Security</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330830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270" y="953325"/>
            <a:ext cx="9603275" cy="759566"/>
          </a:xfrm>
        </p:spPr>
        <p:txBody>
          <a:bodyPr/>
          <a:lstStyle/>
          <a:p>
            <a:r>
              <a:rPr lang="en-US" dirty="0" smtClean="0"/>
              <a:t>Background</a:t>
            </a:r>
            <a:endParaRPr lang="en-US" dirty="0"/>
          </a:p>
        </p:txBody>
      </p:sp>
      <p:sp>
        <p:nvSpPr>
          <p:cNvPr id="3" name="Content Placeholder 2"/>
          <p:cNvSpPr>
            <a:spLocks noGrp="1"/>
          </p:cNvSpPr>
          <p:nvPr>
            <p:ph idx="1"/>
          </p:nvPr>
        </p:nvSpPr>
        <p:spPr>
          <a:xfrm>
            <a:off x="1130270" y="1493949"/>
            <a:ext cx="9603275" cy="3972396"/>
          </a:xfrm>
        </p:spPr>
        <p:txBody>
          <a:bodyPr>
            <a:normAutofit fontScale="92500" lnSpcReduction="20000"/>
          </a:bodyPr>
          <a:lstStyle/>
          <a:p>
            <a:r>
              <a:rPr lang="en-US" dirty="0" smtClean="0"/>
              <a:t>Extreme Risk Protective Orders (ERPOs) have received significant attention since the tragic shooting in Parkland, Florida</a:t>
            </a:r>
          </a:p>
          <a:p>
            <a:r>
              <a:rPr lang="en-US" dirty="0" smtClean="0"/>
              <a:t>ERPOs create </a:t>
            </a:r>
            <a:r>
              <a:rPr lang="en-US" dirty="0"/>
              <a:t>a legal mechanism for law enforcement and the courts to temporarily separate a person from their </a:t>
            </a:r>
            <a:r>
              <a:rPr lang="en-US" dirty="0" smtClean="0"/>
              <a:t>firearms if they pose a risk to themselves or others</a:t>
            </a:r>
          </a:p>
          <a:p>
            <a:r>
              <a:rPr lang="en-US" dirty="0" smtClean="0"/>
              <a:t>These laws also prohibit individuals subject to the ERPO from purchasing, possessing, or transporting firearms for the duration of the order</a:t>
            </a:r>
          </a:p>
          <a:p>
            <a:r>
              <a:rPr lang="en-US" dirty="0"/>
              <a:t>Currently in Virginia, law enforcement officers have no legal mechanism to remove firearms from a person who is posing a danger to themselves or others</a:t>
            </a:r>
          </a:p>
          <a:p>
            <a:r>
              <a:rPr lang="en-US" dirty="0" smtClean="0"/>
              <a:t>Enacting </a:t>
            </a:r>
            <a:r>
              <a:rPr lang="en-US" dirty="0"/>
              <a:t>a law in Virginia will keep guns out of the hands of individuals in crisis, or who are exhibiting </a:t>
            </a:r>
            <a:r>
              <a:rPr lang="en-US" dirty="0" smtClean="0"/>
              <a:t>dangerous behaviors</a:t>
            </a:r>
            <a:endParaRPr lang="en-US" dirty="0"/>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34496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270" y="953325"/>
            <a:ext cx="9603275" cy="759566"/>
          </a:xfrm>
        </p:spPr>
        <p:txBody>
          <a:bodyPr/>
          <a:lstStyle/>
          <a:p>
            <a:r>
              <a:rPr lang="en-US" dirty="0" smtClean="0"/>
              <a:t>Background</a:t>
            </a:r>
            <a:endParaRPr lang="en-US" dirty="0"/>
          </a:p>
        </p:txBody>
      </p:sp>
      <p:sp>
        <p:nvSpPr>
          <p:cNvPr id="3" name="Content Placeholder 2"/>
          <p:cNvSpPr>
            <a:spLocks noGrp="1"/>
          </p:cNvSpPr>
          <p:nvPr>
            <p:ph idx="1"/>
          </p:nvPr>
        </p:nvSpPr>
        <p:spPr>
          <a:xfrm>
            <a:off x="1130270" y="1712891"/>
            <a:ext cx="9603275" cy="3753454"/>
          </a:xfrm>
        </p:spPr>
        <p:txBody>
          <a:bodyPr>
            <a:normAutofit fontScale="85000" lnSpcReduction="20000"/>
          </a:bodyPr>
          <a:lstStyle/>
          <a:p>
            <a:r>
              <a:rPr lang="en-US" dirty="0"/>
              <a:t>Currently, </a:t>
            </a:r>
            <a:r>
              <a:rPr lang="en-US" dirty="0" smtClean="0"/>
              <a:t>15 states </a:t>
            </a:r>
            <a:r>
              <a:rPr lang="en-US" dirty="0"/>
              <a:t>have enacted some version of these laws, 7 of which have Republican </a:t>
            </a:r>
            <a:r>
              <a:rPr lang="en-US" dirty="0" smtClean="0"/>
              <a:t>Governors</a:t>
            </a:r>
          </a:p>
          <a:p>
            <a:r>
              <a:rPr lang="en-US" dirty="0" smtClean="0"/>
              <a:t>Connecticut </a:t>
            </a:r>
            <a:r>
              <a:rPr lang="en-US" dirty="0"/>
              <a:t>adopted the first law </a:t>
            </a:r>
            <a:r>
              <a:rPr lang="en-US" dirty="0" smtClean="0"/>
              <a:t>in 1999, and their law has been upheld by the courts</a:t>
            </a:r>
          </a:p>
          <a:p>
            <a:r>
              <a:rPr lang="en-US" dirty="0" smtClean="0"/>
              <a:t>Multiple states have since enacted similar laws, Indiana in 2005, California in 2014, Washington in 2016, Oregon in 2017, eight states followed in 2018 (DE, FL, IL, MD, MA, NJ, RI </a:t>
            </a:r>
            <a:r>
              <a:rPr lang="en-US" dirty="0"/>
              <a:t>and VT</a:t>
            </a:r>
            <a:r>
              <a:rPr lang="en-US" dirty="0" smtClean="0"/>
              <a:t>) </a:t>
            </a:r>
            <a:r>
              <a:rPr lang="en-US" dirty="0"/>
              <a:t>NY </a:t>
            </a:r>
            <a:r>
              <a:rPr lang="en-US" dirty="0" smtClean="0"/>
              <a:t>and CO in 2019</a:t>
            </a:r>
            <a:endParaRPr lang="en-US" dirty="0"/>
          </a:p>
          <a:p>
            <a:r>
              <a:rPr lang="en-US" dirty="0" smtClean="0"/>
              <a:t>President Trump’s School </a:t>
            </a:r>
            <a:r>
              <a:rPr lang="en-US" dirty="0"/>
              <a:t>Safety Commission endorsed Extreme Risk Protective Orders in their final </a:t>
            </a:r>
            <a:r>
              <a:rPr lang="en-US" dirty="0" smtClean="0"/>
              <a:t>report</a:t>
            </a:r>
          </a:p>
          <a:p>
            <a:r>
              <a:rPr lang="en-US" dirty="0" smtClean="0"/>
              <a:t>In March of 2018, the NRA suggested it might support such laws, but conditioned any openness to such laws on an extensive list of conditions.  The NRA has since mobilized efforts to defeat specific state ERPO legislation (e.g. summer of 2018 in PA, objected to allowing initial hearings </a:t>
            </a:r>
            <a:r>
              <a:rPr lang="en-US" i="1" dirty="0" smtClean="0"/>
              <a:t>ex parte</a:t>
            </a:r>
            <a:r>
              <a:rPr lang="en-US" dirty="0" smtClean="0"/>
              <a:t>)</a:t>
            </a:r>
            <a:endParaRPr lang="en-US" i="1" dirty="0"/>
          </a:p>
          <a:p>
            <a:pPr marL="0" indent="0">
              <a:buNone/>
            </a:pPr>
            <a:endParaRPr lang="en-US" dirty="0" smtClean="0"/>
          </a:p>
          <a:p>
            <a:endParaRPr lang="en-US" dirty="0"/>
          </a:p>
        </p:txBody>
      </p:sp>
    </p:spTree>
    <p:extLst>
      <p:ext uri="{BB962C8B-B14F-4D97-AF65-F5344CB8AC3E}">
        <p14:creationId xmlns:p14="http://schemas.microsoft.com/office/powerpoint/2010/main" val="172167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270" y="953325"/>
            <a:ext cx="9603275" cy="759566"/>
          </a:xfrm>
        </p:spPr>
        <p:txBody>
          <a:bodyPr/>
          <a:lstStyle/>
          <a:p>
            <a:r>
              <a:rPr lang="en-US" dirty="0" smtClean="0"/>
              <a:t>Background</a:t>
            </a:r>
            <a:endParaRPr lang="en-US" dirty="0"/>
          </a:p>
        </p:txBody>
      </p:sp>
      <p:sp>
        <p:nvSpPr>
          <p:cNvPr id="3" name="Content Placeholder 2"/>
          <p:cNvSpPr>
            <a:spLocks noGrp="1"/>
          </p:cNvSpPr>
          <p:nvPr>
            <p:ph idx="1"/>
          </p:nvPr>
        </p:nvSpPr>
        <p:spPr>
          <a:xfrm>
            <a:off x="1130270" y="1712891"/>
            <a:ext cx="9603275" cy="3753454"/>
          </a:xfrm>
        </p:spPr>
        <p:txBody>
          <a:bodyPr>
            <a:normAutofit fontScale="85000" lnSpcReduction="20000"/>
          </a:bodyPr>
          <a:lstStyle/>
          <a:p>
            <a:r>
              <a:rPr lang="en-US" dirty="0"/>
              <a:t>The American Journal of Public Health reports that the presence of a </a:t>
            </a:r>
            <a:r>
              <a:rPr lang="en-US" dirty="0" smtClean="0"/>
              <a:t>firearm </a:t>
            </a:r>
            <a:r>
              <a:rPr lang="en-US" dirty="0"/>
              <a:t>in domestic violence situations increases the risk of homicide for women by 500 </a:t>
            </a:r>
            <a:r>
              <a:rPr lang="en-US" dirty="0" smtClean="0"/>
              <a:t>percent</a:t>
            </a:r>
          </a:p>
          <a:p>
            <a:r>
              <a:rPr lang="en-US" dirty="0" smtClean="0"/>
              <a:t>The Office of the Chief Medical Examiner reports </a:t>
            </a:r>
            <a:r>
              <a:rPr lang="en-US" dirty="0"/>
              <a:t>that in 2016, Virginia experienced 158 family and intimate partner homicides, 98 of which occurred with a </a:t>
            </a:r>
            <a:r>
              <a:rPr lang="en-US" dirty="0" smtClean="0"/>
              <a:t>firearm</a:t>
            </a:r>
          </a:p>
          <a:p>
            <a:r>
              <a:rPr lang="en-US" dirty="0" smtClean="0"/>
              <a:t>Suicide </a:t>
            </a:r>
            <a:r>
              <a:rPr lang="en-US" dirty="0"/>
              <a:t>and homicide deaths by firearms </a:t>
            </a:r>
            <a:r>
              <a:rPr lang="en-US" dirty="0" smtClean="0"/>
              <a:t>in Virginia have </a:t>
            </a:r>
            <a:r>
              <a:rPr lang="en-US" dirty="0"/>
              <a:t>been steadily increasing since </a:t>
            </a:r>
            <a:r>
              <a:rPr lang="en-US" dirty="0" smtClean="0"/>
              <a:t>2012 </a:t>
            </a:r>
          </a:p>
          <a:p>
            <a:r>
              <a:rPr lang="en-US" dirty="0" smtClean="0"/>
              <a:t>In </a:t>
            </a:r>
            <a:r>
              <a:rPr lang="en-US" dirty="0"/>
              <a:t>2017, Virginia </a:t>
            </a:r>
            <a:r>
              <a:rPr lang="en-US" dirty="0" smtClean="0"/>
              <a:t>experienced a total of </a:t>
            </a:r>
            <a:r>
              <a:rPr lang="en-US" dirty="0"/>
              <a:t>1,028 gun deaths</a:t>
            </a:r>
            <a:r>
              <a:rPr lang="en-US" dirty="0" smtClean="0"/>
              <a:t>, 664 </a:t>
            </a:r>
            <a:r>
              <a:rPr lang="en-US" dirty="0"/>
              <a:t>of </a:t>
            </a:r>
            <a:r>
              <a:rPr lang="en-US" dirty="0" smtClean="0"/>
              <a:t>which were suicides</a:t>
            </a:r>
          </a:p>
          <a:p>
            <a:r>
              <a:rPr lang="en-US" dirty="0"/>
              <a:t>Additionally, the Virginia Department of Health reports that Virginia experiences an average of 916 suicides per </a:t>
            </a:r>
            <a:r>
              <a:rPr lang="en-US" dirty="0" smtClean="0"/>
              <a:t>year, of which 56</a:t>
            </a:r>
            <a:r>
              <a:rPr lang="en-US" dirty="0"/>
              <a:t>% involve </a:t>
            </a:r>
            <a:r>
              <a:rPr lang="en-US" dirty="0" smtClean="0"/>
              <a:t>firearms</a:t>
            </a:r>
          </a:p>
          <a:p>
            <a:r>
              <a:rPr lang="en-US" dirty="0" smtClean="0"/>
              <a:t>The CDC reported over 44,000 suicide deaths in the US in 2015, and nearly 50% occurred with firearms</a:t>
            </a:r>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2287128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270" y="953325"/>
            <a:ext cx="9603275" cy="759566"/>
          </a:xfrm>
        </p:spPr>
        <p:txBody>
          <a:bodyPr/>
          <a:lstStyle/>
          <a:p>
            <a:r>
              <a:rPr lang="en-US" dirty="0" smtClean="0"/>
              <a:t>Virginia Legislation</a:t>
            </a:r>
            <a:endParaRPr lang="en-US" dirty="0"/>
          </a:p>
        </p:txBody>
      </p:sp>
      <p:sp>
        <p:nvSpPr>
          <p:cNvPr id="3" name="Content Placeholder 2"/>
          <p:cNvSpPr>
            <a:spLocks noGrp="1"/>
          </p:cNvSpPr>
          <p:nvPr>
            <p:ph idx="1"/>
          </p:nvPr>
        </p:nvSpPr>
        <p:spPr>
          <a:xfrm>
            <a:off x="1130270" y="1712891"/>
            <a:ext cx="9603275" cy="3753454"/>
          </a:xfrm>
        </p:spPr>
        <p:txBody>
          <a:bodyPr>
            <a:normAutofit/>
          </a:bodyPr>
          <a:lstStyle/>
          <a:p>
            <a:r>
              <a:rPr lang="en-US" dirty="0" smtClean="0"/>
              <a:t>Members of the Virginia legislature have introduced various versions of the ERPO bill since 2015</a:t>
            </a:r>
          </a:p>
          <a:p>
            <a:r>
              <a:rPr lang="en-US" dirty="0" smtClean="0"/>
              <a:t>During the 2019 legislative session, Governor Northam included this legislation in his gun violence prevention package </a:t>
            </a:r>
          </a:p>
          <a:p>
            <a:r>
              <a:rPr lang="en-US" dirty="0" smtClean="0"/>
              <a:t>HB1763 was sponsored by Delegate Sullivan and SB1458 was sponsored by Senator Barker</a:t>
            </a:r>
          </a:p>
          <a:p>
            <a:r>
              <a:rPr lang="en-US" smtClean="0"/>
              <a:t>Governor Northam </a:t>
            </a:r>
            <a:r>
              <a:rPr lang="en-US" dirty="0" smtClean="0"/>
              <a:t>included $471,489 for the Virginia State Police in his budget to support its implementation</a:t>
            </a:r>
          </a:p>
          <a:p>
            <a:endParaRPr lang="en-US" dirty="0" smtClean="0"/>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3356666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270" y="953325"/>
            <a:ext cx="9603275" cy="759566"/>
          </a:xfrm>
        </p:spPr>
        <p:txBody>
          <a:bodyPr/>
          <a:lstStyle/>
          <a:p>
            <a:r>
              <a:rPr lang="en-US" dirty="0" smtClean="0"/>
              <a:t>Virginia Legislation</a:t>
            </a:r>
            <a:endParaRPr lang="en-US" dirty="0"/>
          </a:p>
        </p:txBody>
      </p:sp>
      <p:sp>
        <p:nvSpPr>
          <p:cNvPr id="3" name="Content Placeholder 2"/>
          <p:cNvSpPr>
            <a:spLocks noGrp="1"/>
          </p:cNvSpPr>
          <p:nvPr>
            <p:ph idx="1"/>
          </p:nvPr>
        </p:nvSpPr>
        <p:spPr>
          <a:xfrm>
            <a:off x="1130269" y="1558343"/>
            <a:ext cx="9603275" cy="4340181"/>
          </a:xfrm>
        </p:spPr>
        <p:txBody>
          <a:bodyPr>
            <a:normAutofit fontScale="85000" lnSpcReduction="10000"/>
          </a:bodyPr>
          <a:lstStyle/>
          <a:p>
            <a:r>
              <a:rPr lang="en-US" dirty="0" smtClean="0"/>
              <a:t>These bills </a:t>
            </a:r>
            <a:r>
              <a:rPr lang="en-US" dirty="0"/>
              <a:t>would:</a:t>
            </a:r>
          </a:p>
          <a:p>
            <a:pPr lvl="1"/>
            <a:r>
              <a:rPr lang="en-US" dirty="0"/>
              <a:t>Enable law enforcement </a:t>
            </a:r>
            <a:r>
              <a:rPr lang="en-US" dirty="0" smtClean="0"/>
              <a:t>officers </a:t>
            </a:r>
            <a:r>
              <a:rPr lang="en-US" dirty="0"/>
              <a:t>or Commonwealth’s </a:t>
            </a:r>
            <a:r>
              <a:rPr lang="en-US" dirty="0" smtClean="0"/>
              <a:t>Attorneys </a:t>
            </a:r>
            <a:r>
              <a:rPr lang="en-US" dirty="0"/>
              <a:t>to seek an emergency ERPO from any judicial officer, which would be valid for 14 </a:t>
            </a:r>
            <a:r>
              <a:rPr lang="en-US" dirty="0" smtClean="0"/>
              <a:t>days</a:t>
            </a:r>
          </a:p>
          <a:p>
            <a:pPr lvl="1"/>
            <a:r>
              <a:rPr lang="en-US" dirty="0" smtClean="0"/>
              <a:t>This order would prohibit an individual from purchasing, possessing or transporting firearms</a:t>
            </a:r>
          </a:p>
          <a:p>
            <a:pPr lvl="1"/>
            <a:r>
              <a:rPr lang="en-US" dirty="0" smtClean="0"/>
              <a:t>If there is probable cause to believe the individual has firearms in their possession, law enforcement may seek a search warrant to seize the firearms</a:t>
            </a:r>
          </a:p>
          <a:p>
            <a:pPr lvl="1"/>
            <a:r>
              <a:rPr lang="en-US" dirty="0" smtClean="0"/>
              <a:t>Within 14 days, there must be a hearing by a Circuit Court judge, who may dismiss the order or issue a final ERPO that is effective for up to 180 days</a:t>
            </a:r>
          </a:p>
          <a:p>
            <a:pPr lvl="1"/>
            <a:r>
              <a:rPr lang="en-US" dirty="0" smtClean="0"/>
              <a:t>The ERPO may be extended by the judge if the person continues to pose a risk to themselves or others after the initial 180 days</a:t>
            </a:r>
          </a:p>
          <a:p>
            <a:pPr lvl="1"/>
            <a:r>
              <a:rPr lang="en-US" dirty="0" smtClean="0"/>
              <a:t>This bill creates a penalty for any person who makes a materially false statement to law enforcement for the purposes of obtaining an ERPO</a:t>
            </a:r>
          </a:p>
          <a:p>
            <a:pPr lvl="1"/>
            <a:r>
              <a:rPr lang="en-US" dirty="0" smtClean="0"/>
              <a:t>Any person who continues to possess firearms while the ERPO is in effect would face criminal penalties</a:t>
            </a:r>
            <a:endParaRPr lang="en-US" dirty="0"/>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4198889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Second Amendment considerations</a:t>
            </a:r>
          </a:p>
          <a:p>
            <a:r>
              <a:rPr lang="en-US" dirty="0" smtClean="0"/>
              <a:t>Potential inconsistencies in implementation and application</a:t>
            </a:r>
          </a:p>
          <a:p>
            <a:r>
              <a:rPr lang="en-US" dirty="0" smtClean="0"/>
              <a:t>Potential storage issues</a:t>
            </a:r>
          </a:p>
          <a:p>
            <a:r>
              <a:rPr lang="en-US" dirty="0" smtClean="0"/>
              <a:t>Officer safety</a:t>
            </a:r>
          </a:p>
          <a:p>
            <a:pPr marL="0" indent="0">
              <a:buNone/>
            </a:pPr>
            <a:endParaRPr lang="en-US" dirty="0"/>
          </a:p>
        </p:txBody>
      </p:sp>
    </p:spTree>
    <p:extLst>
      <p:ext uri="{BB962C8B-B14F-4D97-AF65-F5344CB8AC3E}">
        <p14:creationId xmlns:p14="http://schemas.microsoft.com/office/powerpoint/2010/main" val="4167728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a:xfrm>
            <a:off x="1130269" y="1573843"/>
            <a:ext cx="9603275" cy="4672409"/>
          </a:xfrm>
        </p:spPr>
        <p:txBody>
          <a:bodyPr>
            <a:normAutofit fontScale="92500" lnSpcReduction="20000"/>
          </a:bodyPr>
          <a:lstStyle/>
          <a:p>
            <a:r>
              <a:rPr lang="en-US" dirty="0" smtClean="0"/>
              <a:t>Perceived infringement of Second Amendment</a:t>
            </a:r>
          </a:p>
          <a:p>
            <a:pPr lvl="1"/>
            <a:r>
              <a:rPr lang="en-US" dirty="0" smtClean="0"/>
              <a:t>Does not arbitrarily remove firearms from individuals</a:t>
            </a:r>
          </a:p>
          <a:p>
            <a:pPr lvl="1"/>
            <a:r>
              <a:rPr lang="en-US" dirty="0" smtClean="0"/>
              <a:t>Can only be sought by law enforcement or Commonwealth’s Attorneys</a:t>
            </a:r>
          </a:p>
          <a:p>
            <a:pPr lvl="1"/>
            <a:r>
              <a:rPr lang="en-US" dirty="0" smtClean="0"/>
              <a:t>Due process – only judicial officer can grant an ERPO after a hearing</a:t>
            </a:r>
          </a:p>
          <a:p>
            <a:r>
              <a:rPr lang="en-US" dirty="0" smtClean="0"/>
              <a:t>Inconsistencies in implementation and application</a:t>
            </a:r>
          </a:p>
          <a:p>
            <a:pPr lvl="1"/>
            <a:r>
              <a:rPr lang="en-US" dirty="0" smtClean="0"/>
              <a:t>367 law enforcement agencies across the commonwealth</a:t>
            </a:r>
          </a:p>
          <a:p>
            <a:pPr lvl="1"/>
            <a:r>
              <a:rPr lang="en-US" dirty="0" smtClean="0"/>
              <a:t>Funding needs across such a wide disparity of LE agencies</a:t>
            </a:r>
          </a:p>
          <a:p>
            <a:pPr lvl="1"/>
            <a:r>
              <a:rPr lang="en-US" dirty="0" smtClean="0"/>
              <a:t>Training for law enforcement, Commonwealth’s Attorneys, judicial officers, etc.</a:t>
            </a:r>
          </a:p>
          <a:p>
            <a:r>
              <a:rPr lang="en-US" dirty="0" smtClean="0"/>
              <a:t>Storage issues</a:t>
            </a:r>
          </a:p>
          <a:p>
            <a:pPr lvl="1"/>
            <a:r>
              <a:rPr lang="en-US" dirty="0" smtClean="0"/>
              <a:t>Surrendered or seized firearms may be stored by law enforcement while ERPO is in effect</a:t>
            </a:r>
          </a:p>
          <a:p>
            <a:r>
              <a:rPr lang="en-US" dirty="0" smtClean="0"/>
              <a:t>Officer safety</a:t>
            </a:r>
          </a:p>
          <a:p>
            <a:pPr lvl="1"/>
            <a:r>
              <a:rPr lang="en-US" dirty="0" smtClean="0"/>
              <a:t>ERPOs address volatile situations </a:t>
            </a:r>
            <a:endParaRPr lang="en-US" dirty="0"/>
          </a:p>
        </p:txBody>
      </p:sp>
    </p:spTree>
    <p:extLst>
      <p:ext uri="{BB962C8B-B14F-4D97-AF65-F5344CB8AC3E}">
        <p14:creationId xmlns:p14="http://schemas.microsoft.com/office/powerpoint/2010/main" val="86566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673</TotalTime>
  <Words>909</Words>
  <Application>Microsoft Office PowerPoint</Application>
  <PresentationFormat>Widescreen</PresentationFormat>
  <Paragraphs>79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Century Gothic</vt:lpstr>
      <vt:lpstr>Gallery</vt:lpstr>
      <vt:lpstr>Extreme Risk Protective Orders</vt:lpstr>
      <vt:lpstr>Group Members</vt:lpstr>
      <vt:lpstr>Background</vt:lpstr>
      <vt:lpstr>Background</vt:lpstr>
      <vt:lpstr>Background</vt:lpstr>
      <vt:lpstr>Virginia Legislation</vt:lpstr>
      <vt:lpstr>Virginia Legislation</vt:lpstr>
      <vt:lpstr>Challenges</vt:lpstr>
      <vt:lpstr>Challenges</vt:lpstr>
      <vt:lpstr>Solutions and Recommendations</vt:lpstr>
      <vt:lpstr>Solutions and Recommendations</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Extreme Risk Law</dc:title>
  <dc:creator>Zamostny, Nicky (GOV)</dc:creator>
  <cp:lastModifiedBy>VITA Program</cp:lastModifiedBy>
  <cp:revision>23</cp:revision>
  <dcterms:created xsi:type="dcterms:W3CDTF">2019-05-23T13:54:06Z</dcterms:created>
  <dcterms:modified xsi:type="dcterms:W3CDTF">2019-06-04T21:00:36Z</dcterms:modified>
</cp:coreProperties>
</file>