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559" r:id="rId2"/>
    <p:sldId id="583" r:id="rId3"/>
    <p:sldId id="500" r:id="rId4"/>
    <p:sldId id="569" r:id="rId5"/>
    <p:sldId id="570" r:id="rId6"/>
    <p:sldId id="571" r:id="rId7"/>
    <p:sldId id="572" r:id="rId8"/>
    <p:sldId id="577" r:id="rId9"/>
    <p:sldId id="580" r:id="rId10"/>
    <p:sldId id="573" r:id="rId11"/>
    <p:sldId id="581" r:id="rId12"/>
    <p:sldId id="574" r:id="rId13"/>
    <p:sldId id="576" r:id="rId14"/>
    <p:sldId id="560" r:id="rId15"/>
    <p:sldId id="502" r:id="rId16"/>
    <p:sldId id="58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430"/>
    <a:srgbClr val="578FFF"/>
    <a:srgbClr val="4F81BD"/>
    <a:srgbClr val="E9EDF4"/>
    <a:srgbClr val="D0D8E8"/>
    <a:srgbClr val="1D81BD"/>
    <a:srgbClr val="BBD18F"/>
    <a:srgbClr val="97D5E1"/>
    <a:srgbClr val="79A6FF"/>
    <a:srgbClr val="ECF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1" autoAdjust="0"/>
    <p:restoredTop sz="77335" autoAdjust="0"/>
  </p:normalViewPr>
  <p:slideViewPr>
    <p:cSldViewPr>
      <p:cViewPr>
        <p:scale>
          <a:sx n="62" d="100"/>
          <a:sy n="62" d="100"/>
        </p:scale>
        <p:origin x="-917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notesViewPr>
    <p:cSldViewPr>
      <p:cViewPr varScale="1">
        <p:scale>
          <a:sx n="100" d="100"/>
          <a:sy n="100" d="100"/>
        </p:scale>
        <p:origin x="256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3" Type="http://schemas.openxmlformats.org/officeDocument/2006/relationships/slide" Target="slides/slide4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5.xml"/><Relationship Id="rId5" Type="http://schemas.openxmlformats.org/officeDocument/2006/relationships/slide" Target="slides/slide6.xml"/><Relationship Id="rId10" Type="http://schemas.openxmlformats.org/officeDocument/2006/relationships/slide" Target="slides/slide14.xml"/><Relationship Id="rId4" Type="http://schemas.openxmlformats.org/officeDocument/2006/relationships/slide" Target="slides/slide5.xml"/><Relationship Id="rId9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393" tIns="45696" rIns="91393" bIns="456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393" tIns="45696" rIns="91393" bIns="45696" rtlCol="0"/>
          <a:lstStyle>
            <a:lvl1pPr algn="r">
              <a:defRPr sz="1200"/>
            </a:lvl1pPr>
          </a:lstStyle>
          <a:p>
            <a:fld id="{D8145A92-EAA9-48CA-B764-0C1776925FDC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393" tIns="45696" rIns="91393" bIns="456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393" tIns="45696" rIns="91393" bIns="45696" rtlCol="0" anchor="b"/>
          <a:lstStyle>
            <a:lvl1pPr algn="r">
              <a:defRPr sz="1200"/>
            </a:lvl1pPr>
          </a:lstStyle>
          <a:p>
            <a:fld id="{C057B581-B618-48D6-A7BC-844D39087B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0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14" tIns="46557" rIns="93114" bIns="465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14" tIns="46557" rIns="93114" bIns="46557" rtlCol="0"/>
          <a:lstStyle>
            <a:lvl1pPr algn="r">
              <a:defRPr sz="1200"/>
            </a:lvl1pPr>
          </a:lstStyle>
          <a:p>
            <a:fld id="{A0258926-A5AD-4DF7-A9C9-F260D82D0AB4}" type="datetimeFigureOut">
              <a:rPr lang="en-US" smtClean="0"/>
              <a:pPr/>
              <a:t>6/4/2019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4" tIns="46557" rIns="93114" bIns="465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14" tIns="46557" rIns="93114" bIns="4655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14" tIns="46557" rIns="93114" bIns="465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14" tIns="46557" rIns="93114" bIns="46557" rtlCol="0" anchor="b"/>
          <a:lstStyle>
            <a:lvl1pPr algn="r">
              <a:defRPr sz="1200"/>
            </a:lvl1pPr>
          </a:lstStyle>
          <a:p>
            <a:fld id="{AC4796BD-540B-408C-9882-176BE49961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77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8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3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you trying to achieve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86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06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74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35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38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03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075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82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82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C431F0-CF88-4C87-8B36-F5F40954D8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5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153400" y="6356350"/>
            <a:ext cx="533400" cy="365125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B91ECAC4-3FB8-475A-ACAB-195DCF3B16F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63246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077200" y="63246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451821" y="6356350"/>
            <a:ext cx="129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VEI Group 4</a:t>
            </a: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9CBDFA-8AA2-4F0F-90E9-E8C5231D302E}" type="datetime4">
              <a:rPr lang="en-US" smtClean="0"/>
              <a:pPr/>
              <a:t>June 4, 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8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91ECAC4-3FB8-475A-ACAB-195DCF3B16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87338" indent="-287338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Text Box 1026"/>
          <p:cNvSpPr txBox="1">
            <a:spLocks noChangeArrowheads="1"/>
          </p:cNvSpPr>
          <p:nvPr/>
        </p:nvSpPr>
        <p:spPr bwMode="auto">
          <a:xfrm>
            <a:off x="43543" y="1052641"/>
            <a:ext cx="9144000" cy="21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900" b="1" dirty="0"/>
              <a:t>Navigating Cultural Differences</a:t>
            </a:r>
          </a:p>
          <a:p>
            <a:pPr algn="ctr">
              <a:lnSpc>
                <a:spcPct val="150000"/>
              </a:lnSpc>
            </a:pPr>
            <a:r>
              <a:rPr lang="en-US" sz="2900" dirty="0"/>
              <a:t>and </a:t>
            </a:r>
          </a:p>
          <a:p>
            <a:pPr algn="ctr">
              <a:lnSpc>
                <a:spcPct val="150000"/>
              </a:lnSpc>
            </a:pPr>
            <a:r>
              <a:rPr lang="en-US" sz="2900" b="1" dirty="0"/>
              <a:t>Its Impact on the Virginia Workforce</a:t>
            </a:r>
          </a:p>
        </p:txBody>
      </p:sp>
      <p:sp>
        <p:nvSpPr>
          <p:cNvPr id="3" name="Text Box 1026"/>
          <p:cNvSpPr txBox="1">
            <a:spLocks noChangeArrowheads="1"/>
          </p:cNvSpPr>
          <p:nvPr/>
        </p:nvSpPr>
        <p:spPr bwMode="auto">
          <a:xfrm>
            <a:off x="43543" y="3184357"/>
            <a:ext cx="9144000" cy="589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/>
              <a:t>June 7, 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5562600"/>
            <a:ext cx="1495425" cy="733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71682" y="4313216"/>
            <a:ext cx="834118" cy="10525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0099" y="4468031"/>
            <a:ext cx="2033588" cy="7413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4334042"/>
            <a:ext cx="1752600" cy="983717"/>
          </a:xfrm>
          <a:prstGeom prst="rect">
            <a:avLst/>
          </a:prstGeom>
        </p:spPr>
      </p:pic>
      <p:pic>
        <p:nvPicPr>
          <p:cNvPr id="3074" name="Picture 2" descr="http://intranet.dof.virginia.gov/pubinfo/logos/logo-DOF_4inw_187_349_293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365793"/>
            <a:ext cx="914400" cy="105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49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7700" y="28194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ctr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3600" dirty="0"/>
              <a:t>Establish a Chief Diversity Officer for the Commonwealth</a:t>
            </a:r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3988763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C62FE2-01D8-4490-841E-843A1E64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 to be Confused with…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6F2220EE-CEE1-4E50-A9DA-2F097F7884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ECAC4-3FB8-475A-ACAB-195DCF3B16F9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64F7F51-88C1-404A-A8CB-66106AB87E1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102589"/>
            <a:ext cx="6705600" cy="506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6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Aspirations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Position should be strategic in nature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Less emphasis on tangible </a:t>
            </a:r>
            <a:r>
              <a:rPr lang="en-US" sz="2400" kern="0" dirty="0" err="1"/>
              <a:t>measurables</a:t>
            </a:r>
            <a:r>
              <a:rPr lang="en-US" sz="2400" kern="0" dirty="0"/>
              <a:t> such as quotas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More emphasis on intangible </a:t>
            </a:r>
            <a:r>
              <a:rPr lang="en-US" sz="2400" kern="0" dirty="0" err="1"/>
              <a:t>measurables</a:t>
            </a:r>
            <a:r>
              <a:rPr lang="en-US" sz="2400" kern="0" dirty="0"/>
              <a:t> such as stimulated engagement and boosted morale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Outward focus – look beyond the bureaucracy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5405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Foundational Considerations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Can the position and its goals and aspirations be codified or constitutionalized? 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Part of executive branch or independent agency?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At-will or classified employee?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2562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Define Success: </a:t>
            </a:r>
            <a:r>
              <a:rPr lang="en-US"/>
              <a:t>A Proposed Plan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57200" y="1355124"/>
            <a:ext cx="8305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Have a clear </a:t>
            </a:r>
            <a:r>
              <a:rPr lang="en-US" sz="2400" kern="0" dirty="0" smtClean="0"/>
              <a:t>goal</a:t>
            </a:r>
            <a:endParaRPr lang="en-US" sz="2400" kern="0" dirty="0"/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Cultural </a:t>
            </a:r>
            <a:r>
              <a:rPr lang="en-US" sz="2400" kern="0" dirty="0" smtClean="0"/>
              <a:t>differences/diversity </a:t>
            </a:r>
            <a:r>
              <a:rPr lang="en-US" sz="2400" kern="0" dirty="0"/>
              <a:t>is a wide-ranging topic</a:t>
            </a:r>
          </a:p>
          <a:p>
            <a:pPr lvl="2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Identify </a:t>
            </a:r>
            <a:r>
              <a:rPr lang="en-US" sz="2400" kern="0" dirty="0" smtClean="0"/>
              <a:t>specific target </a:t>
            </a:r>
            <a:r>
              <a:rPr lang="en-US" sz="2400" kern="0" dirty="0"/>
              <a:t>areas for </a:t>
            </a:r>
            <a:r>
              <a:rPr lang="en-US" sz="2400" kern="0" dirty="0" smtClean="0"/>
              <a:t>improvement </a:t>
            </a:r>
          </a:p>
          <a:p>
            <a:pPr lvl="2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Empowerment and structure / reporting 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Determine </a:t>
            </a:r>
            <a:r>
              <a:rPr lang="en-US" sz="2400" kern="0" dirty="0"/>
              <a:t>metrics for progress, track and analyze </a:t>
            </a:r>
            <a:r>
              <a:rPr lang="en-US" sz="2400" kern="0" dirty="0" smtClean="0"/>
              <a:t>results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Review metrics regularly, report results, be transparent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Adjust your plan based on feedback</a:t>
            </a:r>
          </a:p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111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Metrics for Success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2400" kern="0" dirty="0" smtClean="0"/>
              <a:t>Use of qualitative and quantitative measures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Qualitative – interviews, focus groups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Quantitative – surveys, data-based analyses, sentiment using artificial intelligence </a:t>
            </a:r>
          </a:p>
        </p:txBody>
      </p:sp>
    </p:spTree>
    <p:extLst>
      <p:ext uri="{BB962C8B-B14F-4D97-AF65-F5344CB8AC3E}">
        <p14:creationId xmlns:p14="http://schemas.microsoft.com/office/powerpoint/2010/main" val="121140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Timely conversation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Positive impact of </a:t>
            </a:r>
            <a:r>
              <a:rPr lang="en-US" sz="2400" kern="0" smtClean="0"/>
              <a:t>diversity </a:t>
            </a:r>
            <a:endParaRPr lang="en-US" sz="2400" kern="0" dirty="0" smtClean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Leverage existing models for success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Director of </a:t>
            </a:r>
            <a:r>
              <a:rPr lang="en-US" sz="2400" kern="0" dirty="0" smtClean="0"/>
              <a:t>Diversity, Equity, and Inclusion is </a:t>
            </a:r>
            <a:r>
              <a:rPr lang="en-US" sz="2400" kern="0" dirty="0" smtClean="0"/>
              <a:t>an effective first step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Qualitative and quantitative metrics for success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94569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VEI Group 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2400" kern="0" dirty="0" smtClean="0"/>
              <a:t>Team Members </a:t>
            </a:r>
            <a:endParaRPr lang="en-US" sz="2400" kern="0" dirty="0" smtClean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A</a:t>
            </a:r>
            <a:r>
              <a:rPr lang="en-US" sz="2400" kern="0" dirty="0" smtClean="0"/>
              <a:t>nnie </a:t>
            </a:r>
            <a:r>
              <a:rPr lang="en-US" sz="2400" kern="0" dirty="0"/>
              <a:t>Walker – Department of Veterans Services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Fernanda Crandol – Department of Forestry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Wayne Davis – Department of Motor Vehicles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Dustin Physioc – State Corporation Commission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Chung Ma – Virginia Retirement </a:t>
            </a:r>
            <a:r>
              <a:rPr lang="en-US" sz="2400" kern="0" dirty="0" smtClean="0"/>
              <a:t>System</a:t>
            </a:r>
          </a:p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22810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Motivation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Impact on </a:t>
            </a:r>
            <a:r>
              <a:rPr lang="en-US" sz="2400" kern="0" dirty="0" smtClean="0"/>
              <a:t>workforce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Best p</a:t>
            </a:r>
            <a:r>
              <a:rPr lang="en-US" sz="2400" kern="0" dirty="0" smtClean="0"/>
              <a:t>ractices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Proposed </a:t>
            </a:r>
            <a:r>
              <a:rPr lang="en-US" sz="2400" kern="0" dirty="0" smtClean="0"/>
              <a:t>solution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Defining </a:t>
            </a:r>
            <a:r>
              <a:rPr lang="en-US" sz="2400" kern="0" dirty="0" smtClean="0"/>
              <a:t>success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1988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This Conversation?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Out of 67 terrorists incidents in 2017, 37 were tied to racist, anti-Muslim, homophobic, anti-Semitic, Fascist, anti-government or xenophobic motivations. (The Global Terrorism Database, University of Maryland)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2015 – Charleston Church </a:t>
            </a:r>
            <a:r>
              <a:rPr lang="en-US" sz="2400" kern="0" dirty="0" smtClean="0"/>
              <a:t>shooting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2016 – Pulse Orlando Nightclub </a:t>
            </a:r>
            <a:r>
              <a:rPr lang="en-US" sz="2400" kern="0" dirty="0" smtClean="0"/>
              <a:t>shooting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2017 – Charlottesville r</a:t>
            </a:r>
            <a:r>
              <a:rPr lang="en-US" sz="2400" kern="0" dirty="0" smtClean="0"/>
              <a:t>iot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2018 – </a:t>
            </a:r>
            <a:r>
              <a:rPr lang="en-US" sz="2400" kern="0" dirty="0" smtClean="0"/>
              <a:t>Pittsburgh </a:t>
            </a:r>
            <a:r>
              <a:rPr lang="en-US" sz="2400" kern="0" dirty="0"/>
              <a:t>Synagogue </a:t>
            </a:r>
            <a:r>
              <a:rPr lang="en-US" sz="2400" kern="0" dirty="0" smtClean="0"/>
              <a:t>shooting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2019 – New Zealand Mosque </a:t>
            </a:r>
            <a:r>
              <a:rPr lang="en-US" sz="2400" kern="0" dirty="0" smtClean="0"/>
              <a:t>shooting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6728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They Came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47800"/>
            <a:ext cx="8343900" cy="4495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7338" indent="-287338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dirty="0">
                <a:solidFill>
                  <a:schemeClr val="tx1"/>
                </a:solidFill>
              </a:rPr>
              <a:t>First they came for the socialists, and I did not speak out-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	Because I was not a </a:t>
            </a:r>
            <a:r>
              <a:rPr lang="en-US" dirty="0" smtClean="0">
                <a:solidFill>
                  <a:schemeClr val="tx1"/>
                </a:solidFill>
              </a:rPr>
              <a:t>socialist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Then they came for the trade unionists, and I did not speak out-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	Because I was not a trade </a:t>
            </a:r>
            <a:r>
              <a:rPr lang="en-US" dirty="0" smtClean="0">
                <a:solidFill>
                  <a:schemeClr val="tx1"/>
                </a:solidFill>
              </a:rPr>
              <a:t>unionist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Then they came for the Jews, and I did not speak out-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	Because I was not a Jew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Then they came for me-</a:t>
            </a: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	and there was no one left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speak for me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sz="1800" dirty="0">
                <a:solidFill>
                  <a:schemeClr val="tx1"/>
                </a:solidFill>
              </a:rPr>
              <a:t>German Lutheran Pastor, Martin </a:t>
            </a:r>
            <a:r>
              <a:rPr lang="en-US" sz="1800" dirty="0" err="1">
                <a:solidFill>
                  <a:schemeClr val="tx1"/>
                </a:solidFill>
              </a:rPr>
              <a:t>Niemoller</a:t>
            </a:r>
            <a:r>
              <a:rPr lang="en-US" sz="1800" dirty="0">
                <a:solidFill>
                  <a:schemeClr val="tx1"/>
                </a:solidFill>
              </a:rPr>
              <a:t> (1892-1984)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6334" y="3429000"/>
            <a:ext cx="266476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Impacts </a:t>
            </a:r>
            <a:r>
              <a:rPr lang="en-US" dirty="0"/>
              <a:t>of a Non-Diverse Workforce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4097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Limited </a:t>
            </a:r>
            <a:r>
              <a:rPr lang="en-US" sz="2400" kern="0" dirty="0"/>
              <a:t>p</a:t>
            </a:r>
            <a:r>
              <a:rPr lang="en-US" sz="2400" kern="0" dirty="0" smtClean="0"/>
              <a:t>erspective</a:t>
            </a:r>
            <a:endParaRPr lang="en-US" sz="2400" kern="0" dirty="0"/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Limited </a:t>
            </a:r>
            <a:r>
              <a:rPr lang="en-US" sz="2400" kern="0" dirty="0" smtClean="0"/>
              <a:t>role </a:t>
            </a:r>
            <a:r>
              <a:rPr lang="en-US" sz="2400" kern="0" dirty="0"/>
              <a:t>m</a:t>
            </a:r>
            <a:r>
              <a:rPr lang="en-US" sz="2400" kern="0" dirty="0" smtClean="0"/>
              <a:t>odels</a:t>
            </a:r>
            <a:endParaRPr lang="en-US" sz="2400" kern="0" dirty="0"/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Limited employee engagement 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Miscommunication 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/>
              <a:t>Hidden </a:t>
            </a:r>
            <a:r>
              <a:rPr lang="en-US" sz="2400" kern="0" dirty="0" smtClean="0"/>
              <a:t>biases </a:t>
            </a:r>
            <a:endParaRPr lang="en-US" sz="2400" kern="0" dirty="0"/>
          </a:p>
        </p:txBody>
      </p:sp>
      <p:pic>
        <p:nvPicPr>
          <p:cNvPr id="1026" name="Picture 2" descr="C:\Users\Fernanda.Crandol\AppData\Local\Microsoft\Windows\Temporary Internet Files\Content.IE5\YEAF81EO\jigsaw-puzzle-30325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990600"/>
            <a:ext cx="1122894" cy="141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Fernanda.Crandol\AppData\Local\Microsoft\Windows\Temporary Internet Files\Content.IE5\YEAF81EO\jigsaw-puzzle-30325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87052" y="2312618"/>
            <a:ext cx="1122894" cy="141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Fernanda.Crandol\AppData\Local\Microsoft\Windows\Temporary Internet Files\Content.IE5\YEAF81EO\jigsaw-puzzle-30325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35306" y="4876800"/>
            <a:ext cx="1122894" cy="141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Fernanda.Crandol\AppData\Local\Microsoft\Windows\Temporary Internet Files\Content.IE5\YEAF81EO\jigsaw-puzzle-303252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725410" y="3531818"/>
            <a:ext cx="1122894" cy="141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9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Analyses of a Diverse </a:t>
            </a:r>
            <a:r>
              <a:rPr lang="en-US" dirty="0"/>
              <a:t>Workforce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85800" y="13716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Better financial outcomes / value creation  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Attracting talented, innovative workforce</a:t>
            </a:r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Improved problem </a:t>
            </a:r>
            <a:r>
              <a:rPr lang="en-US" sz="2400" kern="0" dirty="0" smtClean="0"/>
              <a:t>solving </a:t>
            </a:r>
            <a:endParaRPr lang="en-US" sz="2400" kern="0" dirty="0" smtClean="0"/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Increased employee </a:t>
            </a:r>
            <a:r>
              <a:rPr lang="en-US" sz="2400" kern="0" dirty="0" smtClean="0"/>
              <a:t>engagement</a:t>
            </a:r>
            <a:endParaRPr lang="en-US" sz="2400" kern="0" dirty="0" smtClean="0"/>
          </a:p>
          <a:p>
            <a:pPr lv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Enhanced productivity  </a:t>
            </a:r>
            <a:endParaRPr lang="en-US" sz="2400" kern="0" dirty="0"/>
          </a:p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1800" kern="0" dirty="0" smtClean="0"/>
              <a:t> </a:t>
            </a:r>
            <a:endParaRPr lang="en-US" sz="1800" kern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708" y="3200400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7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</a:t>
            </a:r>
            <a:r>
              <a:rPr lang="en-US" dirty="0" smtClean="0"/>
              <a:t>Practices: Public Sector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ECAC4-3FB8-475A-ACAB-195DCF3B16F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714260"/>
            <a:ext cx="8153400" cy="3848340"/>
          </a:xfrm>
          <a:prstGeom prst="rect">
            <a:avLst/>
          </a:prstGeom>
        </p:spPr>
      </p:pic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424543" y="1981200"/>
            <a:ext cx="3733800" cy="32498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spcBef>
                <a:spcPct val="0"/>
              </a:spcBef>
              <a:spcAft>
                <a:spcPts val="2400"/>
              </a:spcAft>
              <a:buNone/>
            </a:pPr>
            <a:r>
              <a:rPr lang="en-US" sz="2400" kern="0" dirty="0" smtClean="0"/>
              <a:t>One </a:t>
            </a:r>
            <a:r>
              <a:rPr lang="en-US" sz="2400" kern="0" dirty="0" smtClean="0"/>
              <a:t>state agency offers</a:t>
            </a:r>
            <a:r>
              <a:rPr lang="en-US" sz="2400" kern="0" dirty="0" smtClean="0"/>
              <a:t>:</a:t>
            </a:r>
            <a:endParaRPr lang="en-US" sz="2400" kern="0" dirty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Culturally </a:t>
            </a:r>
            <a:r>
              <a:rPr lang="en-US" sz="2400" kern="0" dirty="0" smtClean="0"/>
              <a:t>competent customer </a:t>
            </a:r>
            <a:r>
              <a:rPr lang="en-US" sz="2400" kern="0" dirty="0" smtClean="0"/>
              <a:t>service</a:t>
            </a:r>
            <a:endParaRPr lang="en-US" sz="2400" kern="0" dirty="0" smtClean="0"/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Leading in a diverse workforce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5965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</a:t>
            </a:r>
            <a:r>
              <a:rPr lang="en-US" dirty="0" smtClean="0"/>
              <a:t>Practices: Private Sector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ECAC4-3FB8-475A-ACAB-195DCF3B16F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457200" y="1524000"/>
            <a:ext cx="77724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Understand how organization is perceived with forums such as Glassdoor</a:t>
            </a:r>
          </a:p>
          <a:p>
            <a:pPr lvl="1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Conduct “Stay Interviews” with employees after three year anniversary</a:t>
            </a:r>
          </a:p>
          <a:p>
            <a:pPr lvl="2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What keeps you here?</a:t>
            </a:r>
          </a:p>
          <a:p>
            <a:pPr lvl="2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What would make you leave the company?</a:t>
            </a:r>
          </a:p>
          <a:p>
            <a:pPr lvl="2">
              <a:spcBef>
                <a:spcPct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400" kern="0" dirty="0" smtClean="0"/>
              <a:t>If you could change one or two things about the organization, what would they be?</a:t>
            </a:r>
          </a:p>
        </p:txBody>
      </p:sp>
    </p:spTree>
    <p:extLst>
      <p:ext uri="{BB962C8B-B14F-4D97-AF65-F5344CB8AC3E}">
        <p14:creationId xmlns:p14="http://schemas.microsoft.com/office/powerpoint/2010/main" val="19267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35174</TotalTime>
  <Words>484</Words>
  <Application>Microsoft Office PowerPoint</Application>
  <PresentationFormat>On-screen Show (4:3)</PresentationFormat>
  <Paragraphs>124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VEI Group 4</vt:lpstr>
      <vt:lpstr>Agenda</vt:lpstr>
      <vt:lpstr>Why This Conversation?</vt:lpstr>
      <vt:lpstr>First They Came</vt:lpstr>
      <vt:lpstr>Impacts of a Non-Diverse Workforce</vt:lpstr>
      <vt:lpstr>Research Analyses of a Diverse Workforce</vt:lpstr>
      <vt:lpstr>Best Practices: Public Sector </vt:lpstr>
      <vt:lpstr>Best Practices: Private Sector </vt:lpstr>
      <vt:lpstr>Proposal</vt:lpstr>
      <vt:lpstr>Not to be Confused with… </vt:lpstr>
      <vt:lpstr>Aspirations</vt:lpstr>
      <vt:lpstr>Foundational Considerations</vt:lpstr>
      <vt:lpstr>How to Define Success: A Proposed Plan</vt:lpstr>
      <vt:lpstr>Metrics for Success</vt:lpstr>
      <vt:lpstr>Wrap-up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</dc:creator>
  <cp:lastModifiedBy>Crandol, Fernanda (DOF)</cp:lastModifiedBy>
  <cp:revision>815</cp:revision>
  <cp:lastPrinted>2019-05-23T14:40:10Z</cp:lastPrinted>
  <dcterms:created xsi:type="dcterms:W3CDTF">2013-05-01T00:07:18Z</dcterms:created>
  <dcterms:modified xsi:type="dcterms:W3CDTF">2019-06-04T21:21:31Z</dcterms:modified>
</cp:coreProperties>
</file>