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95" r:id="rId5"/>
    <p:sldId id="291" r:id="rId6"/>
    <p:sldId id="296" r:id="rId7"/>
    <p:sldId id="292" r:id="rId8"/>
    <p:sldId id="262" r:id="rId9"/>
    <p:sldId id="274" r:id="rId10"/>
    <p:sldId id="287" r:id="rId11"/>
    <p:sldId id="284" r:id="rId12"/>
    <p:sldId id="278" r:id="rId13"/>
    <p:sldId id="294" r:id="rId14"/>
    <p:sldId id="293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4162" autoAdjust="0"/>
  </p:normalViewPr>
  <p:slideViewPr>
    <p:cSldViewPr showGuides="1">
      <p:cViewPr>
        <p:scale>
          <a:sx n="60" d="100"/>
          <a:sy n="60" d="100"/>
        </p:scale>
        <p:origin x="1384" y="3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207E-9F80-47E6-9D9F-8EC0BA78C7CB}" type="datetimeFigureOut">
              <a:rPr lang="ko-KR" altLang="en-US" smtClean="0"/>
              <a:t>2019-06-04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DD82-1994-47EE-ADA5-627A24E117C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16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9A5F3-7D33-4454-92CE-A92D3C8D343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3322-3F02-4F96-A184-5D3303CA3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2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4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3322-3F02-4F96-A184-5D3303CA3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2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5400000">
            <a:off x="1614457" y="838343"/>
            <a:ext cx="1847142" cy="5076056"/>
          </a:xfrm>
          <a:prstGeom prst="round2Same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95437"/>
            <a:ext cx="4320480" cy="2880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9F8A4B7-E6C8-4208-8AC6-ED1D61D10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715766"/>
            <a:ext cx="4320480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3626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27931" y="1248643"/>
            <a:ext cx="10080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35931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0032" y="272571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8032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03947" y="124864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11947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718450" y="2725713"/>
            <a:ext cx="1008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26450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52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80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082651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49263" y="1089965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58974" y="1089965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68685" y="1089965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549263" y="3547872"/>
            <a:ext cx="1944000" cy="11427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8974" y="2677363"/>
            <a:ext cx="1944000" cy="201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19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pic>
        <p:nvPicPr>
          <p:cNvPr id="9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58791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9211" y="2765639"/>
            <a:ext cx="2255849" cy="168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12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04" y="1036588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873443" y="1335136"/>
            <a:ext cx="2255849" cy="1691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81DBF75-458C-441B-A489-6D6FCA1661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98085" y="0"/>
            <a:ext cx="4245915" cy="1995686"/>
          </a:xfrm>
          <a:custGeom>
            <a:avLst/>
            <a:gdLst>
              <a:gd name="connsiteX0" fmla="*/ 970059 w 4245915"/>
              <a:gd name="connsiteY0" fmla="*/ 0 h 1995686"/>
              <a:gd name="connsiteX1" fmla="*/ 4245915 w 4245915"/>
              <a:gd name="connsiteY1" fmla="*/ 0 h 1995686"/>
              <a:gd name="connsiteX2" fmla="*/ 4245915 w 4245915"/>
              <a:gd name="connsiteY2" fmla="*/ 1995686 h 1995686"/>
              <a:gd name="connsiteX3" fmla="*/ 0 w 4245915"/>
              <a:gd name="connsiteY3" fmla="*/ 1987734 h 19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915" h="1995686">
                <a:moveTo>
                  <a:pt x="970059" y="0"/>
                </a:moveTo>
                <a:lnTo>
                  <a:pt x="4245915" y="0"/>
                </a:lnTo>
                <a:lnTo>
                  <a:pt x="4245915" y="1995686"/>
                </a:lnTo>
                <a:lnTo>
                  <a:pt x="0" y="1987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0659651E-89BE-4ED6-8279-2A076B50460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737154" cy="5143500"/>
          </a:xfrm>
          <a:custGeom>
            <a:avLst/>
            <a:gdLst>
              <a:gd name="connsiteX0" fmla="*/ 0 w 5737154"/>
              <a:gd name="connsiteY0" fmla="*/ 0 h 5143500"/>
              <a:gd name="connsiteX1" fmla="*/ 5737154 w 5737154"/>
              <a:gd name="connsiteY1" fmla="*/ 0 h 5143500"/>
              <a:gd name="connsiteX2" fmla="*/ 3168882 w 5737154"/>
              <a:gd name="connsiteY2" fmla="*/ 5143500 h 5143500"/>
              <a:gd name="connsiteX3" fmla="*/ 0 w 573715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154" h="5143500">
                <a:moveTo>
                  <a:pt x="0" y="0"/>
                </a:moveTo>
                <a:lnTo>
                  <a:pt x="5737154" y="0"/>
                </a:lnTo>
                <a:lnTo>
                  <a:pt x="316888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646" y="2091193"/>
            <a:ext cx="5820354" cy="3052307"/>
          </a:xfrm>
          <a:custGeom>
            <a:avLst/>
            <a:gdLst>
              <a:gd name="connsiteX0" fmla="*/ 0 w 4261899"/>
              <a:gd name="connsiteY0" fmla="*/ 0 h 3052307"/>
              <a:gd name="connsiteX1" fmla="*/ 4261899 w 4261899"/>
              <a:gd name="connsiteY1" fmla="*/ 0 h 3052307"/>
              <a:gd name="connsiteX2" fmla="*/ 4261899 w 4261899"/>
              <a:gd name="connsiteY2" fmla="*/ 3052307 h 3052307"/>
              <a:gd name="connsiteX3" fmla="*/ 0 w 4261899"/>
              <a:gd name="connsiteY3" fmla="*/ 3052307 h 3052307"/>
              <a:gd name="connsiteX4" fmla="*/ 0 w 4261899"/>
              <a:gd name="connsiteY4" fmla="*/ 0 h 3052307"/>
              <a:gd name="connsiteX0" fmla="*/ 1558455 w 5820354"/>
              <a:gd name="connsiteY0" fmla="*/ 0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58455 w 5820354"/>
              <a:gd name="connsiteY4" fmla="*/ 0 h 3052307"/>
              <a:gd name="connsiteX0" fmla="*/ 1518698 w 5820354"/>
              <a:gd name="connsiteY0" fmla="*/ 7952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18698 w 5820354"/>
              <a:gd name="connsiteY4" fmla="*/ 7952 h 30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354" h="3052307">
                <a:moveTo>
                  <a:pt x="1518698" y="7952"/>
                </a:moveTo>
                <a:lnTo>
                  <a:pt x="5820354" y="0"/>
                </a:lnTo>
                <a:lnTo>
                  <a:pt x="5820354" y="3052307"/>
                </a:lnTo>
                <a:lnTo>
                  <a:pt x="0" y="3052307"/>
                </a:lnTo>
                <a:lnTo>
                  <a:pt x="1518698" y="7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71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2483768" cy="3579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62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999" y="2849094"/>
            <a:ext cx="4680520" cy="1819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9999" y="468000"/>
            <a:ext cx="4680520" cy="23286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04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45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49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39902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7957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/>
          <p:cNvSpPr txBox="1">
            <a:spLocks/>
          </p:cNvSpPr>
          <p:nvPr userDrawn="1"/>
        </p:nvSpPr>
        <p:spPr>
          <a:xfrm>
            <a:off x="3995936" y="3291830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SECTION BREAK</a:t>
            </a:r>
          </a:p>
        </p:txBody>
      </p:sp>
      <p:sp>
        <p:nvSpPr>
          <p:cNvPr id="4" name="Text Placeholder 9"/>
          <p:cNvSpPr txBox="1">
            <a:spLocks/>
          </p:cNvSpPr>
          <p:nvPr userDrawn="1"/>
        </p:nvSpPr>
        <p:spPr>
          <a:xfrm>
            <a:off x="3995936" y="386789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631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3999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680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879574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62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35846"/>
            <a:ext cx="9144000" cy="1707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0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760" y="151587"/>
            <a:ext cx="8892480" cy="4840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3118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52185" y="1280248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2582135" y="1280248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12085" y="1280248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642034" y="1280248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B44E593-372B-413A-8040-FDB1E70931B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48652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1D2964A4-4427-44D0-BD50-F1BFC952481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18273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57B5A4E7-0D2A-4557-B263-5CA93A4351A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687894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B132F25B-77D1-4C5A-B77A-647542047E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7515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0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5" r:id="rId3"/>
    <p:sldLayoutId id="2147483687" r:id="rId4"/>
    <p:sldLayoutId id="2147483668" r:id="rId5"/>
    <p:sldLayoutId id="2147483688" r:id="rId6"/>
    <p:sldLayoutId id="2147483684" r:id="rId7"/>
    <p:sldLayoutId id="2147483686" r:id="rId8"/>
    <p:sldLayoutId id="2147483683" r:id="rId9"/>
    <p:sldLayoutId id="2147483670" r:id="rId10"/>
    <p:sldLayoutId id="2147483673" r:id="rId11"/>
    <p:sldLayoutId id="2147483674" r:id="rId12"/>
    <p:sldLayoutId id="2147483675" r:id="rId13"/>
    <p:sldLayoutId id="2147483679" r:id="rId14"/>
    <p:sldLayoutId id="2147483676" r:id="rId15"/>
    <p:sldLayoutId id="2147483677" r:id="rId16"/>
    <p:sldLayoutId id="214748369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larion.com/insights/2018/06/qlarions-virginia-data-revolution-kicks-off-with-a-focus-on-the-states-new-open-data-initiatives/" TargetMode="External"/><Relationship Id="rId3" Type="http://schemas.openxmlformats.org/officeDocument/2006/relationships/hyperlink" Target="https://rga.lis.virginia.gov/Published/2018/HD3/PDF" TargetMode="External"/><Relationship Id="rId7" Type="http://schemas.openxmlformats.org/officeDocument/2006/relationships/hyperlink" Target="https://www.richmond.com/news/virginia/government-politics/virginia-measures-seek-to-break-down-barriers-for-sharing-government/article_1d15de90-2b39-5902-af12-6aaff7781728.html" TargetMode="External"/><Relationship Id="rId2" Type="http://schemas.openxmlformats.org/officeDocument/2006/relationships/hyperlink" Target="https://www.vita.virginia.gov/media/vitavirginiagov/it-governance/ea/pdf/SCDS_DURSA_Report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file:///C:\Users\rda82698\Downloads\Meeting%20Minutes.PDF" TargetMode="External"/><Relationship Id="rId5" Type="http://schemas.openxmlformats.org/officeDocument/2006/relationships/hyperlink" Target="https://studies.virginiageneralassembly.gov/studies/470" TargetMode="External"/><Relationship Id="rId10" Type="http://schemas.openxmlformats.org/officeDocument/2006/relationships/hyperlink" Target="https://www.cit.org/covanalytics/" TargetMode="External"/><Relationship Id="rId4" Type="http://schemas.openxmlformats.org/officeDocument/2006/relationships/hyperlink" Target="http://lis.virginia.gov/cgi-bin/legp604.exe?181+ful+CHAP0679" TargetMode="External"/><Relationship Id="rId9" Type="http://schemas.openxmlformats.org/officeDocument/2006/relationships/hyperlink" Target="https://statescoop.com/virginia-prepares-opioid-data-sharing-and-analysis-platfor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ga.org/news/press-releases/nga-announces-three-new-health-initiatives-with-states/" TargetMode="External"/><Relationship Id="rId3" Type="http://schemas.openxmlformats.org/officeDocument/2006/relationships/hyperlink" Target="https://www.accenture.com/_acnmedia/PDF-35/Accenture-The-Ethics-of-Data-Sharing.pdf" TargetMode="External"/><Relationship Id="rId7" Type="http://schemas.openxmlformats.org/officeDocument/2006/relationships/hyperlink" Target="https://www.ncbi.nlm.nih.gov/pmc/articles/PMC4548478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cbi.nlm.nih.gov/books/NBK321546/" TargetMode="External"/><Relationship Id="rId5" Type="http://schemas.openxmlformats.org/officeDocument/2006/relationships/hyperlink" Target="https://statescoop.com/arkansas-hires-its-first-chief-privacy-officer/" TargetMode="External"/><Relationship Id="rId10" Type="http://schemas.openxmlformats.org/officeDocument/2006/relationships/hyperlink" Target="https://datascience.virginia.edu/about/approach" TargetMode="External"/><Relationship Id="rId4" Type="http://schemas.openxmlformats.org/officeDocument/2006/relationships/hyperlink" Target="https://aws.amazon.com/blogs/publicsector/best-practices-in-ethical-data-sharing-an-interview-with-natalie-evans-harris/" TargetMode="External"/><Relationship Id="rId9" Type="http://schemas.openxmlformats.org/officeDocument/2006/relationships/hyperlink" Target="http://www.statedatasharing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blogs/publicsector/best-practices-in-ethical-data-sharing-an-interview-with-natalie-evans-harr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books/NBK32154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blogs/publicsector/best-practices-in-ethical-data-sharing-an-interview-with-natalie-evans-harr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FB0CF524-033F-4347-91D3-CAC81C284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504" y="4051353"/>
            <a:ext cx="4320480" cy="2880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/>
              <a:t>VEI Group Three Presentation, June </a:t>
            </a:r>
            <a:r>
              <a:rPr lang="en-US" altLang="ko-KR" sz="1400" b="1" dirty="0" smtClean="0"/>
              <a:t>7, 2019  </a:t>
            </a:r>
            <a:endParaRPr lang="en-US" altLang="ko-KR" sz="1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08" y="2715766"/>
            <a:ext cx="4824536" cy="1080120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 smtClean="0">
                <a:ea typeface="맑은 고딕" pitchFamily="50" charset="-127"/>
              </a:rPr>
              <a:t>Ethical Questions to Consider When Preparing to Share Data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41637"/>
            <a:ext cx="823827" cy="8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33" y="2968445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15698" y="436261"/>
            <a:ext cx="4056301" cy="2088232"/>
          </a:xfrm>
          <a:prstGeom prst="round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664" y="483519"/>
            <a:ext cx="339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cs typeface="Arial" pitchFamily="34" charset="0"/>
              </a:rPr>
              <a:t>Questions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695" y="3435846"/>
            <a:ext cx="5472608" cy="826255"/>
            <a:chOff x="1828381" y="3313206"/>
            <a:chExt cx="5472608" cy="82625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8381" y="3313206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  <a:latin typeface="+mj-lt"/>
                </a:rPr>
                <a:t>Thank </a:t>
              </a:r>
              <a:r>
                <a:rPr lang="en-US" altLang="ko-KR" dirty="0" smtClean="0">
                  <a:solidFill>
                    <a:schemeClr val="bg1"/>
                  </a:solidFill>
                  <a:latin typeface="+mj-lt"/>
                </a:rPr>
                <a:t>You</a:t>
              </a:r>
              <a:endParaRPr lang="ko-KR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3" descr="Constitutional questions | prior probabil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68" y="1006739"/>
            <a:ext cx="864096" cy="14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255281"/>
            <a:ext cx="78488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/>
            <a:r>
              <a:rPr lang="en-US" sz="1200" dirty="0" smtClean="0"/>
              <a:t>References Specific to Virginia</a:t>
            </a:r>
          </a:p>
          <a:p>
            <a:pPr marL="171450" indent="-171450" latinLnBrk="0">
              <a:buFont typeface="Wingdings" panose="05000000000000000000" pitchFamily="2" charset="2"/>
              <a:buChar char="§"/>
            </a:pPr>
            <a:r>
              <a:rPr lang="en-US" sz="1200" dirty="0" smtClean="0"/>
              <a:t>Secretarial </a:t>
            </a:r>
            <a:r>
              <a:rPr lang="en-US" sz="1200" dirty="0"/>
              <a:t>Committee on Data Sharing Report and Recommendations, Version 2.2: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www.vita.virginia.gov/media/vitavirginiagov/it-governance/ea/pdf/SCDS_DURSA_Report.pdf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HB2457</a:t>
            </a:r>
            <a:r>
              <a:rPr lang="en-US" altLang="en-US" sz="1200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https://rga.lis.virginia.gov/Published/2018/HD3/PDF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Data sharing and Analytic Advisory committee: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EC1C2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Chapter 679 of Acts of Assembly 2018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5"/>
              </a:rPr>
              <a:t>https://studies.virginiageneralassembly.gov/studies/470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latinLnBrk="0">
              <a:buFont typeface="Wingdings" panose="05000000000000000000" pitchFamily="2" charset="2"/>
              <a:buChar char="§"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 Data Sharing Committee Meeting Minutes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(9/18):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6" action="ppaction://hlinkfile"/>
              </a:rPr>
              <a:t>file:///C:/Users/rda82698/Downloads/Meeting%20Minutes.PDF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News Article: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https://www.richmond.com/news/virginia/government-politics/virginia-measures-seek-to-break-down-barriers-for-sharing-government/article_1d15de90-2b39-5902-af12-6aaff7781728.html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 news- data sharing</a:t>
            </a:r>
            <a:r>
              <a:rPr lang="en-US" altLang="en-US" sz="1200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https://www.qlarion.com/insights/2018/06/qlarions-virginia-data-revolution-kicks-off-with-a-focus-on-the-states-new-open-data-initiatives/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 Opioids data sharing: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9"/>
              </a:rPr>
              <a:t>https://statescoop.com/virginia-prepares-opioid-data-sharing-and-analysis-platform/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 Data Analytics: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10"/>
              </a:rPr>
              <a:t>https://www.cit.org/covanalytics/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74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275606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Accenture Labs, The Ethics of Data Sharing: A guide to best practices and governance: </a:t>
            </a:r>
            <a:r>
              <a:rPr lang="en-US" sz="1200" dirty="0">
                <a:hlinkClick r:id="rId3"/>
              </a:rPr>
              <a:t>https://www.accenture.com/_acnmedia/PDF-35/Accenture-The-Ethics-of-Data-Sharing.pdf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Amazon Web Services (Government, Education, &amp; Nonprofits Blog): </a:t>
            </a:r>
            <a:r>
              <a:rPr lang="en-US" sz="1200" u="sng" dirty="0">
                <a:hlinkClick r:id="rId4"/>
              </a:rPr>
              <a:t>https://aws.amazon.com/blogs/publicsector/best-practices-in-ethical-data-sharing-an-interview-with-natalie-evans-harris</a:t>
            </a:r>
            <a:r>
              <a:rPr lang="en-US" sz="1200" u="sng" dirty="0" smtClean="0">
                <a:hlinkClick r:id="rId4"/>
              </a:rPr>
              <a:t>/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Arkansas-  </a:t>
            </a:r>
            <a:r>
              <a:rPr lang="en-US" altLang="en-US" sz="1200" dirty="0">
                <a:solidFill>
                  <a:srgbClr val="1155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https://statescoop.com/arkansas-hires-its-first-chief-privacy-officer/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Exploring the Ethical Imperative for Data Sharing: </a:t>
            </a:r>
            <a:r>
              <a:rPr lang="en-US" sz="1200" u="sng" dirty="0">
                <a:hlinkClick r:id="rId6"/>
              </a:rPr>
              <a:t>https://www.ncbi.nlm.nih.gov/books/NBK321546/</a:t>
            </a:r>
            <a:endParaRPr lang="en-US" sz="12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Individual-Level Data from Medical and Public Health Research: </a:t>
            </a:r>
            <a:r>
              <a:rPr lang="en-US" sz="1200" u="sng" dirty="0">
                <a:hlinkClick r:id="rId7"/>
              </a:rPr>
              <a:t>https://www.ncbi.nlm.nih.gov/pmc/articles/PMC4548478/</a:t>
            </a:r>
            <a:endParaRPr lang="en-US" sz="12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NGA data sharing efforts (8 states): </a:t>
            </a:r>
            <a:r>
              <a:rPr lang="en-US" altLang="en-US" sz="1200" dirty="0">
                <a:solidFill>
                  <a:srgbClr val="1155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8"/>
              </a:rPr>
              <a:t>https://www.nga.org/news/press-releases/nga-announces-three-new-health-initiatives-with-states/</a:t>
            </a:r>
            <a:endParaRPr lang="en-US" altLang="en-US" sz="1200" dirty="0">
              <a:solidFill>
                <a:srgbClr val="22222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State Data Sharing Initiative: </a:t>
            </a:r>
            <a:r>
              <a:rPr lang="en-US" altLang="en-US" sz="1200" dirty="0">
                <a:solidFill>
                  <a:srgbClr val="1155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9"/>
              </a:rPr>
              <a:t>http://www.statedatasharing.org</a:t>
            </a:r>
            <a:r>
              <a:rPr lang="en-US" altLang="en-US" sz="1200" dirty="0" smtClean="0">
                <a:solidFill>
                  <a:srgbClr val="1155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9"/>
              </a:rPr>
              <a:t>/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/>
              <a:t>UVA </a:t>
            </a:r>
            <a:r>
              <a:rPr lang="en-US" sz="1200" dirty="0"/>
              <a:t>Data Science Institute: </a:t>
            </a:r>
            <a:r>
              <a:rPr lang="en-US" sz="1200" u="sng" dirty="0">
                <a:hlinkClick r:id="rId10"/>
              </a:rPr>
              <a:t>https://</a:t>
            </a:r>
            <a:r>
              <a:rPr lang="en-US" sz="1200" u="sng" dirty="0" smtClean="0">
                <a:hlinkClick r:id="rId10"/>
              </a:rPr>
              <a:t>datascience.virginia.edu/about/approach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Spring 2019 VEI Team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1"/>
                </a:solidFill>
              </a:rPr>
              <a:t>Three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32698" y="3538495"/>
            <a:ext cx="2002054" cy="961943"/>
            <a:chOff x="571656" y="3535214"/>
            <a:chExt cx="2002054" cy="635846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571656" y="3535214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Kristin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Zagar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571656" y="3921480"/>
              <a:ext cx="2002054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Assistant Director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Division of Family Services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VDSS</a:t>
              </a:r>
            </a:p>
            <a:p>
              <a:pPr marL="0" indent="0" algn="ctr">
                <a:buNone/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21712" y="3604688"/>
            <a:ext cx="2285076" cy="726733"/>
            <a:chOff x="2617444" y="3588251"/>
            <a:chExt cx="1833846" cy="726733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2617444" y="358825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 Wolf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2617444" y="4065404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Interim Director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Legal &amp; Legislative Services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VITA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767" y="3593684"/>
            <a:ext cx="1868014" cy="737737"/>
            <a:chOff x="4623380" y="3613841"/>
            <a:chExt cx="1868014" cy="737737"/>
          </a:xfrm>
        </p:grpSpPr>
        <p:sp>
          <p:nvSpPr>
            <p:cNvPr id="24" name="Text Placeholder 17"/>
            <p:cNvSpPr txBox="1">
              <a:spLocks/>
            </p:cNvSpPr>
            <p:nvPr/>
          </p:nvSpPr>
          <p:spPr>
            <a:xfrm>
              <a:off x="4623380" y="361384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Christopher Hall</a:t>
              </a:r>
            </a:p>
          </p:txBody>
        </p:sp>
        <p:sp>
          <p:nvSpPr>
            <p:cNvPr id="25" name="Text Placeholder 18"/>
            <p:cNvSpPr txBox="1">
              <a:spLocks/>
            </p:cNvSpPr>
            <p:nvPr/>
          </p:nvSpPr>
          <p:spPr>
            <a:xfrm>
              <a:off x="4657548" y="410199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District Engineer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Hampton Roads District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VDOT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17473" y="3613953"/>
            <a:ext cx="1863622" cy="717468"/>
            <a:chOff x="6680519" y="3639431"/>
            <a:chExt cx="1863622" cy="717468"/>
          </a:xfrm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6710295" y="363943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Sharon Brown</a:t>
              </a: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6680519" y="4107319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Director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Driver Services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Virginia DMV</a:t>
              </a:r>
            </a:p>
          </p:txBody>
        </p:sp>
      </p:grp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b="10619"/>
          <a:stretch>
            <a:fillRect/>
          </a:stretch>
        </p:blipFill>
        <p:spPr>
          <a:xfrm>
            <a:off x="5721468" y="1408113"/>
            <a:ext cx="1587676" cy="1909762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4697"/>
          <a:stretch>
            <a:fillRect/>
          </a:stretch>
        </p:blipFill>
        <p:spPr>
          <a:xfrm>
            <a:off x="2009073" y="1394246"/>
            <a:ext cx="1576849" cy="1909762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0837"/>
          <a:stretch>
            <a:fillRect/>
          </a:stretch>
        </p:blipFill>
        <p:spPr>
          <a:xfrm>
            <a:off x="3845546" y="1408113"/>
            <a:ext cx="1584325" cy="1909763"/>
          </a:xfrm>
        </p:spPr>
      </p:pic>
      <p:grpSp>
        <p:nvGrpSpPr>
          <p:cNvPr id="20" name="Group 19"/>
          <p:cNvGrpSpPr/>
          <p:nvPr/>
        </p:nvGrpSpPr>
        <p:grpSpPr>
          <a:xfrm>
            <a:off x="1682182" y="3584916"/>
            <a:ext cx="2030116" cy="726733"/>
            <a:chOff x="565654" y="3562661"/>
            <a:chExt cx="1879700" cy="726733"/>
          </a:xfrm>
        </p:grpSpPr>
        <p:sp>
          <p:nvSpPr>
            <p:cNvPr id="31" name="Text Placeholder 17"/>
            <p:cNvSpPr txBox="1">
              <a:spLocks/>
            </p:cNvSpPr>
            <p:nvPr/>
          </p:nvSpPr>
          <p:spPr>
            <a:xfrm>
              <a:off x="611508" y="356266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Stuart Goodpasture</a:t>
              </a:r>
            </a:p>
          </p:txBody>
        </p:sp>
        <p:sp>
          <p:nvSpPr>
            <p:cNvPr id="32" name="Text Placeholder 18"/>
            <p:cNvSpPr txBox="1">
              <a:spLocks/>
            </p:cNvSpPr>
            <p:nvPr/>
          </p:nvSpPr>
          <p:spPr>
            <a:xfrm>
              <a:off x="565654" y="4039814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Cash and Banking</a:t>
              </a:r>
            </a:p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TRS</a:t>
              </a: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" b="653"/>
          <a:stretch>
            <a:fillRect/>
          </a:stretch>
        </p:blipFill>
        <p:spPr>
          <a:xfrm>
            <a:off x="197613" y="1408113"/>
            <a:ext cx="1544489" cy="1909762"/>
          </a:xfrm>
        </p:spPr>
      </p:pic>
      <p:pic>
        <p:nvPicPr>
          <p:cNvPr id="33" name="Picture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5" y="1394246"/>
            <a:ext cx="1449254" cy="1909762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85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Agenda</a:t>
            </a:r>
            <a:r>
              <a:rPr lang="en-US" altLang="ko-KR" dirty="0">
                <a:solidFill>
                  <a:srgbClr val="22AAE4"/>
                </a:solidFill>
              </a:rPr>
              <a:t> 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02348" y="1356141"/>
            <a:ext cx="914400" cy="914400"/>
            <a:chOff x="3802348" y="1197114"/>
            <a:chExt cx="914400" cy="914400"/>
          </a:xfrm>
        </p:grpSpPr>
        <p:sp>
          <p:nvSpPr>
            <p:cNvPr id="3" name="Diamond 2"/>
            <p:cNvSpPr/>
            <p:nvPr/>
          </p:nvSpPr>
          <p:spPr>
            <a:xfrm>
              <a:off x="3802348" y="1197114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6840" y="139270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253" y="1967765"/>
            <a:ext cx="914400" cy="914400"/>
            <a:chOff x="4427253" y="1808738"/>
            <a:chExt cx="914400" cy="914400"/>
          </a:xfrm>
        </p:grpSpPr>
        <p:sp>
          <p:nvSpPr>
            <p:cNvPr id="5" name="Diamond 4"/>
            <p:cNvSpPr/>
            <p:nvPr/>
          </p:nvSpPr>
          <p:spPr>
            <a:xfrm>
              <a:off x="4427253" y="1808738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745" y="200432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2348" y="2579389"/>
            <a:ext cx="914400" cy="914400"/>
            <a:chOff x="3802348" y="2420362"/>
            <a:chExt cx="914400" cy="914400"/>
          </a:xfrm>
        </p:grpSpPr>
        <p:sp>
          <p:nvSpPr>
            <p:cNvPr id="6" name="Diamond 5"/>
            <p:cNvSpPr/>
            <p:nvPr/>
          </p:nvSpPr>
          <p:spPr>
            <a:xfrm>
              <a:off x="3802348" y="2420362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840" y="261595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27253" y="3191014"/>
            <a:ext cx="914400" cy="914400"/>
            <a:chOff x="4427253" y="3031987"/>
            <a:chExt cx="914400" cy="914400"/>
          </a:xfrm>
        </p:grpSpPr>
        <p:sp>
          <p:nvSpPr>
            <p:cNvPr id="7" name="Diamond 6"/>
            <p:cNvSpPr/>
            <p:nvPr/>
          </p:nvSpPr>
          <p:spPr>
            <a:xfrm>
              <a:off x="4427253" y="3031987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1745" y="322757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5618" y="1390928"/>
            <a:ext cx="29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What is Data Sharing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0465" y="2163355"/>
            <a:ext cx="29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 Far In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Virginia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7528" y="2774979"/>
            <a:ext cx="216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Exploring Ethics in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  Data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Sharing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0465" y="3355826"/>
            <a:ext cx="298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Recommendations and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Next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Steps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Data Sharing</a:t>
            </a:r>
            <a:endParaRPr lang="ko-KR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1502" y="1131590"/>
            <a:ext cx="7774914" cy="1656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26221"/>
              </p:ext>
            </p:extLst>
          </p:nvPr>
        </p:nvGraphicFramePr>
        <p:xfrm>
          <a:off x="695114" y="1251953"/>
          <a:ext cx="7495488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67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What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is Data Sharing?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 formal process by which state agencies that collect and manage records grant other government agencies and outside researchers access to microdata within those records to support authorized activities.</a:t>
                      </a:r>
                      <a:endParaRPr lang="ko-KR" alt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41502" y="2908137"/>
            <a:ext cx="7774914" cy="15952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43065"/>
              </p:ext>
            </p:extLst>
          </p:nvPr>
        </p:nvGraphicFramePr>
        <p:xfrm>
          <a:off x="681215" y="3080913"/>
          <a:ext cx="7495488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29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Why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is it Important?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1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Offers </a:t>
                      </a:r>
                      <a:r>
                        <a:rPr lang="en-US" altLang="ko-K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potential </a:t>
                      </a:r>
                      <a:r>
                        <a:rPr lang="en-US" altLang="ko-K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to</a:t>
                      </a:r>
                      <a:r>
                        <a:rPr lang="en-US" altLang="ko-KR" sz="18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improve services to citizens, break down silos, and create efficiencies.</a:t>
                      </a:r>
                      <a:endParaRPr lang="ko-KR" alt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Who Should Share Data?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 descr="Doug (TV series) - Wikipedia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3680"/>
          <a:stretch>
            <a:fillRect/>
          </a:stretch>
        </p:blipFill>
        <p:spPr/>
      </p:pic>
      <p:pic>
        <p:nvPicPr>
          <p:cNvPr id="9" name="Picture Placeholder 8" descr="Virginia Commonwealth University - Wikipedia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5" b="23895"/>
          <a:stretch>
            <a:fillRect/>
          </a:stretch>
        </p:blipFill>
        <p:spPr>
          <a:xfrm>
            <a:off x="5711947" y="2718162"/>
            <a:ext cx="2880000" cy="1008000"/>
          </a:xfrm>
        </p:spPr>
      </p:pic>
      <p:pic>
        <p:nvPicPr>
          <p:cNvPr id="10" name="Picture Placeholder 9" descr="United States Capitol | Cliff | Flickr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6" b="23766"/>
          <a:stretch>
            <a:fillRect/>
          </a:stretch>
        </p:blipFill>
        <p:spPr>
          <a:xfrm>
            <a:off x="1535931" y="2718162"/>
            <a:ext cx="2880000" cy="1008000"/>
          </a:xfrm>
        </p:spPr>
      </p:pic>
      <p:sp>
        <p:nvSpPr>
          <p:cNvPr id="11" name="TextBox 10"/>
          <p:cNvSpPr txBox="1"/>
          <p:nvPr/>
        </p:nvSpPr>
        <p:spPr>
          <a:xfrm>
            <a:off x="1691680" y="2307535"/>
            <a:ext cx="2981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Between Virginia State Agencies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302" y="2307535"/>
            <a:ext cx="29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Between Virginia Regions and Localities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8302" y="3837701"/>
            <a:ext cx="29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Between State Agencies and Universities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077" y="3839011"/>
            <a:ext cx="369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Between State Agencies and Federal Government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Picture Placeholder 19" descr="Virginia, United States Genealogy Genealogy - FamilySearch ..."/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b="11007"/>
          <a:stretch>
            <a:fillRect/>
          </a:stretch>
        </p:blipFill>
        <p:spPr>
          <a:xfrm>
            <a:off x="5711947" y="1258435"/>
            <a:ext cx="2880000" cy="1008000"/>
          </a:xfrm>
        </p:spPr>
      </p:pic>
      <p:sp>
        <p:nvSpPr>
          <p:cNvPr id="21" name="Rectangle 20"/>
          <p:cNvSpPr/>
          <p:nvPr/>
        </p:nvSpPr>
        <p:spPr>
          <a:xfrm>
            <a:off x="5940152" y="1267045"/>
            <a:ext cx="864096" cy="656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Data Sharing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Virginia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805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6295222" y="2466373"/>
            <a:ext cx="436064" cy="4360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1220219" y="2569684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511118" y="2569684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3806923" y="2569684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5102728" y="2569684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694338" y="2569684"/>
            <a:ext cx="229442" cy="229442"/>
          </a:xfrm>
          <a:prstGeom prst="diamond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/>
          <p:cNvSpPr>
            <a:spLocks noChangeArrowheads="1"/>
          </p:cNvSpPr>
          <p:nvPr/>
        </p:nvSpPr>
        <p:spPr bwMode="auto">
          <a:xfrm>
            <a:off x="851595" y="2997231"/>
            <a:ext cx="948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Prior to 2010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3058" y="201178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2011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8863" y="301607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668" y="201178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0473" y="301607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6278" y="201178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2376" y="1452819"/>
            <a:ext cx="1766803" cy="964815"/>
            <a:chOff x="893023" y="4156196"/>
            <a:chExt cx="1920505" cy="964815"/>
          </a:xfrm>
        </p:grpSpPr>
        <p:sp>
          <p:nvSpPr>
            <p:cNvPr id="25" name="TextBox 24"/>
            <p:cNvSpPr txBox="1"/>
            <p:nvPr/>
          </p:nvSpPr>
          <p:spPr>
            <a:xfrm>
              <a:off x="893023" y="4156196"/>
              <a:ext cx="1920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1"/>
                  </a:solidFill>
                  <a:cs typeface="Calibri" pitchFamily="34" charset="0"/>
                </a:rPr>
                <a:t>Limited Sharing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accent1"/>
                  </a:solidFill>
                  <a:cs typeface="Calibri" pitchFamily="34" charset="0"/>
                </a:rPr>
                <a:t>Between Agencies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0172" y="4659346"/>
              <a:ext cx="173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Mainly via ad hoc  agreements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89281" y="3008149"/>
            <a:ext cx="1873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cs typeface="Calibri" pitchFamily="34" charset="0"/>
              </a:rPr>
              <a:t>Secretarial Committee on   Data Sharing Established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1988" y="3017077"/>
            <a:ext cx="1574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cs typeface="Calibri" pitchFamily="34" charset="0"/>
              </a:rPr>
              <a:t>Data Sharing Exploration Continues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941629" y="956351"/>
            <a:ext cx="1959100" cy="1506498"/>
            <a:chOff x="1051176" y="3740981"/>
            <a:chExt cx="1916680" cy="1506498"/>
          </a:xfrm>
        </p:grpSpPr>
        <p:sp>
          <p:nvSpPr>
            <p:cNvPr id="37" name="TextBox 36"/>
            <p:cNvSpPr txBox="1"/>
            <p:nvPr/>
          </p:nvSpPr>
          <p:spPr>
            <a:xfrm>
              <a:off x="1051176" y="3740981"/>
              <a:ext cx="1728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1"/>
                  </a:solidFill>
                  <a:cs typeface="Calibri" pitchFamily="34" charset="0"/>
                </a:rPr>
                <a:t>Mandatory Health Agency Sharing 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9383" y="4231816"/>
              <a:ext cx="19084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Legislation required  health agencies to share data with the goal of improving services to citizens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67819" y="969379"/>
            <a:ext cx="2101525" cy="1500284"/>
            <a:chOff x="981058" y="3903067"/>
            <a:chExt cx="1981734" cy="1500284"/>
          </a:xfrm>
        </p:grpSpPr>
        <p:sp>
          <p:nvSpPr>
            <p:cNvPr id="40" name="TextBox 39"/>
            <p:cNvSpPr txBox="1"/>
            <p:nvPr/>
          </p:nvSpPr>
          <p:spPr>
            <a:xfrm>
              <a:off x="997570" y="3903067"/>
              <a:ext cx="19652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1"/>
                  </a:solidFill>
                  <a:cs typeface="Calibri" pitchFamily="34" charset="0"/>
                </a:rPr>
                <a:t>New Initiative to Fight Opioid Epidemic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1058" y="4387688"/>
              <a:ext cx="1939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DCJS awarded contract to create a data-sharing and analysis platform to help address opioid addiction trend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33737" y="3004327"/>
            <a:ext cx="1767424" cy="1505997"/>
            <a:chOff x="1062657" y="3986014"/>
            <a:chExt cx="1728192" cy="1505997"/>
          </a:xfrm>
        </p:grpSpPr>
        <p:sp>
          <p:nvSpPr>
            <p:cNvPr id="43" name="TextBox 42"/>
            <p:cNvSpPr txBox="1"/>
            <p:nvPr/>
          </p:nvSpPr>
          <p:spPr>
            <a:xfrm>
              <a:off x="1071213" y="3986014"/>
              <a:ext cx="17110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1"/>
                  </a:solidFill>
                  <a:cs typeface="Calibri" pitchFamily="34" charset="0"/>
                </a:rPr>
                <a:t>Chief Data Officer (CDO) Created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2657" y="447634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Legislation created CDO and Data Sharing and Analytics Advisory Committee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7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0000" y="1392628"/>
            <a:ext cx="187220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Asking the Right Questions</a:t>
            </a:r>
            <a:endParaRPr lang="ko-KR" alt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95413"/>
              </p:ext>
            </p:extLst>
          </p:nvPr>
        </p:nvGraphicFramePr>
        <p:xfrm>
          <a:off x="675410" y="1499023"/>
          <a:ext cx="1601388" cy="1155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4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Valid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Consent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Privacy</a:t>
                      </a:r>
                      <a:r>
                        <a:rPr lang="en-US" altLang="ko-KR" sz="11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/Confidentiality</a:t>
                      </a:r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Secondary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Uses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604080" y="1392628"/>
            <a:ext cx="1872208" cy="1368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90349"/>
              </p:ext>
            </p:extLst>
          </p:nvPr>
        </p:nvGraphicFramePr>
        <p:xfrm>
          <a:off x="2739490" y="1499023"/>
          <a:ext cx="1601388" cy="1251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4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How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Collecting,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Managing,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Storing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Expectations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668160" y="1392628"/>
            <a:ext cx="1872208" cy="1368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53744"/>
              </p:ext>
            </p:extLst>
          </p:nvPr>
        </p:nvGraphicFramePr>
        <p:xfrm>
          <a:off x="4803570" y="1499023"/>
          <a:ext cx="1601388" cy="1155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4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Social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Justice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Stigma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Discrimination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598333" y="2877401"/>
            <a:ext cx="187220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07769"/>
              </p:ext>
            </p:extLst>
          </p:nvPr>
        </p:nvGraphicFramePr>
        <p:xfrm>
          <a:off x="2733743" y="2983796"/>
          <a:ext cx="1601388" cy="1155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4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Why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Share Data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Who Benefits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Cautions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715565" y="1392627"/>
            <a:ext cx="1872208" cy="1368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96263"/>
              </p:ext>
            </p:extLst>
          </p:nvPr>
        </p:nvGraphicFramePr>
        <p:xfrm>
          <a:off x="6850975" y="1499022"/>
          <a:ext cx="1601388" cy="1251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5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Decision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Making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Who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Gets Access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Levels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of Access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41502" y="2877401"/>
            <a:ext cx="1872208" cy="1368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91649"/>
              </p:ext>
            </p:extLst>
          </p:nvPr>
        </p:nvGraphicFramePr>
        <p:xfrm>
          <a:off x="676912" y="2983796"/>
          <a:ext cx="1601388" cy="1251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4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Monitoring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What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Should 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be 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Shared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Policies/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Procedures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655164" y="2877401"/>
            <a:ext cx="1872208" cy="1368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16047"/>
              </p:ext>
            </p:extLst>
          </p:nvPr>
        </p:nvGraphicFramePr>
        <p:xfrm>
          <a:off x="4790574" y="2983796"/>
          <a:ext cx="1601388" cy="1251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4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Protecting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Data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Large/ Diverse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Enough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Principals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6711995" y="2877401"/>
            <a:ext cx="1872208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98057"/>
              </p:ext>
            </p:extLst>
          </p:nvPr>
        </p:nvGraphicFramePr>
        <p:xfrm>
          <a:off x="6847405" y="2983796"/>
          <a:ext cx="1601388" cy="1139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Organizational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Culture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Code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of Ethics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0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</a:t>
                      </a:r>
                      <a:r>
                        <a:rPr lang="en-US" altLang="ko-K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Stewards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272710" y="4647823"/>
            <a:ext cx="779447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chemeClr val="bg1"/>
                </a:solidFill>
                <a:hlinkClick r:id="rId3"/>
              </a:rPr>
              <a:t>https://aws.amazon.com/blogs/publicsector/best-practices-in-ethical-data-sharing-an-interview-with-natalie-evans-harris</a:t>
            </a:r>
            <a:r>
              <a:rPr lang="en-US" sz="800" u="sng" dirty="0" smtClean="0">
                <a:hlinkClick r:id="rId3"/>
              </a:rPr>
              <a:t>/</a:t>
            </a:r>
            <a:endParaRPr lang="en-US" sz="800" u="sng" dirty="0" smtClean="0"/>
          </a:p>
          <a:p>
            <a:r>
              <a:rPr lang="en-US" sz="800" u="sng" dirty="0">
                <a:hlinkClick r:id="rId4"/>
              </a:rPr>
              <a:t>https://www.ncbi.nlm.nih.gov/books/NBK321546/</a:t>
            </a:r>
            <a:endParaRPr lang="en-US" sz="800" u="sng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812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smtClean="0">
                <a:solidFill>
                  <a:schemeClr val="accent1"/>
                </a:solidFill>
              </a:rPr>
              <a:t>Suggested </a:t>
            </a:r>
            <a:r>
              <a:rPr lang="en-US" altLang="ko-KR" dirty="0" smtClean="0">
                <a:solidFill>
                  <a:schemeClr val="accent1"/>
                </a:solidFill>
              </a:rPr>
              <a:t>Best Practices</a:t>
            </a:r>
            <a:endParaRPr lang="ko-KR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75936" y="1914153"/>
            <a:ext cx="4392128" cy="1620000"/>
            <a:chOff x="2375936" y="2061640"/>
            <a:chExt cx="4392128" cy="1620000"/>
          </a:xfrm>
        </p:grpSpPr>
        <p:sp>
          <p:nvSpPr>
            <p:cNvPr id="21" name="Diamond 20"/>
            <p:cNvSpPr/>
            <p:nvPr/>
          </p:nvSpPr>
          <p:spPr>
            <a:xfrm>
              <a:off x="5148064" y="2061640"/>
              <a:ext cx="1620000" cy="1620000"/>
            </a:xfrm>
            <a:prstGeom prst="diamon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Diamond 21"/>
            <p:cNvSpPr/>
            <p:nvPr/>
          </p:nvSpPr>
          <p:spPr>
            <a:xfrm>
              <a:off x="2375936" y="2061640"/>
              <a:ext cx="1620000" cy="1620000"/>
            </a:xfrm>
            <a:prstGeom prst="diamon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572000" y="2241640"/>
              <a:ext cx="1260000" cy="1260000"/>
            </a:xfrm>
            <a:prstGeom prst="diamond">
              <a:avLst/>
            </a:pr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10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Diamond 19"/>
            <p:cNvSpPr/>
            <p:nvPr/>
          </p:nvSpPr>
          <p:spPr>
            <a:xfrm>
              <a:off x="3312000" y="2241640"/>
              <a:ext cx="1260000" cy="1260000"/>
            </a:xfrm>
            <a:prstGeom prst="diamond">
              <a:avLst/>
            </a:pr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10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" name="Diamond 2"/>
            <p:cNvSpPr/>
            <p:nvPr/>
          </p:nvSpPr>
          <p:spPr>
            <a:xfrm>
              <a:off x="4122958" y="2421640"/>
              <a:ext cx="900000" cy="900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Oval 21"/>
          <p:cNvSpPr>
            <a:spLocks noChangeAspect="1"/>
          </p:cNvSpPr>
          <p:nvPr/>
        </p:nvSpPr>
        <p:spPr>
          <a:xfrm>
            <a:off x="6781277" y="1899315"/>
            <a:ext cx="325602" cy="3283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9"/>
          <p:cNvSpPr/>
          <p:nvPr/>
        </p:nvSpPr>
        <p:spPr>
          <a:xfrm>
            <a:off x="5151854" y="2574668"/>
            <a:ext cx="292564" cy="2738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ectangle 23"/>
          <p:cNvSpPr/>
          <p:nvPr/>
        </p:nvSpPr>
        <p:spPr>
          <a:xfrm>
            <a:off x="5958064" y="2622064"/>
            <a:ext cx="347107" cy="2041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30"/>
          <p:cNvSpPr/>
          <p:nvPr/>
        </p:nvSpPr>
        <p:spPr>
          <a:xfrm>
            <a:off x="2843808" y="2565415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Oval 7"/>
          <p:cNvSpPr/>
          <p:nvPr/>
        </p:nvSpPr>
        <p:spPr>
          <a:xfrm>
            <a:off x="3715570" y="2568721"/>
            <a:ext cx="310864" cy="3108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412226" y="2550369"/>
            <a:ext cx="344685" cy="3475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33054" y="1053269"/>
            <a:ext cx="2357002" cy="1140501"/>
            <a:chOff x="2551706" y="4060338"/>
            <a:chExt cx="2357002" cy="840000"/>
          </a:xfrm>
        </p:grpSpPr>
        <p:sp>
          <p:nvSpPr>
            <p:cNvPr id="31" name="TextBox 30"/>
            <p:cNvSpPr txBox="1"/>
            <p:nvPr/>
          </p:nvSpPr>
          <p:spPr>
            <a:xfrm>
              <a:off x="2551706" y="4560313"/>
              <a:ext cx="2357002" cy="34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Clearly define data sharing expectations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71742" y="4060338"/>
              <a:ext cx="2336966" cy="6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Create Ethical Guidelines and Policies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1389" y="3042709"/>
            <a:ext cx="2365103" cy="1394138"/>
            <a:chOff x="2499566" y="4034549"/>
            <a:chExt cx="2365103" cy="1074241"/>
          </a:xfrm>
        </p:grpSpPr>
        <p:sp>
          <p:nvSpPr>
            <p:cNvPr id="34" name="TextBox 33"/>
            <p:cNvSpPr txBox="1"/>
            <p:nvPr/>
          </p:nvSpPr>
          <p:spPr>
            <a:xfrm>
              <a:off x="2507667" y="4610765"/>
              <a:ext cx="2357002" cy="498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Focus on those invited to share data, collecting data, managing, and monitoring data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99566" y="4034549"/>
              <a:ext cx="2336966" cy="64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Establish Professional Standards of conduct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63469" y="1356015"/>
            <a:ext cx="2357003" cy="1107996"/>
            <a:chOff x="2551705" y="4283314"/>
            <a:chExt cx="2357003" cy="1107996"/>
          </a:xfrm>
        </p:grpSpPr>
        <p:sp>
          <p:nvSpPr>
            <p:cNvPr id="37" name="TextBox 36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Preparing consistent data release plans across agencies  and determining what kinds of data are best for sharing.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Align Infrastructure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10850" y="3114074"/>
            <a:ext cx="2409622" cy="1181580"/>
            <a:chOff x="2551471" y="4188006"/>
            <a:chExt cx="2409622" cy="957295"/>
          </a:xfrm>
        </p:grpSpPr>
        <p:sp>
          <p:nvSpPr>
            <p:cNvPr id="40" name="TextBox 39"/>
            <p:cNvSpPr txBox="1"/>
            <p:nvPr/>
          </p:nvSpPr>
          <p:spPr>
            <a:xfrm>
              <a:off x="2558066" y="4621655"/>
              <a:ext cx="2357002" cy="523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Addressing how data is protected, ensuring datasets are large and diverse enough.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51471" y="4188006"/>
              <a:ext cx="2409622" cy="47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Establish Data Sharing Protection Principals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96542" y="3393080"/>
            <a:ext cx="2369150" cy="951434"/>
            <a:chOff x="2551705" y="4283314"/>
            <a:chExt cx="2369150" cy="951434"/>
          </a:xfrm>
        </p:grpSpPr>
        <p:sp>
          <p:nvSpPr>
            <p:cNvPr id="43" name="TextBox 42"/>
            <p:cNvSpPr txBox="1"/>
            <p:nvPr/>
          </p:nvSpPr>
          <p:spPr>
            <a:xfrm>
              <a:off x="2563853" y="477308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Ethics and responsible data use are part of every day practices.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51705" y="4283314"/>
              <a:ext cx="2336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Organizational Culture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46" name="Elbow Connector 45"/>
          <p:cNvCxnSpPr>
            <a:stCxn id="22" idx="0"/>
          </p:cNvCxnSpPr>
          <p:nvPr/>
        </p:nvCxnSpPr>
        <p:spPr>
          <a:xfrm rot="16200000" flipV="1">
            <a:off x="2818406" y="1546622"/>
            <a:ext cx="209621" cy="525441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1" idx="0"/>
          </p:cNvCxnSpPr>
          <p:nvPr/>
        </p:nvCxnSpPr>
        <p:spPr>
          <a:xfrm rot="5400000" flipH="1" flipV="1">
            <a:off x="6104512" y="1574457"/>
            <a:ext cx="193249" cy="486144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0"/>
          </p:cNvCxnSpPr>
          <p:nvPr/>
        </p:nvCxnSpPr>
        <p:spPr>
          <a:xfrm>
            <a:off x="4563433" y="3239290"/>
            <a:ext cx="1592" cy="15379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2843809" y="3328250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0800000" flipH="1" flipV="1">
            <a:off x="5208462" y="3328251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1990" y="4727282"/>
            <a:ext cx="77944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hlinkClick r:id="rId3"/>
              </a:rPr>
              <a:t>https://aws.amazon.com/blogs/publicsector/best-practices-in-ethical-data-sharing-an-interview-with-natalie-evans-harris</a:t>
            </a:r>
            <a:r>
              <a:rPr lang="en-US" sz="1050" u="sng" dirty="0">
                <a:hlinkClick r:id="rId3"/>
              </a:rPr>
              <a:t>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4953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Recommendations and Next Steps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35556" y="3130452"/>
            <a:ext cx="2376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Develop Best Practices  Regarding Data Sharing Ethics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03050" y="2040932"/>
            <a:ext cx="4337900" cy="1759866"/>
            <a:chOff x="1676822" y="1935939"/>
            <a:chExt cx="4787369" cy="1942213"/>
          </a:xfrm>
        </p:grpSpPr>
        <p:grpSp>
          <p:nvGrpSpPr>
            <p:cNvPr id="8" name="Group 7"/>
            <p:cNvGrpSpPr/>
            <p:nvPr/>
          </p:nvGrpSpPr>
          <p:grpSpPr>
            <a:xfrm rot="2700000">
              <a:off x="5168191" y="1359939"/>
              <a:ext cx="720000" cy="1872000"/>
              <a:chOff x="7526709" y="1059582"/>
              <a:chExt cx="720000" cy="18720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7526709" y="1059582"/>
                <a:ext cx="720000" cy="18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526709" y="1059582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 rot="5400000">
              <a:off x="2252822" y="2582152"/>
              <a:ext cx="720000" cy="1872000"/>
              <a:chOff x="6228184" y="1851750"/>
              <a:chExt cx="720000" cy="18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228184" y="1851750"/>
                <a:ext cx="720000" cy="18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228184" y="3003750"/>
                <a:ext cx="720000" cy="720000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 rot="5400000">
              <a:off x="4201501" y="1762891"/>
              <a:ext cx="720000" cy="1872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 rot="2700000">
              <a:off x="3227400" y="2173161"/>
              <a:ext cx="720000" cy="1872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50030" y="1354711"/>
            <a:ext cx="2402658" cy="1077218"/>
            <a:chOff x="2113657" y="4283314"/>
            <a:chExt cx="3647460" cy="739460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9" y="4283314"/>
              <a:ext cx="3647458" cy="73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Identify Data Stewards in Each Agency to Address Business Ethical Implications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35841" y="1354711"/>
            <a:ext cx="2341604" cy="1323439"/>
            <a:chOff x="2113657" y="4283314"/>
            <a:chExt cx="3647460" cy="920427"/>
          </a:xfrm>
        </p:grpSpPr>
        <p:sp>
          <p:nvSpPr>
            <p:cNvPr id="41" name="TextBox 40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13659" y="4283314"/>
              <a:ext cx="3647458" cy="92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Establish a Data Ethics </a:t>
              </a:r>
              <a:r>
                <a:rPr lang="en-US" altLang="ko-K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WorkGroup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to Create Formal Structure to Address Ethical Questions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50" y="2791897"/>
            <a:ext cx="24475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Follow Recommendations from the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Sharing and Analytics Advisory Committee</a:t>
            </a:r>
          </a:p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Oval 21"/>
          <p:cNvSpPr>
            <a:spLocks noChangeAspect="1"/>
          </p:cNvSpPr>
          <p:nvPr/>
        </p:nvSpPr>
        <p:spPr>
          <a:xfrm>
            <a:off x="6099081" y="1833918"/>
            <a:ext cx="325602" cy="3283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7" name="Rectangle 9"/>
          <p:cNvSpPr/>
          <p:nvPr/>
        </p:nvSpPr>
        <p:spPr>
          <a:xfrm>
            <a:off x="4373522" y="2594282"/>
            <a:ext cx="292564" cy="2738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Rectangle 23"/>
          <p:cNvSpPr/>
          <p:nvPr/>
        </p:nvSpPr>
        <p:spPr>
          <a:xfrm>
            <a:off x="5376627" y="2625024"/>
            <a:ext cx="347107" cy="2041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Rectangle 30"/>
          <p:cNvSpPr/>
          <p:nvPr/>
        </p:nvSpPr>
        <p:spPr>
          <a:xfrm>
            <a:off x="2598189" y="3343919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Oval 7"/>
          <p:cNvSpPr/>
          <p:nvPr/>
        </p:nvSpPr>
        <p:spPr>
          <a:xfrm>
            <a:off x="3631589" y="3319165"/>
            <a:ext cx="310864" cy="3108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3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463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544</Words>
  <Application>Microsoft Office PowerPoint</Application>
  <PresentationFormat>On-screen Show (16:9)</PresentationFormat>
  <Paragraphs>141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Malgun Gothic</vt:lpstr>
      <vt:lpstr>Arial</vt:lpstr>
      <vt:lpstr>Arial Unicode MS</vt:lpstr>
      <vt:lpstr>Calibri</vt:lpstr>
      <vt:lpstr>Tahoma</vt:lpstr>
      <vt:lpstr>Wingdings</vt:lpstr>
      <vt:lpstr>Cover and End Slide Master</vt:lpstr>
      <vt:lpstr>Contents Slide Master</vt:lpstr>
      <vt:lpstr>Section Break Slide Master</vt:lpstr>
      <vt:lpstr>PowerPoint Presentation</vt:lpstr>
      <vt:lpstr>Spring 2019 VEI Team Three</vt:lpstr>
      <vt:lpstr>Agenda </vt:lpstr>
      <vt:lpstr>Data Sharing</vt:lpstr>
      <vt:lpstr>Who Should Share Data? </vt:lpstr>
      <vt:lpstr>Data Sharing In Virginia</vt:lpstr>
      <vt:lpstr>Asking the Right Questions</vt:lpstr>
      <vt:lpstr> Suggested Best Practices</vt:lpstr>
      <vt:lpstr>Recommendations and Next Steps</vt:lpstr>
      <vt:lpstr>PowerPoint Presentation</vt:lpstr>
      <vt:lpstr>References </vt:lpstr>
      <vt:lpstr>References (continued)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VITA Program</cp:lastModifiedBy>
  <cp:revision>127</cp:revision>
  <dcterms:created xsi:type="dcterms:W3CDTF">2016-11-18T00:34:11Z</dcterms:created>
  <dcterms:modified xsi:type="dcterms:W3CDTF">2019-06-05T12:44:39Z</dcterms:modified>
</cp:coreProperties>
</file>