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14"/>
  </p:notesMasterIdLst>
  <p:sldIdLst>
    <p:sldId id="256" r:id="rId2"/>
    <p:sldId id="300" r:id="rId3"/>
    <p:sldId id="302" r:id="rId4"/>
    <p:sldId id="299" r:id="rId5"/>
    <p:sldId id="313" r:id="rId6"/>
    <p:sldId id="312" r:id="rId7"/>
    <p:sldId id="314" r:id="rId8"/>
    <p:sldId id="307" r:id="rId9"/>
    <p:sldId id="263" r:id="rId10"/>
    <p:sldId id="311" r:id="rId11"/>
    <p:sldId id="315" r:id="rId12"/>
    <p:sldId id="316"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6E7A3A-B599-47A0-9E4A-418FFC3DD1C1}">
          <p14:sldIdLst>
            <p14:sldId id="256"/>
            <p14:sldId id="300"/>
            <p14:sldId id="302"/>
            <p14:sldId id="299"/>
            <p14:sldId id="313"/>
            <p14:sldId id="312"/>
            <p14:sldId id="314"/>
            <p14:sldId id="307"/>
            <p14:sldId id="263"/>
            <p14:sldId id="311"/>
            <p14:sldId id="315"/>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3" d="100"/>
          <a:sy n="63" d="100"/>
        </p:scale>
        <p:origin x="394" y="53"/>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B05DC-9A40-4EEE-8A2C-A02A1F4357A2}"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0AB59-C988-42F6-83A2-B7A4A4A98C4E}" type="slidenum">
              <a:rPr lang="en-US" smtClean="0"/>
              <a:t>‹#›</a:t>
            </a:fld>
            <a:endParaRPr lang="en-US"/>
          </a:p>
        </p:txBody>
      </p:sp>
    </p:spTree>
    <p:extLst>
      <p:ext uri="{BB962C8B-B14F-4D97-AF65-F5344CB8AC3E}">
        <p14:creationId xmlns:p14="http://schemas.microsoft.com/office/powerpoint/2010/main" val="282032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Trish</a:t>
            </a:r>
          </a:p>
        </p:txBody>
      </p:sp>
      <p:sp>
        <p:nvSpPr>
          <p:cNvPr id="4" name="Slide Number Placeholder 3"/>
          <p:cNvSpPr>
            <a:spLocks noGrp="1"/>
          </p:cNvSpPr>
          <p:nvPr>
            <p:ph type="sldNum" sz="quarter" idx="10"/>
          </p:nvPr>
        </p:nvSpPr>
        <p:spPr/>
        <p:txBody>
          <a:bodyPr/>
          <a:lstStyle/>
          <a:p>
            <a:fld id="{9330AB59-C988-42F6-83A2-B7A4A4A98C4E}" type="slidenum">
              <a:rPr lang="en-US" smtClean="0"/>
              <a:t>1</a:t>
            </a:fld>
            <a:endParaRPr lang="en-US"/>
          </a:p>
        </p:txBody>
      </p:sp>
    </p:spTree>
    <p:extLst>
      <p:ext uri="{BB962C8B-B14F-4D97-AF65-F5344CB8AC3E}">
        <p14:creationId xmlns:p14="http://schemas.microsoft.com/office/powerpoint/2010/main" val="74790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Catherine</a:t>
            </a:r>
          </a:p>
          <a:p>
            <a:pPr lvl="1"/>
            <a:r>
              <a:rPr lang="en-US"/>
              <a:t>Special training</a:t>
            </a:r>
          </a:p>
          <a:p>
            <a:pPr lvl="1"/>
            <a:r>
              <a:rPr lang="en-US"/>
              <a:t>The NC State Emergency Response Team (SERT) Leader will coordinate the response actions for State agencies, local governments, and volunteer agencies engaged in response actions.</a:t>
            </a:r>
          </a:p>
          <a:p>
            <a:pPr lvl="1"/>
            <a:r>
              <a:rPr lang="en-US"/>
              <a:t>Special training will be required for all heat emergency responders.</a:t>
            </a:r>
          </a:p>
          <a:p>
            <a:pPr lvl="1"/>
            <a:r>
              <a:rPr lang="en-US"/>
              <a:t>NORTH CAROLINA EMERGENCY MANAGEMENT (NCEM) leads the State’s actions in the heat emergency response, communicating Heat Advisories, Heat Watches, and Heat Warnings from the National Weather Service.  NCEM also manages public information and engagement of local media at critical phases concerning the heat emergency response through the State Joint Information Center (JIC), including the dissemination of information to the Department of Public Instruction, local school systems, and athletic departments.</a:t>
            </a:r>
          </a:p>
          <a:p>
            <a:r>
              <a:rPr lang="en-US"/>
              <a:t>Triggers</a:t>
            </a:r>
          </a:p>
          <a:p>
            <a:r>
              <a:rPr lang="en-US"/>
              <a:t>Lead agency</a:t>
            </a:r>
          </a:p>
          <a:p>
            <a:r>
              <a:rPr lang="en-US"/>
              <a:t>When turn off</a:t>
            </a:r>
          </a:p>
          <a:p>
            <a:r>
              <a:rPr lang="en-US"/>
              <a:t>Who makes the call</a:t>
            </a:r>
          </a:p>
          <a:p>
            <a:r>
              <a:rPr lang="en-US"/>
              <a:t>Identify Plan Activation- what are the triggers? Give examples. (Is it 100 degree day? 105 degree heat index? Needs to be discussed)</a:t>
            </a:r>
          </a:p>
          <a:p>
            <a:r>
              <a:rPr lang="en-US"/>
              <a:t>Set parameters</a:t>
            </a:r>
          </a:p>
          <a:p>
            <a:endParaRPr lang="en-US"/>
          </a:p>
        </p:txBody>
      </p:sp>
      <p:sp>
        <p:nvSpPr>
          <p:cNvPr id="4" name="Slide Number Placeholder 3"/>
          <p:cNvSpPr>
            <a:spLocks noGrp="1"/>
          </p:cNvSpPr>
          <p:nvPr>
            <p:ph type="sldNum" sz="quarter" idx="10"/>
          </p:nvPr>
        </p:nvSpPr>
        <p:spPr/>
        <p:txBody>
          <a:bodyPr/>
          <a:lstStyle/>
          <a:p>
            <a:fld id="{9330AB59-C988-42F6-83A2-B7A4A4A98C4E}" type="slidenum">
              <a:rPr lang="en-US" smtClean="0"/>
              <a:t>10</a:t>
            </a:fld>
            <a:endParaRPr lang="en-US"/>
          </a:p>
        </p:txBody>
      </p:sp>
    </p:spTree>
    <p:extLst>
      <p:ext uri="{BB962C8B-B14F-4D97-AF65-F5344CB8AC3E}">
        <p14:creationId xmlns:p14="http://schemas.microsoft.com/office/powerpoint/2010/main" val="341950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Brenda and Catherine</a:t>
            </a:r>
          </a:p>
        </p:txBody>
      </p:sp>
      <p:sp>
        <p:nvSpPr>
          <p:cNvPr id="4" name="Slide Number Placeholder 3"/>
          <p:cNvSpPr>
            <a:spLocks noGrp="1"/>
          </p:cNvSpPr>
          <p:nvPr>
            <p:ph type="sldNum" sz="quarter" idx="10"/>
          </p:nvPr>
        </p:nvSpPr>
        <p:spPr/>
        <p:txBody>
          <a:bodyPr/>
          <a:lstStyle/>
          <a:p>
            <a:fld id="{9330AB59-C988-42F6-83A2-B7A4A4A98C4E}" type="slidenum">
              <a:rPr lang="en-US" smtClean="0"/>
              <a:t>11</a:t>
            </a:fld>
            <a:endParaRPr lang="en-US"/>
          </a:p>
        </p:txBody>
      </p:sp>
    </p:spTree>
    <p:extLst>
      <p:ext uri="{BB962C8B-B14F-4D97-AF65-F5344CB8AC3E}">
        <p14:creationId xmlns:p14="http://schemas.microsoft.com/office/powerpoint/2010/main" val="304220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Combined-as appropriate</a:t>
            </a:r>
          </a:p>
        </p:txBody>
      </p:sp>
      <p:sp>
        <p:nvSpPr>
          <p:cNvPr id="4" name="Slide Number Placeholder 3"/>
          <p:cNvSpPr>
            <a:spLocks noGrp="1"/>
          </p:cNvSpPr>
          <p:nvPr>
            <p:ph type="sldNum" sz="quarter" idx="10"/>
          </p:nvPr>
        </p:nvSpPr>
        <p:spPr/>
        <p:txBody>
          <a:bodyPr/>
          <a:lstStyle/>
          <a:p>
            <a:fld id="{9330AB59-C988-42F6-83A2-B7A4A4A98C4E}" type="slidenum">
              <a:rPr lang="en-US" smtClean="0"/>
              <a:t>12</a:t>
            </a:fld>
            <a:endParaRPr lang="en-US"/>
          </a:p>
        </p:txBody>
      </p:sp>
    </p:spTree>
    <p:extLst>
      <p:ext uri="{BB962C8B-B14F-4D97-AF65-F5344CB8AC3E}">
        <p14:creationId xmlns:p14="http://schemas.microsoft.com/office/powerpoint/2010/main" val="138378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Tom</a:t>
            </a:r>
          </a:p>
        </p:txBody>
      </p:sp>
      <p:sp>
        <p:nvSpPr>
          <p:cNvPr id="4" name="Slide Number Placeholder 3"/>
          <p:cNvSpPr>
            <a:spLocks noGrp="1"/>
          </p:cNvSpPr>
          <p:nvPr>
            <p:ph type="sldNum" sz="quarter" idx="10"/>
          </p:nvPr>
        </p:nvSpPr>
        <p:spPr/>
        <p:txBody>
          <a:bodyPr/>
          <a:lstStyle/>
          <a:p>
            <a:fld id="{9330AB59-C988-42F6-83A2-B7A4A4A98C4E}" type="slidenum">
              <a:rPr lang="en-US" smtClean="0"/>
              <a:t>2</a:t>
            </a:fld>
            <a:endParaRPr lang="en-US"/>
          </a:p>
        </p:txBody>
      </p:sp>
    </p:spTree>
    <p:extLst>
      <p:ext uri="{BB962C8B-B14F-4D97-AF65-F5344CB8AC3E}">
        <p14:creationId xmlns:p14="http://schemas.microsoft.com/office/powerpoint/2010/main" val="311790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Tom</a:t>
            </a:r>
          </a:p>
        </p:txBody>
      </p:sp>
      <p:sp>
        <p:nvSpPr>
          <p:cNvPr id="4" name="Slide Number Placeholder 3"/>
          <p:cNvSpPr>
            <a:spLocks noGrp="1"/>
          </p:cNvSpPr>
          <p:nvPr>
            <p:ph type="sldNum" sz="quarter" idx="10"/>
          </p:nvPr>
        </p:nvSpPr>
        <p:spPr/>
        <p:txBody>
          <a:bodyPr/>
          <a:lstStyle/>
          <a:p>
            <a:fld id="{9330AB59-C988-42F6-83A2-B7A4A4A98C4E}" type="slidenum">
              <a:rPr lang="en-US" smtClean="0"/>
              <a:t>3</a:t>
            </a:fld>
            <a:endParaRPr lang="en-US"/>
          </a:p>
        </p:txBody>
      </p:sp>
    </p:spTree>
    <p:extLst>
      <p:ext uri="{BB962C8B-B14F-4D97-AF65-F5344CB8AC3E}">
        <p14:creationId xmlns:p14="http://schemas.microsoft.com/office/powerpoint/2010/main" val="275942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Tom	</a:t>
            </a:r>
          </a:p>
        </p:txBody>
      </p:sp>
      <p:sp>
        <p:nvSpPr>
          <p:cNvPr id="4" name="Slide Number Placeholder 3"/>
          <p:cNvSpPr>
            <a:spLocks noGrp="1"/>
          </p:cNvSpPr>
          <p:nvPr>
            <p:ph type="sldNum" sz="quarter" idx="10"/>
          </p:nvPr>
        </p:nvSpPr>
        <p:spPr/>
        <p:txBody>
          <a:bodyPr/>
          <a:lstStyle/>
          <a:p>
            <a:fld id="{964E44B7-40FB-45C4-93B0-8F41BC0A3383}" type="slidenum">
              <a:rPr lang="en-US" smtClean="0"/>
              <a:t>4</a:t>
            </a:fld>
            <a:endParaRPr lang="en-US"/>
          </a:p>
        </p:txBody>
      </p:sp>
    </p:spTree>
    <p:extLst>
      <p:ext uri="{BB962C8B-B14F-4D97-AF65-F5344CB8AC3E}">
        <p14:creationId xmlns:p14="http://schemas.microsoft.com/office/powerpoint/2010/main" val="417957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2400"/>
              <a:t>Parham</a:t>
            </a:r>
          </a:p>
          <a:p>
            <a:pPr lvl="1" fontAlgn="base"/>
            <a:endParaRPr lang="en-US" sz="2400"/>
          </a:p>
          <a:p>
            <a:pPr lvl="1" fontAlgn="base"/>
            <a:r>
              <a:rPr lang="en-US" sz="2400"/>
              <a:t>Any person can suffer from heat stress, regardless of age, sex, or health status. Older adults and children, however, have a higher-than-average risk of becoming ill due to exposure to extreme heat.</a:t>
            </a:r>
          </a:p>
          <a:p>
            <a:pPr lvl="1" fontAlgn="base"/>
            <a:endParaRPr lang="en-US" sz="2400"/>
          </a:p>
          <a:p>
            <a:r>
              <a:rPr lang="en-US"/>
              <a:t>I moved this to the notes section, because it seemed to start to overlap with our demographic slide later…</a:t>
            </a:r>
          </a:p>
        </p:txBody>
      </p:sp>
      <p:sp>
        <p:nvSpPr>
          <p:cNvPr id="4" name="Slide Number Placeholder 3"/>
          <p:cNvSpPr>
            <a:spLocks noGrp="1"/>
          </p:cNvSpPr>
          <p:nvPr>
            <p:ph type="sldNum" sz="quarter" idx="10"/>
          </p:nvPr>
        </p:nvSpPr>
        <p:spPr/>
        <p:txBody>
          <a:bodyPr/>
          <a:lstStyle/>
          <a:p>
            <a:fld id="{9330AB59-C988-42F6-83A2-B7A4A4A98C4E}" type="slidenum">
              <a:rPr lang="en-US" smtClean="0"/>
              <a:t>5</a:t>
            </a:fld>
            <a:endParaRPr lang="en-US"/>
          </a:p>
        </p:txBody>
      </p:sp>
    </p:spTree>
    <p:extLst>
      <p:ext uri="{BB962C8B-B14F-4D97-AF65-F5344CB8AC3E}">
        <p14:creationId xmlns:p14="http://schemas.microsoft.com/office/powerpoint/2010/main" val="405200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none"/>
              <a:t>Parham</a:t>
            </a:r>
          </a:p>
          <a:p>
            <a:pPr marL="0" indent="0">
              <a:buNone/>
            </a:pPr>
            <a:r>
              <a:rPr lang="en-US" u="sng"/>
              <a:t>Susceptible Populations</a:t>
            </a:r>
          </a:p>
          <a:p>
            <a:r>
              <a:rPr lang="en-US"/>
              <a:t>The Very Young</a:t>
            </a:r>
          </a:p>
          <a:p>
            <a:r>
              <a:rPr lang="en-US"/>
              <a:t>Senior Citizens</a:t>
            </a:r>
          </a:p>
          <a:p>
            <a:r>
              <a:rPr lang="en-US"/>
              <a:t>People working outside</a:t>
            </a:r>
          </a:p>
          <a:p>
            <a:r>
              <a:rPr lang="en-US"/>
              <a:t>Those with chronic disease conditions </a:t>
            </a:r>
          </a:p>
          <a:p>
            <a:pPr lvl="1"/>
            <a:r>
              <a:rPr lang="en-US"/>
              <a:t>(e.g. cardiovascular disease, respiratory diseases)</a:t>
            </a:r>
          </a:p>
          <a:p>
            <a:endParaRPr lang="en-US"/>
          </a:p>
        </p:txBody>
      </p:sp>
      <p:sp>
        <p:nvSpPr>
          <p:cNvPr id="4" name="Slide Number Placeholder 3"/>
          <p:cNvSpPr>
            <a:spLocks noGrp="1"/>
          </p:cNvSpPr>
          <p:nvPr>
            <p:ph type="sldNum" sz="quarter" idx="10"/>
          </p:nvPr>
        </p:nvSpPr>
        <p:spPr/>
        <p:txBody>
          <a:bodyPr/>
          <a:lstStyle/>
          <a:p>
            <a:fld id="{9330AB59-C988-42F6-83A2-B7A4A4A98C4E}" type="slidenum">
              <a:rPr lang="en-US" smtClean="0"/>
              <a:t>6</a:t>
            </a:fld>
            <a:endParaRPr lang="en-US"/>
          </a:p>
        </p:txBody>
      </p:sp>
    </p:spTree>
    <p:extLst>
      <p:ext uri="{BB962C8B-B14F-4D97-AF65-F5344CB8AC3E}">
        <p14:creationId xmlns:p14="http://schemas.microsoft.com/office/powerpoint/2010/main" val="420719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danny</a:t>
            </a:r>
          </a:p>
        </p:txBody>
      </p:sp>
      <p:sp>
        <p:nvSpPr>
          <p:cNvPr id="4" name="Slide Number Placeholder 3"/>
          <p:cNvSpPr>
            <a:spLocks noGrp="1"/>
          </p:cNvSpPr>
          <p:nvPr>
            <p:ph type="sldNum" sz="quarter" idx="10"/>
          </p:nvPr>
        </p:nvSpPr>
        <p:spPr/>
        <p:txBody>
          <a:bodyPr/>
          <a:lstStyle/>
          <a:p>
            <a:fld id="{9330AB59-C988-42F6-83A2-B7A4A4A98C4E}" type="slidenum">
              <a:rPr lang="en-US" smtClean="0"/>
              <a:t>7</a:t>
            </a:fld>
            <a:endParaRPr lang="en-US"/>
          </a:p>
        </p:txBody>
      </p:sp>
    </p:spTree>
    <p:extLst>
      <p:ext uri="{BB962C8B-B14F-4D97-AF65-F5344CB8AC3E}">
        <p14:creationId xmlns:p14="http://schemas.microsoft.com/office/powerpoint/2010/main" val="341614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Danny</a:t>
            </a:r>
          </a:p>
          <a:p>
            <a:pPr marL="0" marR="0" lvl="0" indent="0" algn="l" defTabSz="914400" rtl="0" eaLnBrk="1" fontAlgn="auto" latinLnBrk="0" hangingPunct="1">
              <a:lnSpc>
                <a:spcPct val="100000"/>
              </a:lnSpc>
              <a:spcBef>
                <a:spcPct val="0"/>
              </a:spcBef>
              <a:spcAft>
                <a:spcPct val="0"/>
              </a:spcAft>
              <a:buClrTx/>
              <a:buSzTx/>
              <a:buFontTx/>
              <a:buNone/>
              <a:defRPr/>
            </a:pPr>
            <a:r>
              <a:rPr lang="en-US"/>
              <a:t>Asthma affects 163,000 children 554,000 adults in Virginia, according to Georgetown University’s Climate Center</a:t>
            </a:r>
          </a:p>
          <a:p>
            <a:endParaRPr lang="en-US"/>
          </a:p>
        </p:txBody>
      </p:sp>
      <p:sp>
        <p:nvSpPr>
          <p:cNvPr id="4" name="Slide Number Placeholder 3"/>
          <p:cNvSpPr>
            <a:spLocks noGrp="1"/>
          </p:cNvSpPr>
          <p:nvPr>
            <p:ph type="sldNum" sz="quarter" idx="10"/>
          </p:nvPr>
        </p:nvSpPr>
        <p:spPr/>
        <p:txBody>
          <a:bodyPr/>
          <a:lstStyle/>
          <a:p>
            <a:fld id="{9330AB59-C988-42F6-83A2-B7A4A4A98C4E}" type="slidenum">
              <a:rPr lang="en-US" smtClean="0"/>
              <a:t>8</a:t>
            </a:fld>
            <a:endParaRPr lang="en-US"/>
          </a:p>
        </p:txBody>
      </p:sp>
    </p:spTree>
    <p:extLst>
      <p:ext uri="{BB962C8B-B14F-4D97-AF65-F5344CB8AC3E}">
        <p14:creationId xmlns:p14="http://schemas.microsoft.com/office/powerpoint/2010/main" val="296053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Brenda</a:t>
            </a:r>
          </a:p>
          <a:p>
            <a:pPr marL="0" marR="0" lvl="0" indent="0" algn="l" defTabSz="914400" rtl="0" eaLnBrk="1" fontAlgn="auto" latinLnBrk="0" hangingPunct="1">
              <a:lnSpc>
                <a:spcPct val="100000"/>
              </a:lnSpc>
              <a:spcBef>
                <a:spcPct val="0"/>
              </a:spcBef>
              <a:spcAft>
                <a:spcPct val="0"/>
              </a:spcAft>
              <a:buClrTx/>
              <a:buSzTx/>
              <a:buFontTx/>
              <a:buNone/>
              <a:defRPr/>
            </a:pPr>
            <a:r>
              <a:rPr lang="en-US"/>
              <a:t>Department of Fire Programs, VDEM, VDH Virginia Department of Health, Department of Social Services, Virginia Department of Housing and Community Development, Local Governments, and Local First Responders to name a few.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There is a vast amount of information on heat related risks created by various state and federal agencies, however, we found no coordinated state-level effort to disseminate information to the communities at greatest risk of increasing heat index days, other than the weather news stations alerting the public during broadcasts.  Ready.gov has an Extreme Heat Safety Social Media Took Kit.</a:t>
            </a:r>
          </a:p>
          <a:p>
            <a:endParaRPr lang="en-US"/>
          </a:p>
          <a:p>
            <a:r>
              <a:rPr lang="en-US"/>
              <a:t>NORTH CAROLINA EMERGENCY MANAGEMENT (NCEM) </a:t>
            </a:r>
          </a:p>
          <a:p>
            <a:pPr marL="228600" indent="-228600">
              <a:buAutoNum type="alphaLcPeriod"/>
            </a:pPr>
            <a:r>
              <a:rPr lang="en-US"/>
              <a:t>Lead the State’s actions in the heat emergency response, communicating Heat Advisories, Heat Watches, and Heat Warnings from the National Weather Service. </a:t>
            </a:r>
          </a:p>
          <a:p>
            <a:pPr marL="228600" indent="-228600">
              <a:buAutoNum type="alphaLcPeriod"/>
            </a:pPr>
            <a:r>
              <a:rPr lang="en-US"/>
              <a:t>b. Serve as State Liaison in discussions with federal agencies concerning the response actions to be taken. </a:t>
            </a:r>
          </a:p>
          <a:p>
            <a:pPr marL="228600" indent="-228600">
              <a:buAutoNum type="alphaLcPeriod"/>
            </a:pPr>
            <a:r>
              <a:rPr lang="en-US"/>
              <a:t>c. Coordinate the provision of all State heat emergency response resources through NC SPARTA. </a:t>
            </a:r>
          </a:p>
          <a:p>
            <a:pPr marL="228600" indent="-228600">
              <a:buAutoNum type="alphaLcPeriod"/>
            </a:pPr>
            <a:r>
              <a:rPr lang="en-US"/>
              <a:t>d. Consider providing a bi-weekly situation report while under Phase I (Advisory) until the State Emergency Operations Center (SEOC) is activated, then operate as directed by the SERT Leader. </a:t>
            </a:r>
          </a:p>
          <a:p>
            <a:pPr marL="228600" indent="-228600">
              <a:buAutoNum type="alphaLcPeriod"/>
            </a:pPr>
            <a:r>
              <a:rPr lang="en-US"/>
              <a:t>e. Outreach to local emergency managers once a Heat Advisory has been issued. </a:t>
            </a:r>
          </a:p>
          <a:p>
            <a:pPr marL="228600" indent="-228600">
              <a:buAutoNum type="alphaLcPeriod"/>
            </a:pPr>
            <a:r>
              <a:rPr lang="en-US"/>
              <a:t>f. Consider activating the State EOC to Level 3 once a Heat Watch has been issued. </a:t>
            </a:r>
          </a:p>
          <a:p>
            <a:pPr marL="228600" indent="-228600">
              <a:buAutoNum type="alphaLcPeriod"/>
            </a:pPr>
            <a:r>
              <a:rPr lang="en-US"/>
              <a:t>g. Consider requesting an emergency declaration from the Governor’s Office once a Heat Warning has been issued. </a:t>
            </a:r>
          </a:p>
          <a:p>
            <a:pPr marL="228600" indent="-228600">
              <a:buAutoNum type="alphaLcPeriod"/>
            </a:pPr>
            <a:r>
              <a:rPr lang="en-US"/>
              <a:t>h. Manage public information and engagement of local media at critical phases concerning the heat emergency response through the State Joint Information Center (JIC), including the dissemination of information to the Department of Public Instruction, local school systems, and athletic departments. </a:t>
            </a:r>
          </a:p>
          <a:p>
            <a:pPr marL="228600" indent="-228600">
              <a:buAutoNum type="alphaLcPeriod"/>
            </a:pPr>
            <a:r>
              <a:rPr lang="en-US"/>
              <a:t>i. Participate as a member of the Public Health Heat Emergency Response work group.</a:t>
            </a:r>
          </a:p>
          <a:p>
            <a:r>
              <a:rPr lang="en-US"/>
              <a:t>Potential components of the plan North Carolina has a Heat Emergency Response Plan developed:</a:t>
            </a:r>
          </a:p>
        </p:txBody>
      </p:sp>
      <p:sp>
        <p:nvSpPr>
          <p:cNvPr id="4" name="Slide Number Placeholder 3"/>
          <p:cNvSpPr>
            <a:spLocks noGrp="1"/>
          </p:cNvSpPr>
          <p:nvPr>
            <p:ph type="sldNum" sz="quarter" idx="10"/>
          </p:nvPr>
        </p:nvSpPr>
        <p:spPr/>
        <p:txBody>
          <a:bodyPr/>
          <a:lstStyle/>
          <a:p>
            <a:fld id="{9330AB59-C988-42F6-83A2-B7A4A4A98C4E}" type="slidenum">
              <a:rPr lang="en-US" smtClean="0"/>
              <a:t>9</a:t>
            </a:fld>
            <a:endParaRPr lang="en-US"/>
          </a:p>
        </p:txBody>
      </p:sp>
    </p:spTree>
    <p:extLst>
      <p:ext uri="{BB962C8B-B14F-4D97-AF65-F5344CB8AC3E}">
        <p14:creationId xmlns:p14="http://schemas.microsoft.com/office/powerpoint/2010/main" val="3138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544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092491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8E61D-D431-422C-9764-11DAFE33AB63}"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273950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167068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0062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249250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667990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642240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7" name="Date Placeholder 6"/>
          <p:cNvSpPr>
            <a:spLocks noGrp="1"/>
          </p:cNvSpPr>
          <p:nvPr>
            <p:ph type="dt" sz="half" idx="10"/>
          </p:nvPr>
        </p:nvSpPr>
        <p:spPr/>
        <p:txBody>
          <a:bodyPr/>
          <a:lstStyle/>
          <a:p>
            <a:fld id="{3D24A7AC-904D-4781-85BA-7D10C17ED021}" type="datetimeFigureOut">
              <a:rPr lang="en-US" smtClean="0"/>
              <a:t>6/7/2019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15317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1444B-B92B-4E27-8C94-BB93EAF5CB18}" type="datetimeFigureOut">
              <a:rPr lang="en-US" smtClean="0"/>
              <a:t>6/7/2019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9134183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877883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6/7/2019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4591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tatesatrisk.org/virginia/al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im.nih.gov/PMC/ARTICLES/PMC503672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dcross.org/get-help/how-to-prepare-for%20emergencies/types-of-emergencies/heat-wave-safety.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A482-3B03-4E48-9AAB-678BA1FE3097}"/>
              </a:ext>
            </a:extLst>
          </p:cNvPr>
          <p:cNvSpPr>
            <a:spLocks noGrp="1"/>
          </p:cNvSpPr>
          <p:nvPr>
            <p:ph type="ctrTitle"/>
          </p:nvPr>
        </p:nvSpPr>
        <p:spPr>
          <a:xfrm>
            <a:off x="1128192" y="877076"/>
            <a:ext cx="10475358" cy="1371601"/>
          </a:xfrm>
        </p:spPr>
        <p:txBody>
          <a:bodyPr/>
          <a:lstStyle/>
          <a:p>
            <a:r>
              <a:rPr lang="en-US" sz="4400"/>
              <a:t>Responding to the Increasing </a:t>
            </a:r>
            <a:br>
              <a:rPr lang="en-US" sz="4400"/>
            </a:br>
            <a:r>
              <a:rPr lang="en-US" sz="4400"/>
              <a:t>Threats of Heat Related Illness</a:t>
            </a:r>
          </a:p>
        </p:txBody>
      </p:sp>
      <p:sp>
        <p:nvSpPr>
          <p:cNvPr id="3" name="Subtitle 2">
            <a:extLst>
              <a:ext uri="{FF2B5EF4-FFF2-40B4-BE49-F238E27FC236}">
                <a16:creationId xmlns:a16="http://schemas.microsoft.com/office/drawing/2014/main" id="{E800568A-2CC9-4E20-8D98-8591E0956407}"/>
              </a:ext>
            </a:extLst>
          </p:cNvPr>
          <p:cNvSpPr>
            <a:spLocks noGrp="1"/>
          </p:cNvSpPr>
          <p:nvPr>
            <p:ph type="subTitle" idx="1"/>
          </p:nvPr>
        </p:nvSpPr>
        <p:spPr>
          <a:xfrm>
            <a:off x="1212168" y="4517964"/>
            <a:ext cx="8144134" cy="1117687"/>
          </a:xfrm>
        </p:spPr>
        <p:txBody>
          <a:bodyPr>
            <a:normAutofit fontScale="70000" lnSpcReduction="20000"/>
          </a:bodyPr>
          <a:lstStyle/>
          <a:p>
            <a:r>
              <a:rPr lang="en-US" dirty="0"/>
              <a:t>Virginia Executive Institute, Spring 2019</a:t>
            </a:r>
          </a:p>
          <a:p>
            <a:r>
              <a:rPr lang="en-US" dirty="0"/>
              <a:t>Team 2: Parham </a:t>
            </a:r>
            <a:r>
              <a:rPr lang="en-US" dirty="0" err="1"/>
              <a:t>Jaberi</a:t>
            </a:r>
            <a:r>
              <a:rPr lang="en-US" dirty="0"/>
              <a:t>, Patricia McCullagh, Catherine O’Brien, </a:t>
            </a:r>
          </a:p>
          <a:p>
            <a:r>
              <a:rPr lang="en-US" dirty="0"/>
              <a:t>Tom Sawyer, Brenda Scaife, Danny Taylor</a:t>
            </a:r>
          </a:p>
        </p:txBody>
      </p:sp>
    </p:spTree>
    <p:extLst>
      <p:ext uri="{BB962C8B-B14F-4D97-AF65-F5344CB8AC3E}">
        <p14:creationId xmlns:p14="http://schemas.microsoft.com/office/powerpoint/2010/main" val="7024988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5B5A-BF46-4DDE-BC3C-8FC2C78BFE71}"/>
              </a:ext>
            </a:extLst>
          </p:cNvPr>
          <p:cNvSpPr>
            <a:spLocks noGrp="1"/>
          </p:cNvSpPr>
          <p:nvPr>
            <p:ph type="title"/>
          </p:nvPr>
        </p:nvSpPr>
        <p:spPr/>
        <p:txBody>
          <a:bodyPr>
            <a:normAutofit/>
          </a:bodyPr>
          <a:lstStyle/>
          <a:p>
            <a:r>
              <a:rPr lang="en-US" sz="4400"/>
              <a:t>Proposed Plan Components</a:t>
            </a:r>
          </a:p>
        </p:txBody>
      </p:sp>
      <p:sp>
        <p:nvSpPr>
          <p:cNvPr id="3" name="Content Placeholder 2">
            <a:extLst>
              <a:ext uri="{FF2B5EF4-FFF2-40B4-BE49-F238E27FC236}">
                <a16:creationId xmlns:a16="http://schemas.microsoft.com/office/drawing/2014/main" id="{3D2CA87D-4AD0-4335-80D2-67732F22C800}"/>
              </a:ext>
            </a:extLst>
          </p:cNvPr>
          <p:cNvSpPr>
            <a:spLocks noGrp="1"/>
          </p:cNvSpPr>
          <p:nvPr>
            <p:ph idx="1"/>
          </p:nvPr>
        </p:nvSpPr>
        <p:spPr>
          <a:xfrm>
            <a:off x="1097280" y="1825414"/>
            <a:ext cx="10058400" cy="4483946"/>
          </a:xfrm>
        </p:spPr>
        <p:txBody>
          <a:bodyPr>
            <a:normAutofit/>
          </a:bodyPr>
          <a:lstStyle/>
          <a:p>
            <a:pPr lvl="1"/>
            <a:r>
              <a:rPr lang="en-US" sz="2800"/>
              <a:t>Determine Parameters for Plan Activation and Termination</a:t>
            </a:r>
          </a:p>
          <a:p>
            <a:pPr lvl="1"/>
            <a:r>
              <a:rPr lang="en-US" sz="2800"/>
              <a:t>Identify the Lead Agency and Supporting Agencies</a:t>
            </a:r>
          </a:p>
          <a:p>
            <a:pPr lvl="1"/>
            <a:r>
              <a:rPr lang="en-US" sz="2800"/>
              <a:t>Establish Communication Strategy and Prevention Messages</a:t>
            </a:r>
          </a:p>
          <a:p>
            <a:pPr lvl="1"/>
            <a:r>
              <a:rPr lang="en-US" sz="2800"/>
              <a:t>Consideration for Opening Cooling Shelters/Hydration Stations</a:t>
            </a:r>
          </a:p>
          <a:p>
            <a:pPr lvl="1"/>
            <a:r>
              <a:rPr lang="en-US" sz="2800"/>
              <a:t>Establish Necessary Training </a:t>
            </a:r>
          </a:p>
          <a:p>
            <a:pPr lvl="1"/>
            <a:r>
              <a:rPr lang="en-US" sz="2800"/>
              <a:t>Measurement of Plan Activation Success and Post Event Plan Revisions</a:t>
            </a:r>
          </a:p>
          <a:p>
            <a:endParaRPr lang="en-US" sz="2800"/>
          </a:p>
          <a:p>
            <a:pPr lvl="1"/>
            <a:endParaRPr lang="en-US" sz="2800"/>
          </a:p>
          <a:p>
            <a:endParaRPr lang="en-US" sz="2800"/>
          </a:p>
        </p:txBody>
      </p:sp>
    </p:spTree>
    <p:extLst>
      <p:ext uri="{BB962C8B-B14F-4D97-AF65-F5344CB8AC3E}">
        <p14:creationId xmlns:p14="http://schemas.microsoft.com/office/powerpoint/2010/main" val="17598150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A69C-FEAE-45E9-8A2F-4BFF92A5FE92}"/>
              </a:ext>
            </a:extLst>
          </p:cNvPr>
          <p:cNvSpPr>
            <a:spLocks noGrp="1"/>
          </p:cNvSpPr>
          <p:nvPr>
            <p:ph type="title"/>
          </p:nvPr>
        </p:nvSpPr>
        <p:spPr/>
        <p:txBody>
          <a:bodyPr>
            <a:normAutofit/>
          </a:bodyPr>
          <a:lstStyle/>
          <a:p>
            <a:r>
              <a:rPr lang="en-US" sz="4400"/>
              <a:t>Summary</a:t>
            </a:r>
          </a:p>
        </p:txBody>
      </p:sp>
      <p:sp>
        <p:nvSpPr>
          <p:cNvPr id="3" name="Content Placeholder 2">
            <a:extLst>
              <a:ext uri="{FF2B5EF4-FFF2-40B4-BE49-F238E27FC236}">
                <a16:creationId xmlns:a16="http://schemas.microsoft.com/office/drawing/2014/main" id="{F08E2349-2CB1-449B-A71B-496FBE7F660D}"/>
              </a:ext>
            </a:extLst>
          </p:cNvPr>
          <p:cNvSpPr>
            <a:spLocks noGrp="1"/>
          </p:cNvSpPr>
          <p:nvPr>
            <p:ph idx="1"/>
          </p:nvPr>
        </p:nvSpPr>
        <p:spPr/>
        <p:txBody>
          <a:bodyPr>
            <a:normAutofit lnSpcReduction="10000"/>
          </a:bodyPr>
          <a:lstStyle/>
          <a:p>
            <a:pPr marL="0" indent="0">
              <a:buNone/>
            </a:pPr>
            <a:r>
              <a:rPr lang="en-US" sz="2800"/>
              <a:t>Addressing heat related events will benefit both public health and economics in the Commonwealth.</a:t>
            </a:r>
          </a:p>
          <a:p>
            <a:pPr marL="0" indent="0">
              <a:buNone/>
            </a:pPr>
            <a:endParaRPr lang="en-US" sz="2800"/>
          </a:p>
          <a:p>
            <a:pPr marL="0" indent="0">
              <a:buNone/>
            </a:pPr>
            <a:r>
              <a:rPr lang="en-US" sz="2800"/>
              <a:t>The group recommends that a coordinated heat response plan be incorporated into existing platforms and tools.</a:t>
            </a:r>
          </a:p>
          <a:p>
            <a:pPr marL="0" indent="0">
              <a:buNone/>
            </a:pPr>
            <a:endParaRPr lang="en-US" sz="2800"/>
          </a:p>
          <a:p>
            <a:pPr marL="0" indent="0">
              <a:buNone/>
            </a:pPr>
            <a:r>
              <a:rPr lang="en-US" sz="2800"/>
              <a:t>Stakeholders should be identified and allowed to discuss and implement methods that will best address the needs and interests affected.</a:t>
            </a:r>
            <a:r>
              <a:rPr lang="en-US"/>
              <a:t> </a:t>
            </a:r>
          </a:p>
        </p:txBody>
      </p:sp>
    </p:spTree>
    <p:extLst>
      <p:ext uri="{BB962C8B-B14F-4D97-AF65-F5344CB8AC3E}">
        <p14:creationId xmlns:p14="http://schemas.microsoft.com/office/powerpoint/2010/main" val="29836755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B4120-8B92-4298-81C1-CC0A03F65E24}"/>
              </a:ext>
            </a:extLst>
          </p:cNvPr>
          <p:cNvSpPr>
            <a:spLocks noGrp="1"/>
          </p:cNvSpPr>
          <p:nvPr>
            <p:ph type="ctrTitle" idx="4294967295"/>
          </p:nvPr>
        </p:nvSpPr>
        <p:spPr>
          <a:xfrm>
            <a:off x="4400939" y="2640563"/>
            <a:ext cx="3222171" cy="1067966"/>
          </a:xfrm>
        </p:spPr>
        <p:txBody>
          <a:bodyPr/>
          <a:lstStyle/>
          <a:p>
            <a:r>
              <a:rPr lang="en-US"/>
              <a:t>Questions?</a:t>
            </a:r>
          </a:p>
        </p:txBody>
      </p:sp>
    </p:spTree>
    <p:extLst>
      <p:ext uri="{BB962C8B-B14F-4D97-AF65-F5344CB8AC3E}">
        <p14:creationId xmlns:p14="http://schemas.microsoft.com/office/powerpoint/2010/main" val="32065742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D5F8-A17C-4F38-BF75-4976C00E18E0}"/>
              </a:ext>
            </a:extLst>
          </p:cNvPr>
          <p:cNvSpPr>
            <a:spLocks noGrp="1"/>
          </p:cNvSpPr>
          <p:nvPr>
            <p:ph type="title"/>
          </p:nvPr>
        </p:nvSpPr>
        <p:spPr/>
        <p:txBody>
          <a:bodyPr>
            <a:normAutofit/>
          </a:bodyPr>
          <a:lstStyle/>
          <a:p>
            <a:r>
              <a:rPr lang="en-US" sz="4400"/>
              <a:t>Background</a:t>
            </a:r>
          </a:p>
        </p:txBody>
      </p:sp>
      <p:sp>
        <p:nvSpPr>
          <p:cNvPr id="3" name="Content Placeholder 2">
            <a:extLst>
              <a:ext uri="{FF2B5EF4-FFF2-40B4-BE49-F238E27FC236}">
                <a16:creationId xmlns:a16="http://schemas.microsoft.com/office/drawing/2014/main" id="{3737B1AE-C356-4D5B-B0D5-6027FECC1A4B}"/>
              </a:ext>
            </a:extLst>
          </p:cNvPr>
          <p:cNvSpPr>
            <a:spLocks noGrp="1"/>
          </p:cNvSpPr>
          <p:nvPr>
            <p:ph idx="1"/>
          </p:nvPr>
        </p:nvSpPr>
        <p:spPr>
          <a:xfrm>
            <a:off x="1097280" y="1922106"/>
            <a:ext cx="10276736" cy="4348065"/>
          </a:xfrm>
        </p:spPr>
        <p:txBody>
          <a:bodyPr>
            <a:normAutofit fontScale="92500" lnSpcReduction="20000"/>
          </a:bodyPr>
          <a:lstStyle/>
          <a:p>
            <a:pPr marL="0" indent="0">
              <a:buNone/>
            </a:pPr>
            <a:r>
              <a:rPr lang="en-US" sz="3400"/>
              <a:t>Heat waves have become more frequent and intense, and cold waves have become less frequent.</a:t>
            </a:r>
          </a:p>
          <a:p>
            <a:r>
              <a:rPr lang="en-US" sz="3400"/>
              <a:t> </a:t>
            </a:r>
          </a:p>
          <a:p>
            <a:pPr marL="0" indent="0">
              <a:buNone/>
            </a:pPr>
            <a:r>
              <a:rPr lang="en-US" sz="3400"/>
              <a:t>U.S. average temperatures have increased by 1.3°F to 1.9°F since record keeping began in 1895.</a:t>
            </a:r>
          </a:p>
          <a:p>
            <a:endParaRPr lang="en-US" sz="3400"/>
          </a:p>
          <a:p>
            <a:r>
              <a:rPr lang="en-US" sz="3400"/>
              <a:t>As a result, the Commonwealth must address the resulting public health and economic burden associated with high heat events.</a:t>
            </a:r>
          </a:p>
          <a:p>
            <a:pPr marL="0" indent="0" algn="r">
              <a:lnSpc>
                <a:spcPct val="100000"/>
              </a:lnSpc>
              <a:spcBef>
                <a:spcPct val="0"/>
              </a:spcBef>
              <a:spcAft>
                <a:spcPct val="0"/>
              </a:spcAft>
              <a:buNone/>
            </a:pPr>
            <a:r>
              <a:rPr lang="en-US" sz="1300"/>
              <a:t>SOURCES: NATIONAL INSTITUTE OF ENVIRONMENTAL HEALTH SCIENCES, 2017</a:t>
            </a:r>
          </a:p>
          <a:p>
            <a:pPr marL="57150" indent="0" algn="r">
              <a:lnSpc>
                <a:spcPct val="100000"/>
              </a:lnSpc>
              <a:spcBef>
                <a:spcPct val="0"/>
              </a:spcBef>
              <a:spcAft>
                <a:spcPct val="0"/>
              </a:spcAft>
              <a:buNone/>
            </a:pPr>
            <a:r>
              <a:rPr lang="en-US" sz="1300"/>
              <a:t>MCMICHAEL &amp; LINDGREN, 2011</a:t>
            </a:r>
          </a:p>
          <a:p>
            <a:endParaRPr lang="en-US" sz="3400"/>
          </a:p>
          <a:p>
            <a:pPr marL="0" indent="0" algn="r">
              <a:buNone/>
            </a:pPr>
            <a:endParaRPr lang="en-US" sz="5100"/>
          </a:p>
          <a:p>
            <a:pPr marL="0" indent="0" algn="r">
              <a:buNone/>
            </a:pPr>
            <a:endParaRPr lang="en-US" sz="1200"/>
          </a:p>
          <a:p>
            <a:pPr marL="0" indent="0" algn="r">
              <a:buNone/>
            </a:pPr>
            <a:endParaRPr lang="en-US" sz="1200"/>
          </a:p>
          <a:p>
            <a:pPr marL="0" indent="0" algn="r">
              <a:buNone/>
            </a:pPr>
            <a:endParaRPr lang="en-US" sz="1200"/>
          </a:p>
          <a:p>
            <a:endParaRPr lang="en-US"/>
          </a:p>
        </p:txBody>
      </p:sp>
    </p:spTree>
    <p:extLst>
      <p:ext uri="{BB962C8B-B14F-4D97-AF65-F5344CB8AC3E}">
        <p14:creationId xmlns:p14="http://schemas.microsoft.com/office/powerpoint/2010/main" val="23034901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2535-2E03-4227-A014-2187D8DC4C75}"/>
              </a:ext>
            </a:extLst>
          </p:cNvPr>
          <p:cNvSpPr>
            <a:spLocks noGrp="1"/>
          </p:cNvSpPr>
          <p:nvPr>
            <p:ph type="title"/>
          </p:nvPr>
        </p:nvSpPr>
        <p:spPr/>
        <p:txBody>
          <a:bodyPr>
            <a:normAutofit/>
          </a:bodyPr>
          <a:lstStyle/>
          <a:p>
            <a:r>
              <a:rPr lang="en-US" sz="4400"/>
              <a:t>Increasing Global Temperatures</a:t>
            </a:r>
          </a:p>
        </p:txBody>
      </p:sp>
      <p:pic>
        <p:nvPicPr>
          <p:cNvPr id="12" name="Content Placeholder 11">
            <a:extLst>
              <a:ext uri="{FF2B5EF4-FFF2-40B4-BE49-F238E27FC236}">
                <a16:creationId xmlns:a16="http://schemas.microsoft.com/office/drawing/2014/main" id="{C41C080A-A138-4C6B-B9A1-2E135218DC85}"/>
              </a:ext>
            </a:extLst>
          </p:cNvPr>
          <p:cNvPicPr>
            <a:picLocks noGrp="1" noChangeAspect="1"/>
          </p:cNvPicPr>
          <p:nvPr>
            <p:ph idx="1"/>
          </p:nvPr>
        </p:nvPicPr>
        <p:blipFill>
          <a:blip r:embed="rId3"/>
          <a:stretch>
            <a:fillRect/>
          </a:stretch>
        </p:blipFill>
        <p:spPr>
          <a:xfrm>
            <a:off x="2270967" y="2389901"/>
            <a:ext cx="7019925" cy="3476625"/>
          </a:xfrm>
        </p:spPr>
      </p:pic>
    </p:spTree>
    <p:extLst>
      <p:ext uri="{BB962C8B-B14F-4D97-AF65-F5344CB8AC3E}">
        <p14:creationId xmlns:p14="http://schemas.microsoft.com/office/powerpoint/2010/main" val="31946083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359" y="740349"/>
            <a:ext cx="10142376" cy="1080938"/>
          </a:xfrm>
        </p:spPr>
        <p:txBody>
          <a:bodyPr>
            <a:noAutofit/>
          </a:bodyPr>
          <a:lstStyle/>
          <a:p>
            <a:r>
              <a:rPr lang="en-US" sz="4300"/>
              <a:t>Heat Index Predictions- More Dangerous Days</a:t>
            </a:r>
          </a:p>
        </p:txBody>
      </p:sp>
      <p:pic>
        <p:nvPicPr>
          <p:cNvPr id="8" name="Picture 2" descr="https://statesatrisk.org/uploads/general/2016DangerDays_richmond_en_title_sm.jpg">
            <a:extLst>
              <a:ext uri="{FF2B5EF4-FFF2-40B4-BE49-F238E27FC236}">
                <a16:creationId xmlns:a16="http://schemas.microsoft.com/office/drawing/2014/main" id="{45468F5A-5A82-487A-AAF8-A9EF6A6247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37927" y="1940767"/>
            <a:ext cx="6876661" cy="39935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70DC82-3B0F-4ECC-8BD9-BA00286642F8}"/>
              </a:ext>
            </a:extLst>
          </p:cNvPr>
          <p:cNvSpPr txBox="1"/>
          <p:nvPr/>
        </p:nvSpPr>
        <p:spPr>
          <a:xfrm>
            <a:off x="8610014" y="6053749"/>
            <a:ext cx="2984624" cy="274594"/>
          </a:xfrm>
          <a:prstGeom prst="rect">
            <a:avLst/>
          </a:prstGeom>
          <a:noFill/>
        </p:spPr>
        <p:txBody>
          <a:bodyPr wrap="none" rtlCol="0">
            <a:spAutoFit/>
          </a:bodyPr>
          <a:lstStyle/>
          <a:p>
            <a:r>
              <a:rPr lang="en-US" sz="1200"/>
              <a:t>SOURCE</a:t>
            </a:r>
            <a:r>
              <a:rPr lang="en-US" sz="1200">
                <a:solidFill>
                  <a:srgbClr val="000000"/>
                </a:solidFill>
              </a:rPr>
              <a:t>:  </a:t>
            </a:r>
            <a:r>
              <a:rPr lang="en-US" sz="1200">
                <a:solidFill>
                  <a:srgbClr val="000000"/>
                </a:solidFill>
                <a:hlinkClick r:id="rId4"/>
              </a:rPr>
              <a:t>https://statesatrisk.org/virginia/all</a:t>
            </a:r>
            <a:r>
              <a:rPr lang="en-US" sz="1200">
                <a:solidFill>
                  <a:srgbClr val="000000"/>
                </a:solidFill>
              </a:rPr>
              <a:t> </a:t>
            </a:r>
          </a:p>
        </p:txBody>
      </p:sp>
    </p:spTree>
    <p:extLst>
      <p:ext uri="{BB962C8B-B14F-4D97-AF65-F5344CB8AC3E}">
        <p14:creationId xmlns:p14="http://schemas.microsoft.com/office/powerpoint/2010/main" val="37671842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0939D-35F1-4E0D-AE2E-E24E0DBC8C75}"/>
              </a:ext>
            </a:extLst>
          </p:cNvPr>
          <p:cNvSpPr>
            <a:spLocks noGrp="1"/>
          </p:cNvSpPr>
          <p:nvPr>
            <p:ph type="title"/>
          </p:nvPr>
        </p:nvSpPr>
        <p:spPr/>
        <p:txBody>
          <a:bodyPr>
            <a:normAutofit/>
          </a:bodyPr>
          <a:lstStyle/>
          <a:p>
            <a:r>
              <a:rPr lang="en-US" sz="4400"/>
              <a:t>Health Impacts of Increasing Temperatures</a:t>
            </a:r>
          </a:p>
        </p:txBody>
      </p:sp>
      <p:sp>
        <p:nvSpPr>
          <p:cNvPr id="5" name="Content Placeholder 4">
            <a:extLst>
              <a:ext uri="{FF2B5EF4-FFF2-40B4-BE49-F238E27FC236}">
                <a16:creationId xmlns:a16="http://schemas.microsoft.com/office/drawing/2014/main" id="{888D0923-A940-4333-9DB8-3F8A12BBD798}"/>
              </a:ext>
            </a:extLst>
          </p:cNvPr>
          <p:cNvSpPr>
            <a:spLocks noGrp="1"/>
          </p:cNvSpPr>
          <p:nvPr>
            <p:ph idx="1"/>
          </p:nvPr>
        </p:nvSpPr>
        <p:spPr>
          <a:xfrm>
            <a:off x="970384" y="1810139"/>
            <a:ext cx="10478277" cy="4437078"/>
          </a:xfrm>
        </p:spPr>
        <p:txBody>
          <a:bodyPr>
            <a:normAutofit fontScale="77500" lnSpcReduction="20000"/>
          </a:bodyPr>
          <a:lstStyle/>
          <a:p>
            <a:pPr marL="201168" lvl="1" indent="0" fontAlgn="base">
              <a:buNone/>
            </a:pPr>
            <a:r>
              <a:rPr lang="en-US" sz="3000"/>
              <a:t>Extreme high air temperatures contribute directly to deaths from cardiovascular and respiratory disease, including heat exhaustion and heat stroke.  </a:t>
            </a:r>
          </a:p>
          <a:p>
            <a:pPr marL="201168" lvl="1" indent="0" fontAlgn="base">
              <a:buNone/>
            </a:pPr>
            <a:endParaRPr lang="en-US" sz="3000"/>
          </a:p>
          <a:p>
            <a:pPr marL="201168" lvl="1" indent="0" fontAlgn="base">
              <a:buNone/>
            </a:pPr>
            <a:r>
              <a:rPr lang="en-US" sz="3000"/>
              <a:t>More than 600 deaths per year in the United States are due to extreme heat according to the Centers for Disease Control.</a:t>
            </a:r>
          </a:p>
          <a:p>
            <a:pPr marL="201168" lvl="1" indent="0" fontAlgn="base">
              <a:buNone/>
            </a:pPr>
            <a:endParaRPr lang="en-US" sz="3000"/>
          </a:p>
          <a:p>
            <a:pPr marL="201168" lvl="1" indent="0" fontAlgn="base">
              <a:buNone/>
            </a:pPr>
            <a:r>
              <a:rPr lang="en-US" sz="3000"/>
              <a:t>Extreme heat causes many people to visit the emergency room or be admitted to the hospital. </a:t>
            </a:r>
          </a:p>
          <a:p>
            <a:pPr marL="201168" lvl="1" indent="0" fontAlgn="base">
              <a:buNone/>
            </a:pPr>
            <a:endParaRPr lang="en-US" sz="3000"/>
          </a:p>
          <a:p>
            <a:pPr marL="201168" lvl="1" indent="0" fontAlgn="base">
              <a:buNone/>
            </a:pPr>
            <a:r>
              <a:rPr lang="en-US" sz="3000"/>
              <a:t>As temperatures rise and extreme heat events increase in frequency, we can expect to see more heat-related illnesses and mortality.</a:t>
            </a:r>
          </a:p>
          <a:p>
            <a:pPr marL="457200" lvl="1" indent="0" fontAlgn="base">
              <a:buNone/>
            </a:pPr>
            <a:endParaRPr lang="en-US" sz="2400"/>
          </a:p>
          <a:p>
            <a:pPr marL="457200" lvl="1" indent="0" fontAlgn="base">
              <a:buNone/>
            </a:pPr>
            <a:endParaRPr lang="en-US" sz="1500"/>
          </a:p>
          <a:p>
            <a:pPr marL="384048" lvl="2" indent="0" fontAlgn="base">
              <a:lnSpc>
                <a:spcPct val="100000"/>
              </a:lnSpc>
              <a:spcBef>
                <a:spcPct val="0"/>
              </a:spcBef>
              <a:spcAft>
                <a:spcPct val="0"/>
              </a:spcAft>
              <a:buNone/>
            </a:pPr>
            <a:r>
              <a:rPr lang="en-US" sz="1500">
                <a:solidFill>
                  <a:srgbClr val="0070C0"/>
                </a:solidFill>
              </a:rPr>
              <a:t>							</a:t>
            </a:r>
            <a:r>
              <a:rPr lang="en-US" sz="1500">
                <a:solidFill>
                  <a:schemeClr val="tx1"/>
                </a:solidFill>
              </a:rPr>
              <a:t>SOURCES: NATIONAL INSTITUTE OF ENVIRONMENTAL 								HEALTH SCIENCES, 2017; USGCRP, 2016 									EPA_HEAT-ILLNESS-2016.PDF</a:t>
            </a:r>
          </a:p>
          <a:p>
            <a:pPr marL="384048" lvl="2" indent="0" fontAlgn="base">
              <a:lnSpc>
                <a:spcPct val="100000"/>
              </a:lnSpc>
              <a:spcBef>
                <a:spcPct val="0"/>
              </a:spcBef>
              <a:spcAft>
                <a:spcPct val="0"/>
              </a:spcAft>
              <a:buNone/>
            </a:pPr>
            <a:endParaRPr lang="en-US"/>
          </a:p>
        </p:txBody>
      </p:sp>
    </p:spTree>
    <p:extLst>
      <p:ext uri="{BB962C8B-B14F-4D97-AF65-F5344CB8AC3E}">
        <p14:creationId xmlns:p14="http://schemas.microsoft.com/office/powerpoint/2010/main" val="4720677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F4B2-07A2-41F9-A237-8EA047913119}"/>
              </a:ext>
            </a:extLst>
          </p:cNvPr>
          <p:cNvSpPr>
            <a:spLocks noGrp="1"/>
          </p:cNvSpPr>
          <p:nvPr>
            <p:ph type="title"/>
          </p:nvPr>
        </p:nvSpPr>
        <p:spPr/>
        <p:txBody>
          <a:bodyPr>
            <a:normAutofit/>
          </a:bodyPr>
          <a:lstStyle/>
          <a:p>
            <a:r>
              <a:rPr lang="en-US" sz="4400"/>
              <a:t>Disproportionate Health Impacts on </a:t>
            </a:r>
            <a:br>
              <a:rPr lang="en-US" sz="4400"/>
            </a:br>
            <a:r>
              <a:rPr lang="en-US" sz="4400"/>
              <a:t>Select Areas and Populations</a:t>
            </a:r>
          </a:p>
        </p:txBody>
      </p:sp>
      <p:sp>
        <p:nvSpPr>
          <p:cNvPr id="3" name="Content Placeholder 2">
            <a:extLst>
              <a:ext uri="{FF2B5EF4-FFF2-40B4-BE49-F238E27FC236}">
                <a16:creationId xmlns:a16="http://schemas.microsoft.com/office/drawing/2014/main" id="{909E57EA-79C1-4D14-AA94-94CAD3EA47D9}"/>
              </a:ext>
            </a:extLst>
          </p:cNvPr>
          <p:cNvSpPr>
            <a:spLocks noGrp="1"/>
          </p:cNvSpPr>
          <p:nvPr>
            <p:ph idx="1"/>
          </p:nvPr>
        </p:nvSpPr>
        <p:spPr>
          <a:xfrm>
            <a:off x="294232" y="2336873"/>
            <a:ext cx="3941866" cy="3616058"/>
          </a:xfrm>
        </p:spPr>
        <p:txBody>
          <a:bodyPr>
            <a:normAutofit/>
          </a:bodyPr>
          <a:lstStyle/>
          <a:p>
            <a:pPr marL="0" indent="0" fontAlgn="base">
              <a:buNone/>
            </a:pPr>
            <a:r>
              <a:rPr lang="en-US" sz="2000"/>
              <a:t>High concentrations of buildings and asphalt in urban areas cause </a:t>
            </a:r>
            <a:r>
              <a:rPr lang="en-US" sz="2000" b="1" u="sng"/>
              <a:t>urban heat island effect</a:t>
            </a:r>
            <a:r>
              <a:rPr lang="en-US" sz="2000"/>
              <a:t>, generation and absorbing heat, making the urban center several degrees warmer than surrounding areas.</a:t>
            </a:r>
          </a:p>
          <a:p>
            <a:pPr marL="0" indent="0" fontAlgn="base">
              <a:buNone/>
            </a:pPr>
            <a:endParaRPr lang="en-US"/>
          </a:p>
          <a:p>
            <a:pPr marL="0" indent="0" fontAlgn="base">
              <a:buNone/>
            </a:pPr>
            <a:r>
              <a:rPr lang="en-US" sz="2000"/>
              <a:t>Susceptible populations are also disproportionately impacted.</a:t>
            </a:r>
          </a:p>
          <a:p>
            <a:endParaRPr lang="en-US"/>
          </a:p>
        </p:txBody>
      </p:sp>
      <p:pic>
        <p:nvPicPr>
          <p:cNvPr id="4" name="Picture 1">
            <a:extLst>
              <a:ext uri="{FF2B5EF4-FFF2-40B4-BE49-F238E27FC236}">
                <a16:creationId xmlns:a16="http://schemas.microsoft.com/office/drawing/2014/main" id="{617CBC70-2ED8-4837-AFD8-2DE449D90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36098" y="1794133"/>
            <a:ext cx="7272813" cy="410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A7770DE7-5169-44C8-BB5D-5ED7B59D6975}"/>
              </a:ext>
            </a:extLst>
          </p:cNvPr>
          <p:cNvSpPr txBox="1">
            <a:spLocks noChangeArrowheads="1"/>
          </p:cNvSpPr>
          <p:nvPr/>
        </p:nvSpPr>
        <p:spPr bwMode="auto">
          <a:xfrm>
            <a:off x="4956487" y="5896157"/>
            <a:ext cx="6972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200">
                <a:solidFill>
                  <a:schemeClr val="tx1"/>
                </a:solidFill>
                <a:latin typeface="+mn-lt"/>
              </a:rPr>
              <a:t>SOURCE: </a:t>
            </a:r>
            <a:r>
              <a:rPr lang="en-US" sz="1200">
                <a:latin typeface="+mn-lt"/>
              </a:rPr>
              <a:t>VDH ESSENCE (UCC/ED DATA), RICHMOND AMBULANCE AUTHORITY (AMBULANCE RESPONSES), AND NOAA (TEMPERATURE DATA), COMPILED BY JEREMY HOFFMAN AT SCIENCE MUSEUM  OF VIRGINIA</a:t>
            </a:r>
            <a:endParaRPr lang="en-US" altLang="en-US" sz="1200">
              <a:solidFill>
                <a:schemeClr val="tx1"/>
              </a:solidFill>
              <a:latin typeface="+mn-lt"/>
            </a:endParaRPr>
          </a:p>
        </p:txBody>
      </p:sp>
    </p:spTree>
    <p:extLst>
      <p:ext uri="{BB962C8B-B14F-4D97-AF65-F5344CB8AC3E}">
        <p14:creationId xmlns:p14="http://schemas.microsoft.com/office/powerpoint/2010/main" val="36152717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8378-390B-4519-B404-4CDFB715F15D}"/>
              </a:ext>
            </a:extLst>
          </p:cNvPr>
          <p:cNvSpPr>
            <a:spLocks noGrp="1"/>
          </p:cNvSpPr>
          <p:nvPr>
            <p:ph type="title"/>
          </p:nvPr>
        </p:nvSpPr>
        <p:spPr/>
        <p:txBody>
          <a:bodyPr>
            <a:normAutofit/>
          </a:bodyPr>
          <a:lstStyle/>
          <a:p>
            <a:r>
              <a:rPr lang="en-US" sz="4400"/>
              <a:t>Economic Impact of Heat Related Health Events</a:t>
            </a:r>
          </a:p>
        </p:txBody>
      </p:sp>
      <p:sp>
        <p:nvSpPr>
          <p:cNvPr id="3" name="Content Placeholder 2">
            <a:extLst>
              <a:ext uri="{FF2B5EF4-FFF2-40B4-BE49-F238E27FC236}">
                <a16:creationId xmlns:a16="http://schemas.microsoft.com/office/drawing/2014/main" id="{A44140D0-0A90-48ED-89AE-CFF3B62856A0}"/>
              </a:ext>
            </a:extLst>
          </p:cNvPr>
          <p:cNvSpPr>
            <a:spLocks noGrp="1"/>
          </p:cNvSpPr>
          <p:nvPr>
            <p:ph idx="1"/>
          </p:nvPr>
        </p:nvSpPr>
        <p:spPr>
          <a:xfrm>
            <a:off x="1097280" y="1845734"/>
            <a:ext cx="10058400" cy="4368454"/>
          </a:xfrm>
        </p:spPr>
        <p:txBody>
          <a:bodyPr/>
          <a:lstStyle/>
          <a:p>
            <a:pPr lvl="0"/>
            <a:r>
              <a:rPr lang="en-US" sz="2800"/>
              <a:t>From 2002 through 2009, the health related costs of heat waves in the United States was $5.3 billion.</a:t>
            </a:r>
          </a:p>
          <a:p>
            <a:pPr lvl="0"/>
            <a:endParaRPr lang="en-US" sz="2800"/>
          </a:p>
          <a:p>
            <a:pPr lvl="0"/>
            <a:r>
              <a:rPr lang="en-US" sz="2800"/>
              <a:t>In 2016, health related costs in the United States were $3.3 trillion.</a:t>
            </a:r>
          </a:p>
          <a:p>
            <a:pPr lvl="0"/>
            <a:endParaRPr lang="en-US" sz="2800"/>
          </a:p>
          <a:p>
            <a:pPr lvl="0"/>
            <a:r>
              <a:rPr lang="en-US" sz="2800"/>
              <a:t>By the year 2028, it is predicted that heat waves and other climate change effects will add $360 billion per year in heat impact costs. Much of this is due to health costs.</a:t>
            </a:r>
          </a:p>
          <a:p>
            <a:pPr lvl="0"/>
            <a:endParaRPr lang="en-US" sz="2800"/>
          </a:p>
          <a:p>
            <a:pPr lvl="0"/>
            <a:endParaRPr lang="en-US"/>
          </a:p>
          <a:p>
            <a:pPr lvl="0"/>
            <a:endParaRPr lang="en-US"/>
          </a:p>
        </p:txBody>
      </p:sp>
      <p:sp>
        <p:nvSpPr>
          <p:cNvPr id="6" name="Footer Placeholder 3">
            <a:extLst>
              <a:ext uri="{FF2B5EF4-FFF2-40B4-BE49-F238E27FC236}">
                <a16:creationId xmlns:a16="http://schemas.microsoft.com/office/drawing/2014/main" id="{4CFF6F13-AA67-4649-9EB5-6083C34C26DB}"/>
              </a:ext>
            </a:extLst>
          </p:cNvPr>
          <p:cNvSpPr>
            <a:spLocks noGrp="1"/>
          </p:cNvSpPr>
          <p:nvPr>
            <p:ph type="ftr" sz="quarter" idx="11"/>
          </p:nvPr>
        </p:nvSpPr>
        <p:spPr>
          <a:xfrm>
            <a:off x="6438123" y="5664397"/>
            <a:ext cx="5663680" cy="549791"/>
          </a:xfrm>
        </p:spPr>
        <p:txBody>
          <a:bodyPr/>
          <a:lstStyle/>
          <a:p>
            <a:pPr algn="l"/>
            <a:r>
              <a:rPr lang="en-US" sz="1200" cap="none">
                <a:solidFill>
                  <a:schemeClr val="tx1"/>
                </a:solidFill>
              </a:rPr>
              <a:t>SOURCE: NATURAL RESOURCES DEFENSE COUNCIL ECONOMIC BURDEN OF HOSPITALIZATIONS FOR HEAT-RELATED ILLNESSES IN THE UNITED STATES, INT J ENVIRON RES PUBLIC HEALTH, 2016 SEP. HTTPS://WWW.NCBI.NIM.NIH.GOV/PMC/ARTICLES/PMC5036727/</a:t>
            </a:r>
          </a:p>
        </p:txBody>
      </p:sp>
    </p:spTree>
    <p:extLst>
      <p:ext uri="{BB962C8B-B14F-4D97-AF65-F5344CB8AC3E}">
        <p14:creationId xmlns:p14="http://schemas.microsoft.com/office/powerpoint/2010/main" val="29152570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20FB-3C41-4E98-8622-1432A90E1D05}"/>
              </a:ext>
            </a:extLst>
          </p:cNvPr>
          <p:cNvSpPr>
            <a:spLocks noGrp="1"/>
          </p:cNvSpPr>
          <p:nvPr>
            <p:ph type="title"/>
          </p:nvPr>
        </p:nvSpPr>
        <p:spPr>
          <a:xfrm>
            <a:off x="1120462" y="743261"/>
            <a:ext cx="10058400" cy="982360"/>
          </a:xfrm>
        </p:spPr>
        <p:txBody>
          <a:bodyPr>
            <a:noAutofit/>
          </a:bodyPr>
          <a:lstStyle/>
          <a:p>
            <a:r>
              <a:rPr lang="en-US" sz="4400"/>
              <a:t>Economic Impact of Heat Related Health Events</a:t>
            </a:r>
          </a:p>
        </p:txBody>
      </p:sp>
      <p:sp>
        <p:nvSpPr>
          <p:cNvPr id="3" name="Content Placeholder 2">
            <a:extLst>
              <a:ext uri="{FF2B5EF4-FFF2-40B4-BE49-F238E27FC236}">
                <a16:creationId xmlns:a16="http://schemas.microsoft.com/office/drawing/2014/main" id="{F3FB69E6-4F0C-4111-A34F-8C4510F600E6}"/>
              </a:ext>
            </a:extLst>
          </p:cNvPr>
          <p:cNvSpPr>
            <a:spLocks noGrp="1"/>
          </p:cNvSpPr>
          <p:nvPr>
            <p:ph idx="1"/>
          </p:nvPr>
        </p:nvSpPr>
        <p:spPr>
          <a:xfrm>
            <a:off x="1120462" y="1866122"/>
            <a:ext cx="10253554" cy="4070065"/>
          </a:xfrm>
        </p:spPr>
        <p:txBody>
          <a:bodyPr>
            <a:normAutofit/>
          </a:bodyPr>
          <a:lstStyle/>
          <a:p>
            <a:pPr marL="0" indent="0">
              <a:buNone/>
            </a:pPr>
            <a:r>
              <a:rPr lang="en-US"/>
              <a:t>According to the Red Cross, in recent years, excessive heat has caused more deaths than all other weather events, including floods. </a:t>
            </a:r>
          </a:p>
          <a:p>
            <a:pPr marL="0" indent="0">
              <a:buNone/>
            </a:pPr>
            <a:r>
              <a:rPr lang="en-US"/>
              <a:t>For every 10 degree Fahrenheit increase above mean ambient temperature some states have seen:</a:t>
            </a:r>
          </a:p>
          <a:p>
            <a:pPr lvl="1"/>
            <a:r>
              <a:rPr lang="en-US" sz="2000"/>
              <a:t>393% increase in hospitalization for heat exposure</a:t>
            </a:r>
          </a:p>
          <a:p>
            <a:pPr lvl="1"/>
            <a:r>
              <a:rPr lang="en-US" sz="2000"/>
              <a:t>3% increase in ischemic stroke hospitalizations</a:t>
            </a:r>
          </a:p>
          <a:p>
            <a:pPr lvl="1"/>
            <a:r>
              <a:rPr lang="en-US" sz="2000"/>
              <a:t>15% increase in acute renal failure hospitalizations</a:t>
            </a:r>
          </a:p>
          <a:p>
            <a:pPr marL="0" lvl="0" indent="0">
              <a:buNone/>
            </a:pPr>
            <a:r>
              <a:rPr lang="en-US"/>
              <a:t>On an individual/family level impacts include: </a:t>
            </a:r>
          </a:p>
          <a:p>
            <a:pPr lvl="1"/>
            <a:r>
              <a:rPr lang="en-US" sz="2000"/>
              <a:t>Illness of a family member, loss of income, </a:t>
            </a:r>
          </a:p>
          <a:p>
            <a:pPr lvl="1"/>
            <a:r>
              <a:rPr lang="en-US" sz="2000"/>
              <a:t>Medical bills </a:t>
            </a:r>
          </a:p>
          <a:p>
            <a:pPr lvl="1"/>
            <a:r>
              <a:rPr lang="en-US" sz="2000"/>
              <a:t>Worsening of certain medical conditions (i.e. asthma) </a:t>
            </a:r>
          </a:p>
          <a:p>
            <a:endParaRPr lang="en-US"/>
          </a:p>
          <a:p>
            <a:endParaRPr lang="en-US"/>
          </a:p>
        </p:txBody>
      </p:sp>
      <p:sp>
        <p:nvSpPr>
          <p:cNvPr id="4" name="Footer Placeholder 3"/>
          <p:cNvSpPr>
            <a:spLocks noGrp="1"/>
          </p:cNvSpPr>
          <p:nvPr>
            <p:ph type="ftr" sz="quarter" idx="11"/>
          </p:nvPr>
        </p:nvSpPr>
        <p:spPr>
          <a:xfrm>
            <a:off x="4846320" y="5894125"/>
            <a:ext cx="7429655" cy="365125"/>
          </a:xfrm>
        </p:spPr>
        <p:txBody>
          <a:bodyPr/>
          <a:lstStyle/>
          <a:p>
            <a:pPr algn="l"/>
            <a:r>
              <a:rPr lang="en-US" sz="1200" cap="none">
                <a:solidFill>
                  <a:schemeClr val="tx1"/>
                </a:solidFill>
              </a:rPr>
              <a:t>SOURCES: ECONOMIC BURDEN OF HOSPITALIZATIONS FOR HEAT-RELATED ILLNESSES IN THE UNITED STATES, INT J ENVIRON RES PUBLIC HEALTH, 2016 SEP. </a:t>
            </a:r>
            <a:r>
              <a:rPr lang="en-US" sz="1200" cap="none">
                <a:solidFill>
                  <a:schemeClr val="tx1"/>
                </a:solidFill>
                <a:hlinkClick r:id="rId3"/>
              </a:rPr>
              <a:t>HTTPS://WWW.NCBI.NIM.NIH.GOV/PMC/ARTICLES/PMC5036727/</a:t>
            </a:r>
            <a:r>
              <a:rPr lang="en-US" sz="1200" cap="none">
                <a:solidFill>
                  <a:schemeClr val="tx1"/>
                </a:solidFill>
              </a:rPr>
              <a:t>, </a:t>
            </a:r>
            <a:r>
              <a:rPr lang="en-US" sz="1200" cap="none">
                <a:solidFill>
                  <a:schemeClr val="tx1"/>
                </a:solidFill>
                <a:hlinkClick r:id="rId4"/>
              </a:rPr>
              <a:t>https://www.redcross.org/get-help/how-to-prepare-for%20emergencies/types-of-emergencies/heat-wave-safety.html</a:t>
            </a:r>
            <a:endParaRPr lang="en-US" sz="1200" cap="none">
              <a:solidFill>
                <a:schemeClr val="tx1"/>
              </a:solidFill>
            </a:endParaRPr>
          </a:p>
          <a:p>
            <a:pPr algn="l"/>
            <a:endParaRPr lang="en-US" sz="1200" cap="none">
              <a:solidFill>
                <a:schemeClr val="tx1"/>
              </a:solidFill>
            </a:endParaRPr>
          </a:p>
        </p:txBody>
      </p:sp>
    </p:spTree>
    <p:extLst>
      <p:ext uri="{BB962C8B-B14F-4D97-AF65-F5344CB8AC3E}">
        <p14:creationId xmlns:p14="http://schemas.microsoft.com/office/powerpoint/2010/main" val="9201666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80D5-27A5-4943-87EF-4A5438F0BC5C}"/>
              </a:ext>
            </a:extLst>
          </p:cNvPr>
          <p:cNvSpPr>
            <a:spLocks noGrp="1"/>
          </p:cNvSpPr>
          <p:nvPr>
            <p:ph type="title"/>
          </p:nvPr>
        </p:nvSpPr>
        <p:spPr>
          <a:xfrm>
            <a:off x="1087949" y="678488"/>
            <a:ext cx="10058400" cy="1150311"/>
          </a:xfrm>
        </p:spPr>
        <p:txBody>
          <a:bodyPr>
            <a:normAutofit/>
          </a:bodyPr>
          <a:lstStyle/>
          <a:p>
            <a:r>
              <a:rPr lang="en-US" sz="4400"/>
              <a:t>Developing a Heat Emergency Response Plan</a:t>
            </a:r>
          </a:p>
        </p:txBody>
      </p:sp>
      <p:sp>
        <p:nvSpPr>
          <p:cNvPr id="3" name="Content Placeholder 2">
            <a:extLst>
              <a:ext uri="{FF2B5EF4-FFF2-40B4-BE49-F238E27FC236}">
                <a16:creationId xmlns:a16="http://schemas.microsoft.com/office/drawing/2014/main" id="{DD55BE0B-2AF0-4D12-8C21-B9EE38978564}"/>
              </a:ext>
            </a:extLst>
          </p:cNvPr>
          <p:cNvSpPr>
            <a:spLocks noGrp="1"/>
          </p:cNvSpPr>
          <p:nvPr>
            <p:ph idx="1"/>
          </p:nvPr>
        </p:nvSpPr>
        <p:spPr>
          <a:xfrm>
            <a:off x="1087949" y="1828800"/>
            <a:ext cx="11004524" cy="4777274"/>
          </a:xfrm>
        </p:spPr>
        <p:txBody>
          <a:bodyPr>
            <a:normAutofit/>
          </a:bodyPr>
          <a:lstStyle/>
          <a:p>
            <a:r>
              <a:rPr lang="en-US" sz="2600"/>
              <a:t>Though Virginia has an Emergency Operations Plan (“EOP”) to address various emergencies, there is opportunity to further develop a more robust </a:t>
            </a:r>
            <a:r>
              <a:rPr lang="en-US" sz="2600" i="1"/>
              <a:t>heat</a:t>
            </a:r>
            <a:r>
              <a:rPr lang="en-US" sz="2600"/>
              <a:t> emergency response plan within this EOP. </a:t>
            </a:r>
          </a:p>
          <a:p>
            <a:r>
              <a:rPr lang="en-US" sz="2600"/>
              <a:t>Other states may be a resource for how the Commonwealth may want to address this heat response plan (i.e. North Carolina, California).</a:t>
            </a:r>
          </a:p>
          <a:p>
            <a:r>
              <a:rPr lang="en-US" sz="2600"/>
              <a:t>Potential stakeholders in this heat response plan include:</a:t>
            </a:r>
          </a:p>
          <a:p>
            <a:pPr lvl="1"/>
            <a:r>
              <a:rPr lang="en-US" sz="2600"/>
              <a:t>State agencies</a:t>
            </a:r>
          </a:p>
          <a:p>
            <a:pPr lvl="1"/>
            <a:r>
              <a:rPr lang="en-US" sz="2600"/>
              <a:t>Local Governments and Municipalities</a:t>
            </a:r>
          </a:p>
          <a:p>
            <a:pPr lvl="1"/>
            <a:r>
              <a:rPr lang="en-US" sz="2600"/>
              <a:t>Local Emergency Management/First Responders</a:t>
            </a:r>
          </a:p>
          <a:p>
            <a:pPr marL="201168" lvl="1" indent="0">
              <a:buNone/>
            </a:pPr>
            <a:endParaRPr lang="en-US"/>
          </a:p>
          <a:p>
            <a:pPr marL="201168" lvl="1" indent="0">
              <a:buNone/>
            </a:pPr>
            <a:endParaRPr lang="en-US"/>
          </a:p>
        </p:txBody>
      </p:sp>
    </p:spTree>
    <p:extLst>
      <p:ext uri="{BB962C8B-B14F-4D97-AF65-F5344CB8AC3E}">
        <p14:creationId xmlns:p14="http://schemas.microsoft.com/office/powerpoint/2010/main" val="18993499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134.0"/>
  <p:tag name="AS_RELEASE_DATE" val="2017.05.17"/>
  <p:tag name="AS_TITLE" val="Aspose.Slides for .NET 4.0"/>
  <p:tag name="AS_VERSION" val="17.5"/>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1397</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vt:lpstr>
      <vt:lpstr>Responding to the Increasing  Threats of Heat Related Illness</vt:lpstr>
      <vt:lpstr>Background</vt:lpstr>
      <vt:lpstr>Increasing Global Temperatures</vt:lpstr>
      <vt:lpstr>Heat Index Predictions- More Dangerous Days</vt:lpstr>
      <vt:lpstr>Health Impacts of Increasing Temperatures</vt:lpstr>
      <vt:lpstr>Disproportionate Health Impacts on  Select Areas and Populations</vt:lpstr>
      <vt:lpstr>Economic Impact of Heat Related Health Events</vt:lpstr>
      <vt:lpstr>Economic Impact of Heat Related Health Events</vt:lpstr>
      <vt:lpstr>Developing a Heat Emergency Response Plan</vt:lpstr>
      <vt:lpstr>Proposed Plan Components</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sepideh memarzadeh zanjani</dc:creator>
  <cp:lastModifiedBy>diana sardelis</cp:lastModifiedBy>
  <cp:revision>2</cp:revision>
  <dcterms:created xsi:type="dcterms:W3CDTF">2019-06-06T08:41:54Z</dcterms:created>
  <dcterms:modified xsi:type="dcterms:W3CDTF">2019-06-07T18:18:53Z</dcterms:modified>
</cp:coreProperties>
</file>