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5"/>
  </p:notesMasterIdLst>
  <p:sldIdLst>
    <p:sldId id="273" r:id="rId2"/>
    <p:sldId id="274" r:id="rId3"/>
    <p:sldId id="258" r:id="rId4"/>
    <p:sldId id="275" r:id="rId5"/>
    <p:sldId id="276" r:id="rId6"/>
    <p:sldId id="277" r:id="rId7"/>
    <p:sldId id="278" r:id="rId8"/>
    <p:sldId id="279" r:id="rId9"/>
    <p:sldId id="280" r:id="rId10"/>
    <p:sldId id="281" r:id="rId11"/>
    <p:sldId id="282" r:id="rId12"/>
    <p:sldId id="283" r:id="rId13"/>
    <p:sldId id="284"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720" autoAdjust="0"/>
  </p:normalViewPr>
  <p:slideViewPr>
    <p:cSldViewPr snapToGrid="0">
      <p:cViewPr varScale="1">
        <p:scale>
          <a:sx n="47" d="100"/>
          <a:sy n="47" d="100"/>
        </p:scale>
        <p:origin x="1632" y="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F59666A-4D51-4DE4-A362-393F2F872DAA}" type="datetimeFigureOut">
              <a:rPr lang="en-US" smtClean="0"/>
              <a:t>6/4/2019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74C4F81-CBA0-430B-863A-A5E1B6F3844F}" type="slidenum">
              <a:rPr lang="en-US" smtClean="0"/>
              <a:t>‹#›</a:t>
            </a:fld>
            <a:endParaRPr lang="en-US"/>
          </a:p>
        </p:txBody>
      </p:sp>
    </p:spTree>
    <p:extLst>
      <p:ext uri="{BB962C8B-B14F-4D97-AF65-F5344CB8AC3E}">
        <p14:creationId xmlns:p14="http://schemas.microsoft.com/office/powerpoint/2010/main" val="176356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C4F81-CBA0-430B-863A-A5E1B6F3844F}" type="slidenum">
              <a:rPr lang="en-US" smtClean="0"/>
              <a:t>1</a:t>
            </a:fld>
            <a:endParaRPr lang="en-US"/>
          </a:p>
        </p:txBody>
      </p:sp>
    </p:spTree>
    <p:extLst>
      <p:ext uri="{BB962C8B-B14F-4D97-AF65-F5344CB8AC3E}">
        <p14:creationId xmlns:p14="http://schemas.microsoft.com/office/powerpoint/2010/main" val="116876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Nevada - Dig Once Program 2017 - Includes</a:t>
            </a:r>
            <a:r>
              <a:rPr lang="en-US" baseline="0" dirty="0" smtClean="0"/>
              <a:t> two subparts.  One of which, requires the State to add excess conduit into any road construction project (something not previously permitted).  The second of which allows telecommunications providers to access excess conduit added as a result of this program in exchange for helping the State expand fiber lines or fiber assets elsewhere in Nevada. </a:t>
            </a:r>
          </a:p>
          <a:p>
            <a:endParaRPr lang="en-US" baseline="0" dirty="0" smtClean="0"/>
          </a:p>
          <a:p>
            <a:r>
              <a:rPr lang="en-US" baseline="0" dirty="0" smtClean="0"/>
              <a:t>Wyoming - Modified definition of “unserved area” in existing law to allow areas that are “unserved” by today’s definition of broadband to receive funding through existing statutory framework. </a:t>
            </a:r>
          </a:p>
          <a:p>
            <a:endParaRPr lang="en-US" baseline="0" dirty="0" smtClean="0"/>
          </a:p>
          <a:p>
            <a:r>
              <a:rPr lang="en-US" baseline="0" dirty="0" smtClean="0"/>
              <a:t>Microsoft’s Rural </a:t>
            </a:r>
            <a:r>
              <a:rPr lang="en-US" baseline="0" dirty="0" err="1" smtClean="0"/>
              <a:t>Airband</a:t>
            </a:r>
            <a:r>
              <a:rPr lang="en-US" baseline="0" dirty="0" smtClean="0"/>
              <a:t> Initiative uses “white space” or unused television bandwidth to transmit broadband signal.  Detailed in a Microsoft whitepaper with research provided by Boston Consulting Group.  Scheduled to expand pilot to 25 states.  Currently piloted in 4 states (also piloted for educational use in Halifax and Charlotte Counties (</a:t>
            </a:r>
            <a:r>
              <a:rPr lang="en-US" dirty="0" smtClean="0"/>
              <a:t>funded in part by the Virginia Tobacco Region Revitalization Commission</a:t>
            </a:r>
            <a:r>
              <a:rPr lang="en-US" baseline="0" dirty="0" smtClean="0"/>
              <a:t>)).  Some concern over private use of “public” bandwidth. </a:t>
            </a:r>
            <a:endParaRPr lang="en-US" dirty="0" smtClean="0"/>
          </a:p>
        </p:txBody>
      </p:sp>
      <p:sp>
        <p:nvSpPr>
          <p:cNvPr id="4" name="Slide Number Placeholder 3"/>
          <p:cNvSpPr>
            <a:spLocks noGrp="1"/>
          </p:cNvSpPr>
          <p:nvPr>
            <p:ph type="sldNum" sz="quarter" idx="10"/>
          </p:nvPr>
        </p:nvSpPr>
        <p:spPr/>
        <p:txBody>
          <a:bodyPr/>
          <a:lstStyle/>
          <a:p>
            <a:fld id="{874C4F81-CBA0-430B-863A-A5E1B6F3844F}" type="slidenum">
              <a:rPr lang="en-US" smtClean="0"/>
              <a:t>10</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2800" kern="1200" dirty="0" smtClean="0">
                <a:solidFill>
                  <a:schemeClr val="tx1"/>
                </a:solidFill>
                <a:latin typeface="+mn-lt"/>
                <a:ea typeface="+mn-ea"/>
                <a:cs typeface="+mn-cs"/>
              </a:rPr>
              <a:t>Two goals to make Virginia #1 in technology and connectivity:</a:t>
            </a:r>
          </a:p>
          <a:p>
            <a:pPr marL="457200" indent="-457200" algn="l">
              <a:buFont typeface="Arial" panose="020B0604020202020204" pitchFamily="34" charset="0"/>
              <a:buChar char="•"/>
            </a:pPr>
            <a:r>
              <a:rPr lang="en-US" sz="2800" kern="1200" dirty="0" smtClean="0">
                <a:solidFill>
                  <a:schemeClr val="tx1"/>
                </a:solidFill>
                <a:latin typeface="+mn-lt"/>
                <a:ea typeface="+mn-ea"/>
                <a:cs typeface="+mn-cs"/>
              </a:rPr>
              <a:t>Solve agency gaps</a:t>
            </a:r>
          </a:p>
          <a:p>
            <a:pPr marL="457200" indent="-457200" algn="l">
              <a:buFont typeface="Arial" panose="020B0604020202020204" pitchFamily="34" charset="0"/>
              <a:buChar char="•"/>
            </a:pPr>
            <a:r>
              <a:rPr lang="en-US" sz="2800" kern="1200" dirty="0" smtClean="0">
                <a:solidFill>
                  <a:schemeClr val="tx1"/>
                </a:solidFill>
                <a:latin typeface="+mn-lt"/>
                <a:ea typeface="+mn-ea"/>
                <a:cs typeface="+mn-cs"/>
              </a:rPr>
              <a:t>Solve community gaps</a:t>
            </a:r>
          </a:p>
          <a:p>
            <a:endParaRPr lang="en-US" dirty="0" smtClean="0"/>
          </a:p>
          <a:p>
            <a:r>
              <a:rPr lang="en-US" dirty="0" smtClean="0"/>
              <a:t>American Broadband</a:t>
            </a:r>
            <a:r>
              <a:rPr lang="en-US" baseline="0" dirty="0" smtClean="0"/>
              <a:t> Initiative – in addition to federal funding programs, consider whether Virginia Business One-Stop program could gain efficiencies similar to federal one-stop broadband permitting program (to reduce state regulatory burdens).</a:t>
            </a:r>
            <a:endParaRPr lang="en-US" dirty="0" smtClean="0"/>
          </a:p>
          <a:p>
            <a:endParaRPr lang="en-US" dirty="0" smtClean="0"/>
          </a:p>
          <a:p>
            <a:r>
              <a:rPr lang="en-US" dirty="0" smtClean="0"/>
              <a:t>Tie existing program to </a:t>
            </a:r>
            <a:r>
              <a:rPr lang="en-US" baseline="0" dirty="0" smtClean="0"/>
              <a:t>business model of how to address issues (compare to Sweden model); how it ties to other services (utilities) and Rural Electrification Act</a:t>
            </a:r>
          </a:p>
          <a:p>
            <a:endParaRPr lang="en-US" baseline="0" dirty="0" smtClean="0"/>
          </a:p>
          <a:p>
            <a:r>
              <a:rPr lang="en-US" baseline="0" dirty="0" smtClean="0"/>
              <a:t>Details re: education recommendations:</a:t>
            </a:r>
          </a:p>
          <a:p>
            <a:pPr marL="342900" indent="-342900" algn="l">
              <a:buFont typeface="Arial" panose="020B0604020202020204" pitchFamily="34" charset="0"/>
              <a:buChar char="•"/>
            </a:pPr>
            <a:r>
              <a:rPr lang="en-US" sz="2800" dirty="0" smtClean="0"/>
              <a:t>Wi-Fi router where students could connect</a:t>
            </a:r>
          </a:p>
          <a:p>
            <a:pPr marL="342900" indent="-342900" algn="l">
              <a:buFont typeface="Arial" panose="020B0604020202020204" pitchFamily="34" charset="0"/>
              <a:buChar char="•"/>
            </a:pPr>
            <a:r>
              <a:rPr lang="en-US" sz="2800" dirty="0" smtClean="0"/>
              <a:t>Partner with local businesses to provide services</a:t>
            </a:r>
          </a:p>
          <a:p>
            <a:pPr marL="342900" indent="-342900" algn="l">
              <a:buFont typeface="Arial" panose="020B0604020202020204" pitchFamily="34" charset="0"/>
              <a:buChar char="•"/>
            </a:pPr>
            <a:r>
              <a:rPr lang="en-US" sz="2800" dirty="0" smtClean="0"/>
              <a:t>Set up Virginia Education Network and leverage a public private partnership to encourage the industry to use innovation to solve this issue in the short term to allow for a longer term solution to be built; this network could be expanded to provide a short term solution to healthcare access</a:t>
            </a:r>
          </a:p>
          <a:p>
            <a:pPr marL="342900" indent="-342900" algn="l">
              <a:buFont typeface="Arial" panose="020B0604020202020204" pitchFamily="34" charset="0"/>
              <a:buChar char="•"/>
            </a:pPr>
            <a:r>
              <a:rPr lang="en-US" sz="2800" dirty="0" smtClean="0"/>
              <a:t>Tap off a hardwired network to blast broadband in rural communities using a partnership model</a:t>
            </a:r>
          </a:p>
          <a:p>
            <a:pPr marL="342900" indent="-342900" algn="l">
              <a:buFont typeface="Arial" panose="020B0604020202020204" pitchFamily="34" charset="0"/>
              <a:buChar char="•"/>
            </a:pPr>
            <a:r>
              <a:rPr lang="en-US" sz="2800" dirty="0" smtClean="0"/>
              <a:t>Equip school buses and mobile healthcare units with closed Wi-Fi so students and physicians</a:t>
            </a:r>
            <a:r>
              <a:rPr lang="en-US" sz="2800" baseline="0" dirty="0" smtClean="0"/>
              <a:t> </a:t>
            </a:r>
            <a:r>
              <a:rPr lang="en-US" sz="2800" dirty="0" smtClean="0"/>
              <a:t>can access materials on their way home</a:t>
            </a:r>
          </a:p>
          <a:p>
            <a:pPr marL="800100" lvl="1" indent="-342900" algn="l">
              <a:buFont typeface="Arial" panose="020B0604020202020204" pitchFamily="34" charset="0"/>
              <a:buChar char="•"/>
            </a:pPr>
            <a:r>
              <a:rPr lang="en-US" sz="2400" dirty="0" smtClean="0"/>
              <a:t>Research aviation industry and use similar technology to make this possible</a:t>
            </a:r>
          </a:p>
          <a:p>
            <a:pPr marL="800100" lvl="1" indent="-342900" algn="l">
              <a:buFont typeface="Arial" panose="020B0604020202020204" pitchFamily="34" charset="0"/>
              <a:buChar char="•"/>
            </a:pPr>
            <a:r>
              <a:rPr lang="en-US" sz="2400" dirty="0" smtClean="0"/>
              <a:t>“Smart Buses” or “Homework Buses” program</a:t>
            </a:r>
          </a:p>
        </p:txBody>
      </p:sp>
      <p:sp>
        <p:nvSpPr>
          <p:cNvPr id="4" name="Slide Number Placeholder 3"/>
          <p:cNvSpPr>
            <a:spLocks noGrp="1"/>
          </p:cNvSpPr>
          <p:nvPr>
            <p:ph type="sldNum" sz="quarter" idx="10"/>
          </p:nvPr>
        </p:nvSpPr>
        <p:spPr/>
        <p:txBody>
          <a:bodyPr/>
          <a:lstStyle/>
          <a:p>
            <a:fld id="{874C4F81-CBA0-430B-863A-A5E1B6F3844F}" type="slidenum">
              <a:rPr lang="en-US" smtClean="0"/>
              <a:t>11</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874C4F81-CBA0-430B-863A-A5E1B6F3844F}" type="slidenum">
              <a:rPr lang="en-US" smtClean="0"/>
              <a:t>12</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C4F81-CBA0-430B-863A-A5E1B6F3844F}" type="slidenum">
              <a:rPr lang="en-US" smtClean="0"/>
              <a:t>13</a:t>
            </a:fld>
            <a:endParaRPr lang="en-US"/>
          </a:p>
        </p:txBody>
      </p:sp>
    </p:spTree>
    <p:extLst>
      <p:ext uri="{BB962C8B-B14F-4D97-AF65-F5344CB8AC3E}">
        <p14:creationId xmlns:p14="http://schemas.microsoft.com/office/powerpoint/2010/main" val="353191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C4F81-CBA0-430B-863A-A5E1B6F3844F}" type="slidenum">
              <a:rPr lang="en-US" smtClean="0"/>
              <a:t>2</a:t>
            </a:fld>
            <a:endParaRPr lang="en-US"/>
          </a:p>
        </p:txBody>
      </p:sp>
    </p:spTree>
    <p:extLst>
      <p:ext uri="{BB962C8B-B14F-4D97-AF65-F5344CB8AC3E}">
        <p14:creationId xmlns:p14="http://schemas.microsoft.com/office/powerpoint/2010/main" val="21288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baseline="0" dirty="0" smtClean="0"/>
              <a:t>Education – K-12 education benefits greatly from online educational materials; low-speed Internet connection and high Internet costs means students cannot benefit from access to online classroom materials, such as Blackboard and Internet research resources, or higher education resources such as online college classes and online college prep testing. High Internet costs cut into school budgets, limiting funding available for other purposes like teacher salaries and school enhancements. Students without access to broadband are less likely to graduate from HS/pursue post-secondary </a:t>
            </a:r>
            <a:r>
              <a:rPr lang="en-US" baseline="0" dirty="0" err="1" smtClean="0"/>
              <a:t>ed</a:t>
            </a:r>
            <a:r>
              <a:rPr lang="en-US" baseline="0" dirty="0" smtClean="0"/>
              <a:t> (even when controlling for factors such as school quality and </a:t>
            </a:r>
            <a:r>
              <a:rPr lang="en-US" baseline="0" dirty="0" err="1" smtClean="0"/>
              <a:t>ed</a:t>
            </a:r>
            <a:r>
              <a:rPr lang="en-US" baseline="0" dirty="0" smtClean="0"/>
              <a:t> of parents). 70% of U.S. teachers assign homework and research that requires a broadband connection.</a:t>
            </a:r>
          </a:p>
          <a:p>
            <a:pPr marL="174982" indent="-174982" defTabSz="933237">
              <a:buFont typeface="Arial" panose="020B0604020202020204" pitchFamily="34" charset="0"/>
              <a:buChar char="•"/>
              <a:defRPr/>
            </a:pPr>
            <a:r>
              <a:rPr lang="en-US" baseline="0" dirty="0" smtClean="0"/>
              <a:t>Healthcare – access to health records, online health information, accessing clinical services online via telemedicine. On a national basis, broadband access is positively correlated with physician access, fewer sick days and preventable hospitalizations, lower rates of obesity and diabetes, and overall better health. </a:t>
            </a:r>
          </a:p>
          <a:p>
            <a:pPr marL="174982" indent="-174982" defTabSz="933237">
              <a:buFont typeface="Arial" panose="020B0604020202020204" pitchFamily="34" charset="0"/>
              <a:buChar char="•"/>
              <a:defRPr/>
            </a:pPr>
            <a:r>
              <a:rPr lang="en-US" baseline="0" dirty="0" smtClean="0"/>
              <a:t>Economic development/job creation – new businesses are less likely to open in areas with lack of access; businesses in these areas face challenges like difficulty hosting/attending online meetings, downloading documents, using collaborative software, or processing credit card payments. Public libraries with free internet access = resource to job seekers who lack Internet access at home.</a:t>
            </a:r>
          </a:p>
          <a:p>
            <a:pPr marL="174982" indent="-174982" defTabSz="933237">
              <a:buFont typeface="Arial" panose="020B0604020202020204" pitchFamily="34" charset="0"/>
              <a:buChar char="•"/>
              <a:defRPr/>
            </a:pPr>
            <a:r>
              <a:rPr lang="en-US" baseline="0" dirty="0" smtClean="0"/>
              <a:t>Public safety – allows first responders to share critical information, including timely and accurate data regarding traffic conditions and natural disasters; dedicated public safety networks (like </a:t>
            </a:r>
            <a:r>
              <a:rPr lang="en-US" baseline="0" dirty="0" err="1" smtClean="0"/>
              <a:t>FirstNet</a:t>
            </a:r>
            <a:r>
              <a:rPr lang="en-US" baseline="0" dirty="0" smtClean="0"/>
              <a:t>) allow first responders to access reliable communication services without competing with others for </a:t>
            </a:r>
            <a:r>
              <a:rPr lang="en-US" baseline="0" dirty="0" err="1" smtClean="0"/>
              <a:t>bandwith</a:t>
            </a:r>
            <a:r>
              <a:rPr lang="en-US" baseline="0" dirty="0" smtClean="0"/>
              <a:t>; reliable communications system is made up of multiple networks, in case one fails.</a:t>
            </a:r>
          </a:p>
          <a:p>
            <a:pPr marL="174982" indent="-174982" defTabSz="933237">
              <a:buFont typeface="Arial" panose="020B0604020202020204" pitchFamily="34" charset="0"/>
              <a:buChar char="•"/>
              <a:defRPr/>
            </a:pPr>
            <a:r>
              <a:rPr lang="en-US" baseline="0" dirty="0" smtClean="0"/>
              <a:t>Citizen engagement – access to online information correlated with greater involvement in local elections and more contact with public officials.</a:t>
            </a:r>
          </a:p>
          <a:p>
            <a:pPr defTabSz="933237">
              <a:defRPr/>
            </a:pPr>
            <a:endParaRPr lang="en-US" baseline="0" dirty="0" smtClean="0"/>
          </a:p>
          <a:p>
            <a:pPr defTabSz="933237">
              <a:defRPr/>
            </a:pPr>
            <a:r>
              <a:rPr lang="en-US" baseline="0" dirty="0" smtClean="0"/>
              <a:t>Urban communities tend to have reliable and affordable access, while rural areas are less likely to do so. Expanding broadband to these areas closes the digital divide in underserved communities and allows lower-income families in these areas more educational and economic opportunities.</a:t>
            </a:r>
          </a:p>
        </p:txBody>
      </p:sp>
      <p:sp>
        <p:nvSpPr>
          <p:cNvPr id="4" name="Slide Number Placeholder 3"/>
          <p:cNvSpPr>
            <a:spLocks noGrp="1"/>
          </p:cNvSpPr>
          <p:nvPr>
            <p:ph type="sldNum" sz="quarter" idx="10"/>
          </p:nvPr>
        </p:nvSpPr>
        <p:spPr/>
        <p:txBody>
          <a:bodyPr/>
          <a:lstStyle/>
          <a:p>
            <a:fld id="{874C4F81-CBA0-430B-863A-A5E1B6F3844F}" type="slidenum">
              <a:rPr lang="en-US" smtClean="0"/>
              <a:t>3</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237">
              <a:defRPr/>
            </a:pPr>
            <a:r>
              <a:rPr lang="en-US" dirty="0" smtClean="0"/>
              <a:t>The Internet began in Virginia as an advanced Pentagon research project,</a:t>
            </a:r>
            <a:r>
              <a:rPr lang="en-US" baseline="0" dirty="0" smtClean="0"/>
              <a:t> so why isn’t Virginia number one in connectivity?</a:t>
            </a:r>
            <a:endParaRPr lang="en-US" dirty="0" smtClean="0"/>
          </a:p>
          <a:p>
            <a:pPr defTabSz="933237">
              <a:defRPr/>
            </a:pPr>
            <a:endParaRPr lang="en-US" dirty="0" smtClean="0"/>
          </a:p>
          <a:p>
            <a:pPr defTabSz="933237">
              <a:defRPr/>
            </a:pPr>
            <a:r>
              <a:rPr lang="en-US" dirty="0" smtClean="0"/>
              <a:t>“Economically</a:t>
            </a:r>
            <a:r>
              <a:rPr lang="en-US" baseline="0" dirty="0" smtClean="0"/>
              <a:t> constrained last mile” = efficiency of providing access to remote areas</a:t>
            </a:r>
            <a:endParaRPr lang="en-US" dirty="0" smtClean="0"/>
          </a:p>
          <a:p>
            <a:pPr defTabSz="933237">
              <a:defRPr/>
            </a:pPr>
            <a:endParaRPr lang="en-US" dirty="0" smtClean="0"/>
          </a:p>
          <a:p>
            <a:pPr defTabSz="933237">
              <a:defRPr/>
            </a:pPr>
            <a:r>
              <a:rPr lang="en-US" dirty="0" smtClean="0"/>
              <a:t>Five</a:t>
            </a:r>
            <a:r>
              <a:rPr lang="en-US" baseline="0" dirty="0" smtClean="0"/>
              <a:t> years ago, the top two barriers to broadband in schools nationwide included fiber optic connections and broadband affordability.  </a:t>
            </a:r>
            <a:r>
              <a:rPr lang="en-US" dirty="0" smtClean="0"/>
              <a:t>Per the </a:t>
            </a:r>
            <a:r>
              <a:rPr lang="en-US" dirty="0" err="1" smtClean="0"/>
              <a:t>EducationSuperHighway’s</a:t>
            </a:r>
            <a:r>
              <a:rPr lang="en-US" dirty="0" smtClean="0"/>
              <a:t> State of the States 2018 snapshot:</a:t>
            </a:r>
          </a:p>
          <a:p>
            <a:pPr marL="174982" indent="-174982">
              <a:buFontTx/>
              <a:buChar char="-"/>
            </a:pPr>
            <a:r>
              <a:rPr lang="en-US" dirty="0" smtClean="0"/>
              <a:t>Bandwidth:  99% of school divisions in Virginia can access the Internet</a:t>
            </a:r>
            <a:r>
              <a:rPr lang="en-US" baseline="0" dirty="0" smtClean="0"/>
              <a:t> at speeds of 100kbps per student.  Of the 828 students in three schools that cannot, they live in King and Queen County, Virginia where the bandwidth is 60kbps per student.  Cause: Fiber upgrades are needed.  </a:t>
            </a:r>
          </a:p>
          <a:p>
            <a:pPr marL="174982" indent="-174982">
              <a:buFontTx/>
              <a:buChar char="-"/>
            </a:pPr>
            <a:r>
              <a:rPr lang="en-US" baseline="0" dirty="0" smtClean="0"/>
              <a:t>Fiber:  Of the 1,737 schools in Virginia that have fiber infrastructure, 7 schools in 4 districts still need scalable broadband (80&amp; rural, 20% urban):  King &amp; Queen County, Hanover County, Pulaski County, and Wythe County.</a:t>
            </a:r>
          </a:p>
          <a:p>
            <a:pPr marL="174982" indent="-174982">
              <a:buFontTx/>
              <a:buChar char="-"/>
            </a:pPr>
            <a:r>
              <a:rPr lang="en-US" baseline="0" dirty="0" smtClean="0"/>
              <a:t>Affordability: Cost of broadband in Virginia has decreased by 73% from $13 to $3.55 per mbps.</a:t>
            </a:r>
          </a:p>
          <a:p>
            <a:pPr marL="174982" indent="-174982">
              <a:buFontTx/>
              <a:buChar char="-"/>
            </a:pPr>
            <a:endParaRPr lang="en-US" baseline="0" dirty="0" smtClean="0"/>
          </a:p>
          <a:p>
            <a:r>
              <a:rPr lang="en-US" baseline="0" dirty="0" smtClean="0"/>
              <a:t>Fiber optic connections still seems to be an issue…</a:t>
            </a:r>
            <a:endParaRPr lang="en-US" dirty="0" smtClean="0"/>
          </a:p>
          <a:p>
            <a:pPr marL="174982" indent="-174982" defTabSz="933237">
              <a:buFontTx/>
              <a:buChar char="-"/>
              <a:defRPr/>
            </a:pPr>
            <a:r>
              <a:rPr lang="en-US" dirty="0" smtClean="0"/>
              <a:t>Collaboration:</a:t>
            </a:r>
            <a:r>
              <a:rPr lang="en-US" baseline="0" dirty="0" smtClean="0"/>
              <a:t> working with other groups/companies – cable, phone, or utility companies</a:t>
            </a:r>
          </a:p>
          <a:p>
            <a:pPr marL="174982" indent="-174982" defTabSz="933237">
              <a:buFontTx/>
              <a:buChar char="-"/>
              <a:defRPr/>
            </a:pPr>
            <a:r>
              <a:rPr lang="en-US" dirty="0" smtClean="0"/>
              <a:t>Funding: </a:t>
            </a:r>
            <a:r>
              <a:rPr lang="en-US" baseline="0" dirty="0" smtClean="0"/>
              <a:t>High cost for low number of users – not economical for those companies.  </a:t>
            </a:r>
            <a:r>
              <a:rPr lang="en-US" dirty="0" smtClean="0"/>
              <a:t>FCC already </a:t>
            </a:r>
            <a:r>
              <a:rPr lang="en-US" baseline="0" dirty="0" smtClean="0"/>
              <a:t>distributes approximately $8 billion a year in subsidies to offset cost of broadband deployment across rural America – most to phone companies to upgrade copper lines to broadband.</a:t>
            </a:r>
            <a:endParaRPr lang="en-US" dirty="0" smtClean="0"/>
          </a:p>
          <a:p>
            <a:pPr marL="174982" indent="-174982">
              <a:buFontTx/>
              <a:buChar char="-"/>
            </a:pPr>
            <a:r>
              <a:rPr lang="en-US" dirty="0" smtClean="0"/>
              <a:t>Engineering Cost: building</a:t>
            </a:r>
            <a:r>
              <a:rPr lang="en-US" baseline="0" dirty="0" smtClean="0"/>
              <a:t> rural networks is very expensive, if not impossible, due to terrain (topography – mountains and waterways); significant costs to networks crossing over existing railroads/utilities; building cell towers in geographically tricky areas</a:t>
            </a:r>
            <a:endParaRPr lang="en-US" dirty="0" smtClean="0"/>
          </a:p>
          <a:p>
            <a:pPr marL="174982" indent="-174982" defTabSz="933237">
              <a:buFontTx/>
              <a:buChar char="-"/>
              <a:defRPr/>
            </a:pPr>
            <a:r>
              <a:rPr lang="en-US" dirty="0" smtClean="0"/>
              <a:t>Regulatory</a:t>
            </a:r>
            <a:r>
              <a:rPr lang="en-US" baseline="0" dirty="0" smtClean="0"/>
              <a:t> burdens/zo</a:t>
            </a:r>
            <a:r>
              <a:rPr lang="en-US" dirty="0" smtClean="0"/>
              <a:t>ning: local regulations/red tape (paperwork aspect push of American</a:t>
            </a:r>
            <a:r>
              <a:rPr lang="en-US" baseline="0" dirty="0" smtClean="0"/>
              <a:t> Broadband Initiative – helps reduce federal regulatory burdens – creates one-stop for broadband permitting vs. multiple federal agency applications).</a:t>
            </a:r>
          </a:p>
        </p:txBody>
      </p:sp>
      <p:sp>
        <p:nvSpPr>
          <p:cNvPr id="4" name="Slide Number Placeholder 3"/>
          <p:cNvSpPr>
            <a:spLocks noGrp="1"/>
          </p:cNvSpPr>
          <p:nvPr>
            <p:ph type="sldNum" sz="quarter" idx="10"/>
          </p:nvPr>
        </p:nvSpPr>
        <p:spPr/>
        <p:txBody>
          <a:bodyPr/>
          <a:lstStyle/>
          <a:p>
            <a:fld id="{874C4F81-CBA0-430B-863A-A5E1B6F3844F}" type="slidenum">
              <a:rPr lang="en-US" smtClean="0"/>
              <a:t>4</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874C4F81-CBA0-430B-863A-A5E1B6F3844F}" type="slidenum">
              <a:rPr lang="en-US" smtClean="0"/>
              <a:t>5</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874C4F81-CBA0-430B-863A-A5E1B6F3844F}" type="slidenum">
              <a:rPr lang="en-US" smtClean="0"/>
              <a:t>6</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874C4F81-CBA0-430B-863A-A5E1B6F3844F}" type="slidenum">
              <a:rPr lang="en-US" smtClean="0"/>
              <a:t>7</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874C4F81-CBA0-430B-863A-A5E1B6F3844F}" type="slidenum">
              <a:rPr lang="en-US" smtClean="0"/>
              <a:t>8</a:t>
            </a:fld>
            <a:endParaRPr lang="en-US"/>
          </a:p>
        </p:txBody>
      </p:sp>
    </p:spTree>
    <p:extLst>
      <p:ext uri="{BB962C8B-B14F-4D97-AF65-F5344CB8AC3E}">
        <p14:creationId xmlns:p14="http://schemas.microsoft.com/office/powerpoint/2010/main" val="63138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Government’s stated vision is a “Completely Connected Sweden”</a:t>
            </a:r>
          </a:p>
          <a:p>
            <a:endParaRPr lang="en-US" dirty="0" smtClean="0"/>
          </a:p>
          <a:p>
            <a:r>
              <a:rPr lang="en-US" dirty="0" smtClean="0"/>
              <a:t>Very High current level of broadband access</a:t>
            </a:r>
          </a:p>
          <a:p>
            <a:pPr lvl="1"/>
            <a:r>
              <a:rPr lang="en-US" dirty="0" smtClean="0"/>
              <a:t>According to a Survey by the Swedish Post and Telecom Authority for the year 2015, </a:t>
            </a:r>
            <a:r>
              <a:rPr lang="en-US" b="1" dirty="0" smtClean="0"/>
              <a:t>less than 130</a:t>
            </a:r>
            <a:r>
              <a:rPr lang="en-US" dirty="0" smtClean="0"/>
              <a:t> households and business throughout the entire country are lacking broadband access.</a:t>
            </a:r>
            <a:r>
              <a:rPr lang="en-US" baseline="0" dirty="0" smtClean="0"/>
              <a:t> </a:t>
            </a:r>
            <a:endParaRPr lang="en-US" dirty="0" smtClean="0"/>
          </a:p>
          <a:p>
            <a:pPr lvl="1"/>
            <a:r>
              <a:rPr lang="en-US" dirty="0" smtClean="0"/>
              <a:t>Driven by very high level of Current and Historical Public Investment</a:t>
            </a:r>
          </a:p>
          <a:p>
            <a:pPr lvl="2"/>
            <a:r>
              <a:rPr lang="en-US" dirty="0" smtClean="0"/>
              <a:t>Historical Investment- Beginning in Early 2000s Instruction to Grid Authority (Publicly Held) to install fiber lines on power transmission lines.  Provide Grants to municipalities to install networks (160 million), tax reductions to residential and businesses to install connections (160 million).  Also involved changes to Utility Easement Act. </a:t>
            </a:r>
          </a:p>
          <a:p>
            <a:pPr lvl="2"/>
            <a:r>
              <a:rPr lang="en-US" dirty="0" smtClean="0"/>
              <a:t> Continuing Investment- approximately 550 million in 2017</a:t>
            </a:r>
          </a:p>
          <a:p>
            <a:pPr lvl="2"/>
            <a:endParaRPr lang="en-US" dirty="0" smtClean="0"/>
          </a:p>
          <a:p>
            <a:r>
              <a:rPr lang="en-US" dirty="0" smtClean="0"/>
              <a:t>Goal of 98% of population with access of 1 GB by 2025 [broadband</a:t>
            </a:r>
            <a:r>
              <a:rPr lang="en-US" baseline="0" dirty="0" smtClean="0"/>
              <a:t> </a:t>
            </a:r>
            <a:r>
              <a:rPr lang="en-US" dirty="0" smtClean="0"/>
              <a:t>in Sweden =</a:t>
            </a:r>
            <a:r>
              <a:rPr lang="en-US" baseline="0" dirty="0" smtClean="0"/>
              <a:t> min of 100Mbps </a:t>
            </a:r>
            <a:r>
              <a:rPr lang="en-US" dirty="0" smtClean="0"/>
              <a:t>vs. Virginia</a:t>
            </a:r>
            <a:r>
              <a:rPr lang="en-US" baseline="0" dirty="0" smtClean="0"/>
              <a:t> = min of 10Mbps]</a:t>
            </a:r>
            <a:endParaRPr lang="en-US" dirty="0" smtClean="0"/>
          </a:p>
          <a:p>
            <a:endParaRPr lang="en-US" dirty="0" smtClean="0"/>
          </a:p>
          <a:p>
            <a:r>
              <a:rPr lang="en-US" dirty="0" smtClean="0"/>
              <a:t>Stats on benefits to Sweden of high-speed broadband</a:t>
            </a:r>
          </a:p>
          <a:p>
            <a:endParaRPr lang="en-US" dirty="0" smtClean="0"/>
          </a:p>
          <a:p>
            <a:r>
              <a:rPr lang="en-US" dirty="0" smtClean="0"/>
              <a:t>Sweden vs. Virginia</a:t>
            </a:r>
          </a:p>
          <a:p>
            <a:pPr lvl="1"/>
            <a:r>
              <a:rPr lang="en-US" dirty="0" smtClean="0"/>
              <a:t>Population-</a:t>
            </a:r>
            <a:r>
              <a:rPr lang="en-US" baseline="0" dirty="0" smtClean="0"/>
              <a:t> 		Sweden 10.2M				Virginia 8.5M</a:t>
            </a:r>
            <a:endParaRPr lang="en-US" dirty="0" smtClean="0"/>
          </a:p>
          <a:p>
            <a:pPr lvl="1"/>
            <a:r>
              <a:rPr lang="en-US" dirty="0" smtClean="0"/>
              <a:t>Land Area-		173,</a:t>
            </a:r>
            <a:r>
              <a:rPr lang="en-US" baseline="0" dirty="0" smtClean="0"/>
              <a:t> 860 </a:t>
            </a:r>
            <a:r>
              <a:rPr lang="en-US" baseline="0" dirty="0" err="1" smtClean="0"/>
              <a:t>sqmiles</a:t>
            </a:r>
            <a:r>
              <a:rPr lang="en-US" baseline="0" dirty="0" smtClean="0"/>
              <a:t>			42,774 </a:t>
            </a:r>
            <a:r>
              <a:rPr lang="en-US" baseline="0" dirty="0" err="1" smtClean="0"/>
              <a:t>sqmiles</a:t>
            </a:r>
            <a:endParaRPr lang="en-US" dirty="0" smtClean="0"/>
          </a:p>
          <a:p>
            <a:pPr lvl="1"/>
            <a:r>
              <a:rPr lang="en-US" dirty="0" smtClean="0"/>
              <a:t>Population Density		59.6</a:t>
            </a:r>
            <a:r>
              <a:rPr lang="en-US" baseline="0" dirty="0" smtClean="0"/>
              <a:t> inhabitants/</a:t>
            </a:r>
            <a:r>
              <a:rPr lang="en-US" baseline="0" dirty="0" err="1" smtClean="0"/>
              <a:t>sqmile</a:t>
            </a:r>
            <a:r>
              <a:rPr lang="en-US" baseline="0" dirty="0" smtClean="0"/>
              <a:t>			206.7 inhabitants/</a:t>
            </a:r>
            <a:r>
              <a:rPr lang="en-US" baseline="0" dirty="0" err="1" smtClean="0"/>
              <a:t>sqmile</a:t>
            </a:r>
            <a:endParaRPr lang="en-US" dirty="0" smtClean="0"/>
          </a:p>
          <a:p>
            <a:pPr lvl="1"/>
            <a:r>
              <a:rPr lang="en-US" dirty="0" smtClean="0"/>
              <a:t>Telecom</a:t>
            </a:r>
            <a:r>
              <a:rPr lang="en-US" baseline="0" dirty="0" smtClean="0"/>
              <a:t> Network</a:t>
            </a:r>
            <a:r>
              <a:rPr lang="en-US" dirty="0" smtClean="0"/>
              <a:t> Ownership	deregulated</a:t>
            </a:r>
            <a:r>
              <a:rPr lang="en-US" baseline="0" dirty="0" smtClean="0"/>
              <a:t> (but high level of public ownership)	Privately Owned  </a:t>
            </a:r>
            <a:endParaRPr lang="en-US" dirty="0" smtClean="0"/>
          </a:p>
          <a:p>
            <a:pPr lvl="1"/>
            <a:r>
              <a:rPr lang="en-US" dirty="0" smtClean="0"/>
              <a:t>Tax Rate 		31% to 57% (income)+ 25%VAT		0%</a:t>
            </a:r>
            <a:r>
              <a:rPr lang="en-US" baseline="0" dirty="0" smtClean="0"/>
              <a:t> to 53% (state and federal income)+ 0 % to 11.75% sales and local tax</a:t>
            </a:r>
            <a:endParaRPr lang="en-US" dirty="0" smtClean="0"/>
          </a:p>
        </p:txBody>
      </p:sp>
      <p:sp>
        <p:nvSpPr>
          <p:cNvPr id="4" name="Slide Number Placeholder 3"/>
          <p:cNvSpPr>
            <a:spLocks noGrp="1"/>
          </p:cNvSpPr>
          <p:nvPr>
            <p:ph type="sldNum" sz="quarter" idx="10"/>
          </p:nvPr>
        </p:nvSpPr>
        <p:spPr/>
        <p:txBody>
          <a:bodyPr/>
          <a:lstStyle/>
          <a:p>
            <a:fld id="{874C4F81-CBA0-430B-863A-A5E1B6F3844F}" type="slidenum">
              <a:rPr lang="en-US" smtClean="0"/>
              <a:t>9</a:t>
            </a:fld>
            <a:endParaRPr lang="en-US"/>
          </a:p>
        </p:txBody>
      </p:sp>
    </p:spTree>
    <p:extLst>
      <p:ext uri="{BB962C8B-B14F-4D97-AF65-F5344CB8AC3E}">
        <p14:creationId xmlns:p14="http://schemas.microsoft.com/office/powerpoint/2010/main" val="63138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104D9C46-FCAE-4804-9F30-ED248E92820E}"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59044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104D9C46-FCAE-4804-9F30-ED248E92820E}"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419335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104D9C46-FCAE-4804-9F30-ED248E92820E}"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411329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104D9C46-FCAE-4804-9F30-ED248E92820E}"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399601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104D9C46-FCAE-4804-9F30-ED248E92820E}"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5087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104D9C46-FCAE-4804-9F30-ED248E92820E}"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374391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104D9C46-FCAE-4804-9F30-ED248E92820E}"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216175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104D9C46-FCAE-4804-9F30-ED248E92820E}"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211268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D9C46-FCAE-4804-9F30-ED248E92820E}"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252910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104D9C46-FCAE-4804-9F30-ED248E92820E}"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211776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104D9C46-FCAE-4804-9F30-ED248E92820E}"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86F35-023F-49C1-9170-96DC5E761E3E}" type="slidenum">
              <a:rPr lang="en-US" smtClean="0"/>
              <a:t>‹#›</a:t>
            </a:fld>
            <a:endParaRPr lang="en-US"/>
          </a:p>
        </p:txBody>
      </p:sp>
    </p:spTree>
    <p:extLst>
      <p:ext uri="{BB962C8B-B14F-4D97-AF65-F5344CB8AC3E}">
        <p14:creationId xmlns:p14="http://schemas.microsoft.com/office/powerpoint/2010/main" val="188693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D9C46-FCAE-4804-9F30-ED248E92820E}" type="datetimeFigureOut">
              <a:rPr lang="en-US" smtClean="0"/>
              <a:t>6/4/2019</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86F35-023F-49C1-9170-96DC5E761E3E}" type="slidenum">
              <a:rPr lang="en-US" smtClean="0"/>
              <a:t>‹#›</a:t>
            </a:fld>
            <a:endParaRPr lang="en-US"/>
          </a:p>
        </p:txBody>
      </p:sp>
    </p:spTree>
    <p:extLst>
      <p:ext uri="{BB962C8B-B14F-4D97-AF65-F5344CB8AC3E}">
        <p14:creationId xmlns:p14="http://schemas.microsoft.com/office/powerpoint/2010/main" val="41753078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ber-Optics_3000pix.jpg"/>
          <p:cNvPicPr>
            <a:picLocks noChangeAspect="1"/>
          </p:cNvPicPr>
          <p:nvPr/>
        </p:nvPicPr>
        <p:blipFill rotWithShape="1">
          <a:blip r:embed="rId3" cstate="print">
            <a:extLst>
              <a:ext uri="{28A0092B-C50C-407E-A947-70E740481C1C}">
                <a14:useLocalDpi xmlns:a14="http://schemas.microsoft.com/office/drawing/2010/main" val="0"/>
              </a:ext>
            </a:extLst>
          </a:blip>
          <a:srcRect l="1" t="-1" r="1" b="15625"/>
          <a:stretch/>
        </p:blipFill>
        <p:spPr>
          <a:xfrm>
            <a:off x="0" y="0"/>
            <a:ext cx="12192000" cy="6858000"/>
          </a:xfrm>
          <a:prstGeom prst="rect">
            <a:avLst/>
          </a:prstGeom>
        </p:spPr>
      </p:pic>
      <p:sp>
        <p:nvSpPr>
          <p:cNvPr id="5" name="Rectangle 4"/>
          <p:cNvSpPr/>
          <p:nvPr/>
        </p:nvSpPr>
        <p:spPr>
          <a:xfrm>
            <a:off x="254000" y="419074"/>
            <a:ext cx="6096000" cy="1877437"/>
          </a:xfrm>
          <a:prstGeom prst="rect">
            <a:avLst/>
          </a:prstGeom>
        </p:spPr>
        <p:txBody>
          <a:bodyPr>
            <a:spAutoFit/>
          </a:bodyPr>
          <a:lstStyle/>
          <a:p>
            <a:r>
              <a:rPr lang="en-US" sz="3200" b="1" dirty="0">
                <a:solidFill>
                  <a:schemeClr val="bg1"/>
                </a:solidFill>
                <a:latin typeface="Open Sans Light"/>
                <a:cs typeface="Open Sans Light"/>
              </a:rPr>
              <a:t>A New Perspective on Expanding Broadband Access to Rural Virginia</a:t>
            </a:r>
            <a:r>
              <a:rPr lang="en-US" sz="3200" dirty="0">
                <a:solidFill>
                  <a:schemeClr val="bg1"/>
                </a:solidFill>
                <a:latin typeface="Open Sans Light"/>
                <a:cs typeface="Open Sans Light"/>
              </a:rPr>
              <a:t/>
            </a:r>
            <a:br>
              <a:rPr lang="en-US" sz="3200" dirty="0">
                <a:solidFill>
                  <a:schemeClr val="bg1"/>
                </a:solidFill>
                <a:latin typeface="Open Sans Light"/>
                <a:cs typeface="Open Sans Light"/>
              </a:rPr>
            </a:br>
            <a:r>
              <a:rPr lang="en-US" sz="2000" b="1" dirty="0">
                <a:solidFill>
                  <a:schemeClr val="bg1"/>
                </a:solidFill>
                <a:latin typeface="Open Sans Light"/>
                <a:cs typeface="Open Sans Light"/>
              </a:rPr>
              <a:t>June 7, 2019</a:t>
            </a:r>
            <a:endParaRPr lang="en-US" sz="3200" dirty="0">
              <a:solidFill>
                <a:schemeClr val="bg1"/>
              </a:solidFill>
              <a:latin typeface="Open Sans Light"/>
              <a:cs typeface="Open Sans Light"/>
            </a:endParaRPr>
          </a:p>
        </p:txBody>
      </p:sp>
    </p:spTree>
    <p:extLst>
      <p:ext uri="{BB962C8B-B14F-4D97-AF65-F5344CB8AC3E}">
        <p14:creationId xmlns:p14="http://schemas.microsoft.com/office/powerpoint/2010/main" val="2322651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a:bodyPr>
          <a:lstStyle/>
          <a:p>
            <a:pPr>
              <a:spcAft>
                <a:spcPts val="1200"/>
              </a:spcAft>
            </a:pPr>
            <a:r>
              <a:rPr lang="en-US" b="1" dirty="0" smtClean="0">
                <a:solidFill>
                  <a:srgbClr val="FFFFFF"/>
                </a:solidFill>
                <a:latin typeface="Open Sans Light"/>
                <a:cs typeface="Open Sans Light"/>
              </a:rPr>
              <a:t>Other US State Initiatives</a:t>
            </a:r>
            <a:endParaRPr lang="en-US" b="1" dirty="0">
              <a:solidFill>
                <a:srgbClr val="FFFFFF"/>
              </a:solidFill>
              <a:latin typeface="Open Sans Light"/>
              <a:cs typeface="Open Sans Light"/>
            </a:endParaRPr>
          </a:p>
        </p:txBody>
      </p:sp>
      <p:sp>
        <p:nvSpPr>
          <p:cNvPr id="3" name="Rectangle 2"/>
          <p:cNvSpPr/>
          <p:nvPr/>
        </p:nvSpPr>
        <p:spPr>
          <a:xfrm>
            <a:off x="842553" y="3213779"/>
            <a:ext cx="9978571" cy="2954655"/>
          </a:xfrm>
          <a:prstGeom prst="rect">
            <a:avLst/>
          </a:prstGeom>
        </p:spPr>
        <p:txBody>
          <a:bodyPr wrap="square">
            <a:spAutoFit/>
          </a:bodyPr>
          <a:lstStyle/>
          <a:p>
            <a:pPr marL="285750" indent="-285750">
              <a:lnSpc>
                <a:spcPct val="130000"/>
              </a:lnSpc>
              <a:buFont typeface="Arial"/>
              <a:buChar char="•"/>
            </a:pPr>
            <a:r>
              <a:rPr lang="en-US" sz="2400" b="1" dirty="0" smtClean="0">
                <a:latin typeface="Open Sans Light"/>
                <a:cs typeface="Open Sans Light"/>
              </a:rPr>
              <a:t>Nevada</a:t>
            </a:r>
            <a:r>
              <a:rPr lang="en-US" sz="2400" dirty="0" smtClean="0">
                <a:latin typeface="Open Sans Light"/>
                <a:cs typeface="Open Sans Light"/>
              </a:rPr>
              <a:t> </a:t>
            </a:r>
            <a:r>
              <a:rPr lang="en-US" sz="2400" dirty="0">
                <a:latin typeface="Open Sans Light"/>
                <a:cs typeface="Open Sans Light"/>
              </a:rPr>
              <a:t>“Dig Once Program”</a:t>
            </a:r>
          </a:p>
          <a:p>
            <a:pPr marL="285750" indent="-285750">
              <a:lnSpc>
                <a:spcPct val="130000"/>
              </a:lnSpc>
              <a:buFont typeface="Arial"/>
              <a:buChar char="•"/>
            </a:pPr>
            <a:r>
              <a:rPr lang="en-US" sz="2400" b="1" dirty="0">
                <a:latin typeface="Open Sans Light"/>
                <a:cs typeface="Open Sans Light"/>
              </a:rPr>
              <a:t>Wyoming</a:t>
            </a:r>
            <a:r>
              <a:rPr lang="en-US" sz="2400" dirty="0">
                <a:latin typeface="Open Sans Light"/>
                <a:cs typeface="Open Sans Light"/>
              </a:rPr>
              <a:t> modified definition of “</a:t>
            </a:r>
            <a:r>
              <a:rPr lang="en-US" sz="2400" i="1" dirty="0" err="1">
                <a:latin typeface="Open Sans Light"/>
                <a:cs typeface="Open Sans Light"/>
              </a:rPr>
              <a:t>unserved</a:t>
            </a:r>
            <a:r>
              <a:rPr lang="en-US" sz="2400" i="1" dirty="0">
                <a:latin typeface="Open Sans Light"/>
                <a:cs typeface="Open Sans Light"/>
              </a:rPr>
              <a:t> populations</a:t>
            </a:r>
            <a:r>
              <a:rPr lang="en-US" sz="2400" dirty="0">
                <a:latin typeface="Open Sans Light"/>
                <a:cs typeface="Open Sans Light"/>
              </a:rPr>
              <a:t>”</a:t>
            </a:r>
          </a:p>
          <a:p>
            <a:pPr marL="285750" indent="-285750">
              <a:lnSpc>
                <a:spcPct val="130000"/>
              </a:lnSpc>
              <a:buFont typeface="Arial"/>
              <a:buChar char="•"/>
            </a:pPr>
            <a:r>
              <a:rPr lang="en-US" sz="2400" b="1" dirty="0">
                <a:latin typeface="Open Sans Light"/>
                <a:cs typeface="Open Sans Light"/>
              </a:rPr>
              <a:t>Wisconsin</a:t>
            </a:r>
            <a:r>
              <a:rPr lang="en-US" sz="2400" dirty="0">
                <a:latin typeface="Open Sans Light"/>
                <a:cs typeface="Open Sans Light"/>
              </a:rPr>
              <a:t>, </a:t>
            </a:r>
            <a:r>
              <a:rPr lang="en-US" sz="2400" b="1" dirty="0">
                <a:latin typeface="Open Sans Light"/>
                <a:cs typeface="Open Sans Light"/>
              </a:rPr>
              <a:t>Arizona</a:t>
            </a:r>
            <a:r>
              <a:rPr lang="en-US" sz="2400" dirty="0">
                <a:latin typeface="Open Sans Light"/>
                <a:cs typeface="Open Sans Light"/>
              </a:rPr>
              <a:t>, </a:t>
            </a:r>
            <a:r>
              <a:rPr lang="en-US" sz="2400" b="1" dirty="0">
                <a:latin typeface="Open Sans Light"/>
                <a:cs typeface="Open Sans Light"/>
              </a:rPr>
              <a:t>North </a:t>
            </a:r>
            <a:r>
              <a:rPr lang="en-US" sz="2400" b="1" dirty="0" smtClean="0">
                <a:latin typeface="Open Sans Light"/>
                <a:cs typeface="Open Sans Light"/>
              </a:rPr>
              <a:t>Dakota</a:t>
            </a:r>
            <a:r>
              <a:rPr lang="en-US" sz="2400" dirty="0" smtClean="0">
                <a:latin typeface="Open Sans Light"/>
                <a:cs typeface="Open Sans Light"/>
              </a:rPr>
              <a:t> </a:t>
            </a:r>
            <a:r>
              <a:rPr lang="en-US" sz="2400" dirty="0">
                <a:latin typeface="Open Sans Light"/>
                <a:cs typeface="Open Sans Light"/>
              </a:rPr>
              <a:t>and </a:t>
            </a:r>
            <a:r>
              <a:rPr lang="en-US" sz="2400" b="1" dirty="0">
                <a:latin typeface="Open Sans Light"/>
                <a:cs typeface="Open Sans Light"/>
              </a:rPr>
              <a:t>South Dakota </a:t>
            </a:r>
            <a:r>
              <a:rPr lang="en-US" sz="2400" dirty="0">
                <a:latin typeface="Open Sans Light"/>
                <a:cs typeface="Open Sans Light"/>
              </a:rPr>
              <a:t>are currently in pilot phase for Microsoft’s “</a:t>
            </a:r>
            <a:r>
              <a:rPr lang="en-US" sz="2400" i="1" dirty="0">
                <a:latin typeface="Open Sans Light"/>
                <a:cs typeface="Open Sans Light"/>
              </a:rPr>
              <a:t>Rural </a:t>
            </a:r>
            <a:r>
              <a:rPr lang="en-US" sz="2400" i="1" dirty="0" err="1">
                <a:latin typeface="Open Sans Light"/>
                <a:cs typeface="Open Sans Light"/>
              </a:rPr>
              <a:t>Airband</a:t>
            </a:r>
            <a:r>
              <a:rPr lang="en-US" sz="2400" i="1" dirty="0">
                <a:latin typeface="Open Sans Light"/>
                <a:cs typeface="Open Sans Light"/>
              </a:rPr>
              <a:t> Initiative</a:t>
            </a:r>
            <a:r>
              <a:rPr lang="en-US" sz="2400" dirty="0">
                <a:latin typeface="Open Sans Light"/>
                <a:cs typeface="Open Sans Light"/>
              </a:rPr>
              <a:t>” </a:t>
            </a:r>
          </a:p>
          <a:p>
            <a:pPr marL="742950" lvl="1" indent="-285750">
              <a:lnSpc>
                <a:spcPct val="130000"/>
              </a:lnSpc>
              <a:buFont typeface="Arial"/>
              <a:buChar char="•"/>
            </a:pPr>
            <a:r>
              <a:rPr lang="en-US" sz="2400" dirty="0">
                <a:latin typeface="Open Sans Light"/>
                <a:cs typeface="Open Sans Light"/>
              </a:rPr>
              <a:t>Piloted for educational use in Halifax and Charlotte Counties</a:t>
            </a:r>
          </a:p>
          <a:p>
            <a:pPr marL="342900" indent="-342900">
              <a:lnSpc>
                <a:spcPct val="130000"/>
              </a:lnSpc>
              <a:buFont typeface="Arial"/>
              <a:buChar char="•"/>
            </a:pPr>
            <a:endParaRPr lang="en-US" sz="2400" dirty="0">
              <a:latin typeface="Open Sans Light"/>
              <a:cs typeface="Open Sans Light"/>
            </a:endParaRPr>
          </a:p>
        </p:txBody>
      </p:sp>
    </p:spTree>
    <p:extLst>
      <p:ext uri="{BB962C8B-B14F-4D97-AF65-F5344CB8AC3E}">
        <p14:creationId xmlns:p14="http://schemas.microsoft.com/office/powerpoint/2010/main" val="2396931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a:bodyPr>
          <a:lstStyle/>
          <a:p>
            <a:pPr>
              <a:spcAft>
                <a:spcPts val="1200"/>
              </a:spcAft>
            </a:pPr>
            <a:r>
              <a:rPr lang="en-US" b="1" dirty="0">
                <a:solidFill>
                  <a:srgbClr val="FFFFFF"/>
                </a:solidFill>
                <a:latin typeface="Open Sans Light"/>
                <a:cs typeface="Open Sans Light"/>
              </a:rPr>
              <a:t>Recommendations</a:t>
            </a:r>
            <a:endParaRPr lang="en-US" sz="1000" b="1" dirty="0" smtClean="0">
              <a:solidFill>
                <a:srgbClr val="FFFFFF"/>
              </a:solidFill>
              <a:latin typeface="Open Sans Light"/>
              <a:cs typeface="Open Sans Light"/>
            </a:endParaRPr>
          </a:p>
        </p:txBody>
      </p:sp>
      <p:sp>
        <p:nvSpPr>
          <p:cNvPr id="3" name="Rectangle 2"/>
          <p:cNvSpPr/>
          <p:nvPr/>
        </p:nvSpPr>
        <p:spPr>
          <a:xfrm>
            <a:off x="944153" y="3213779"/>
            <a:ext cx="10994573" cy="2954655"/>
          </a:xfrm>
          <a:prstGeom prst="rect">
            <a:avLst/>
          </a:prstGeom>
        </p:spPr>
        <p:txBody>
          <a:bodyPr wrap="square">
            <a:spAutoFit/>
          </a:bodyPr>
          <a:lstStyle/>
          <a:p>
            <a:pPr marL="347472" indent="-347472">
              <a:lnSpc>
                <a:spcPct val="130000"/>
              </a:lnSpc>
              <a:buFont typeface="Arial" panose="020B0604020202020204" pitchFamily="34" charset="0"/>
              <a:buChar char="•"/>
            </a:pPr>
            <a:r>
              <a:rPr lang="en-US" sz="2400" dirty="0">
                <a:latin typeface="Open Sans Light"/>
                <a:cs typeface="Open Sans Light"/>
              </a:rPr>
              <a:t>Continue with Existing State Broadband Plan</a:t>
            </a:r>
          </a:p>
          <a:p>
            <a:pPr marL="804672" lvl="1" indent="-347472">
              <a:lnSpc>
                <a:spcPct val="130000"/>
              </a:lnSpc>
              <a:buFont typeface="Arial" panose="020B0604020202020204" pitchFamily="34" charset="0"/>
              <a:buChar char="•"/>
            </a:pPr>
            <a:r>
              <a:rPr lang="en-US" sz="2400" dirty="0">
                <a:latin typeface="Open Sans Light"/>
                <a:cs typeface="Open Sans Light"/>
              </a:rPr>
              <a:t>Utilize current statewide assets to address identified gaps, using proven technology to obtain universal </a:t>
            </a:r>
            <a:r>
              <a:rPr lang="en-US" sz="2400" dirty="0" smtClean="0">
                <a:latin typeface="Open Sans Light"/>
                <a:cs typeface="Open Sans Light"/>
              </a:rPr>
              <a:t>connectivity</a:t>
            </a:r>
          </a:p>
          <a:p>
            <a:pPr marL="804672" lvl="1" indent="-347472">
              <a:lnSpc>
                <a:spcPct val="130000"/>
              </a:lnSpc>
              <a:buFont typeface="Arial" panose="020B0604020202020204" pitchFamily="34" charset="0"/>
              <a:buChar char="•"/>
            </a:pPr>
            <a:endParaRPr lang="en-US" sz="2400" dirty="0">
              <a:latin typeface="Open Sans Light"/>
              <a:cs typeface="Open Sans Light"/>
            </a:endParaRPr>
          </a:p>
          <a:p>
            <a:pPr marL="347472" indent="-347472">
              <a:lnSpc>
                <a:spcPct val="130000"/>
              </a:lnSpc>
              <a:buFont typeface="Arial" panose="020B0604020202020204" pitchFamily="34" charset="0"/>
              <a:buChar char="•"/>
            </a:pPr>
            <a:r>
              <a:rPr lang="en-US" sz="2400" dirty="0">
                <a:latin typeface="Open Sans Light"/>
                <a:cs typeface="Open Sans Light"/>
              </a:rPr>
              <a:t>Continue to Expand Upon American Broadband Initiative</a:t>
            </a:r>
          </a:p>
          <a:p>
            <a:pPr marL="804672" lvl="1" indent="-347472">
              <a:lnSpc>
                <a:spcPct val="130000"/>
              </a:lnSpc>
              <a:buFont typeface="Arial" panose="020B0604020202020204" pitchFamily="34" charset="0"/>
              <a:buChar char="•"/>
            </a:pPr>
            <a:r>
              <a:rPr lang="en-US" sz="2400" dirty="0">
                <a:latin typeface="Open Sans Light"/>
                <a:cs typeface="Open Sans Light"/>
              </a:rPr>
              <a:t>Tie future state programs to federal initiatives, including E-Rate</a:t>
            </a:r>
            <a:r>
              <a:rPr lang="en-US" sz="2400" dirty="0">
                <a:solidFill>
                  <a:srgbClr val="FF0000"/>
                </a:solidFill>
                <a:latin typeface="Open Sans Light"/>
                <a:cs typeface="Open Sans Light"/>
              </a:rPr>
              <a:t> </a:t>
            </a:r>
            <a:r>
              <a:rPr lang="en-US" sz="2400" dirty="0" smtClean="0">
                <a:latin typeface="Open Sans Light"/>
                <a:cs typeface="Open Sans Light"/>
              </a:rPr>
              <a:t>program</a:t>
            </a:r>
            <a:endParaRPr lang="en-US" sz="2400" dirty="0">
              <a:latin typeface="Open Sans Light"/>
              <a:cs typeface="Open Sans Light"/>
            </a:endParaRPr>
          </a:p>
        </p:txBody>
      </p:sp>
    </p:spTree>
    <p:extLst>
      <p:ext uri="{BB962C8B-B14F-4D97-AF65-F5344CB8AC3E}">
        <p14:creationId xmlns:p14="http://schemas.microsoft.com/office/powerpoint/2010/main" val="1564761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a:bodyPr>
          <a:lstStyle/>
          <a:p>
            <a:pPr>
              <a:spcAft>
                <a:spcPts val="1200"/>
              </a:spcAft>
            </a:pPr>
            <a:r>
              <a:rPr lang="en-US" b="1" dirty="0">
                <a:solidFill>
                  <a:srgbClr val="FFFFFF"/>
                </a:solidFill>
                <a:latin typeface="Open Sans Light"/>
                <a:cs typeface="Open Sans Light"/>
              </a:rPr>
              <a:t>Recommendations</a:t>
            </a:r>
            <a:endParaRPr lang="en-US" sz="1000" b="1" dirty="0" smtClean="0">
              <a:solidFill>
                <a:srgbClr val="FFFFFF"/>
              </a:solidFill>
              <a:latin typeface="Open Sans Light"/>
              <a:cs typeface="Open Sans Light"/>
            </a:endParaRPr>
          </a:p>
        </p:txBody>
      </p:sp>
      <p:sp>
        <p:nvSpPr>
          <p:cNvPr id="3" name="Rectangle 2"/>
          <p:cNvSpPr/>
          <p:nvPr/>
        </p:nvSpPr>
        <p:spPr>
          <a:xfrm>
            <a:off x="873033" y="3213779"/>
            <a:ext cx="10994573" cy="2474524"/>
          </a:xfrm>
          <a:prstGeom prst="rect">
            <a:avLst/>
          </a:prstGeom>
        </p:spPr>
        <p:txBody>
          <a:bodyPr wrap="square">
            <a:spAutoFit/>
          </a:bodyPr>
          <a:lstStyle/>
          <a:p>
            <a:pPr marL="347472" indent="-347472">
              <a:lnSpc>
                <a:spcPct val="130000"/>
              </a:lnSpc>
              <a:buFont typeface="Arial" panose="020B0604020202020204" pitchFamily="34" charset="0"/>
              <a:buChar char="•"/>
            </a:pPr>
            <a:r>
              <a:rPr lang="en-US" sz="2400" dirty="0" smtClean="0">
                <a:latin typeface="Open Sans Light"/>
                <a:cs typeface="Open Sans Light"/>
              </a:rPr>
              <a:t>Focus </a:t>
            </a:r>
            <a:r>
              <a:rPr lang="en-US" sz="2400" dirty="0">
                <a:latin typeface="Open Sans Light"/>
                <a:cs typeface="Open Sans Light"/>
              </a:rPr>
              <a:t>on Providing Broadband for Educational and Healthcare Purposes</a:t>
            </a:r>
          </a:p>
          <a:p>
            <a:pPr marL="800100" lvl="1" indent="-342900">
              <a:lnSpc>
                <a:spcPct val="130000"/>
              </a:lnSpc>
              <a:buFont typeface="Arial" panose="020B0604020202020204" pitchFamily="34" charset="0"/>
              <a:buChar char="•"/>
            </a:pPr>
            <a:r>
              <a:rPr lang="en-US" sz="2400" dirty="0">
                <a:latin typeface="Open Sans Light"/>
                <a:cs typeface="Open Sans Light"/>
              </a:rPr>
              <a:t>Leverage public private partnerships and partner with local businesses</a:t>
            </a:r>
          </a:p>
          <a:p>
            <a:pPr marL="800100" lvl="1" indent="-342900">
              <a:lnSpc>
                <a:spcPct val="130000"/>
              </a:lnSpc>
              <a:buFont typeface="Arial" panose="020B0604020202020204" pitchFamily="34" charset="0"/>
              <a:buChar char="•"/>
            </a:pPr>
            <a:r>
              <a:rPr lang="en-US" sz="2400" dirty="0">
                <a:latin typeface="Open Sans Light"/>
                <a:cs typeface="Open Sans Light"/>
              </a:rPr>
              <a:t>Use alternatives to fiber in rural communities (“regional Wi-Fi model” or “Microsoft Whitespace model”)</a:t>
            </a:r>
          </a:p>
          <a:p>
            <a:pPr marL="800100" lvl="1" indent="-342900">
              <a:lnSpc>
                <a:spcPct val="130000"/>
              </a:lnSpc>
              <a:buFont typeface="Arial" panose="020B0604020202020204" pitchFamily="34" charset="0"/>
              <a:buChar char="•"/>
            </a:pPr>
            <a:r>
              <a:rPr lang="en-US" sz="2400" dirty="0">
                <a:latin typeface="Open Sans Light"/>
                <a:cs typeface="Open Sans Light"/>
              </a:rPr>
              <a:t>Equip school buses and mobile healthcare units with Wi-</a:t>
            </a:r>
            <a:r>
              <a:rPr lang="en-US" sz="2400" dirty="0" smtClean="0">
                <a:latin typeface="Open Sans Light"/>
                <a:cs typeface="Open Sans Light"/>
              </a:rPr>
              <a:t>Fi</a:t>
            </a:r>
            <a:endParaRPr lang="en-US" sz="2400" dirty="0">
              <a:latin typeface="Open Sans Light"/>
              <a:cs typeface="Open Sans Light"/>
            </a:endParaRPr>
          </a:p>
        </p:txBody>
      </p:sp>
    </p:spTree>
    <p:extLst>
      <p:ext uri="{BB962C8B-B14F-4D97-AF65-F5344CB8AC3E}">
        <p14:creationId xmlns:p14="http://schemas.microsoft.com/office/powerpoint/2010/main" val="1743371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4250928401.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183" t="17068" r="13490" b="1406"/>
          <a:stretch/>
        </p:blipFill>
        <p:spPr>
          <a:xfrm>
            <a:off x="7275286" y="0"/>
            <a:ext cx="4916714" cy="6858001"/>
          </a:xfrm>
          <a:prstGeom prst="rect">
            <a:avLst/>
          </a:prstGeom>
        </p:spPr>
      </p:pic>
      <p:sp>
        <p:nvSpPr>
          <p:cNvPr id="7" name="Rectangle 6"/>
          <p:cNvSpPr/>
          <p:nvPr/>
        </p:nvSpPr>
        <p:spPr>
          <a:xfrm>
            <a:off x="616858" y="518047"/>
            <a:ext cx="6132285" cy="22467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800" dirty="0">
                <a:solidFill>
                  <a:srgbClr val="000000"/>
                </a:solidFill>
                <a:latin typeface="Open Sans Light"/>
                <a:cs typeface="Open Sans Light"/>
              </a:rPr>
              <a:t>“Investment in a high quality environment in the form of complete new communities and associated amenities may be necessary to attract and hold a skilled labor force</a:t>
            </a:r>
            <a:r>
              <a:rPr lang="en-US" sz="2800" dirty="0" smtClean="0">
                <a:solidFill>
                  <a:srgbClr val="000000"/>
                </a:solidFill>
                <a:latin typeface="Open Sans Light"/>
                <a:cs typeface="Open Sans Light"/>
              </a:rPr>
              <a:t>.”</a:t>
            </a:r>
            <a:endParaRPr lang="en-US" sz="2800" dirty="0">
              <a:solidFill>
                <a:srgbClr val="000000"/>
              </a:solidFill>
              <a:latin typeface="Open Sans Light"/>
              <a:cs typeface="Open Sans Light"/>
            </a:endParaRPr>
          </a:p>
        </p:txBody>
      </p:sp>
      <p:sp>
        <p:nvSpPr>
          <p:cNvPr id="8" name="Rectangle 7"/>
          <p:cNvSpPr/>
          <p:nvPr/>
        </p:nvSpPr>
        <p:spPr>
          <a:xfrm>
            <a:off x="538843" y="3314225"/>
            <a:ext cx="6288313" cy="22467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800" dirty="0">
                <a:solidFill>
                  <a:srgbClr val="000000"/>
                </a:solidFill>
                <a:latin typeface="Open Sans Light"/>
                <a:cs typeface="Open Sans Light"/>
              </a:rPr>
              <a:t>“Largest returns to society and to rural residents will be obtained from the public provision of an adequate level of education, health, and other community services</a:t>
            </a:r>
            <a:r>
              <a:rPr lang="en-US" sz="2800" dirty="0" smtClean="0">
                <a:solidFill>
                  <a:srgbClr val="000000"/>
                </a:solidFill>
                <a:latin typeface="Open Sans Light"/>
                <a:cs typeface="Open Sans Light"/>
              </a:rPr>
              <a:t>.”</a:t>
            </a:r>
            <a:endParaRPr lang="en-US" sz="2800" dirty="0">
              <a:solidFill>
                <a:srgbClr val="000000"/>
              </a:solidFill>
              <a:latin typeface="Open Sans Light"/>
              <a:cs typeface="Open Sans Light"/>
            </a:endParaRPr>
          </a:p>
        </p:txBody>
      </p:sp>
      <p:sp>
        <p:nvSpPr>
          <p:cNvPr id="2" name="Rectangle 1"/>
          <p:cNvSpPr/>
          <p:nvPr/>
        </p:nvSpPr>
        <p:spPr>
          <a:xfrm>
            <a:off x="653142" y="6110403"/>
            <a:ext cx="6174013" cy="415498"/>
          </a:xfrm>
          <a:prstGeom prst="rect">
            <a:avLst/>
          </a:prstGeom>
        </p:spPr>
        <p:txBody>
          <a:bodyPr wrap="square">
            <a:spAutoFit/>
          </a:bodyPr>
          <a:lstStyle/>
          <a:p>
            <a:pPr algn="r"/>
            <a:r>
              <a:rPr lang="en-US" sz="1050" i="1" dirty="0">
                <a:solidFill>
                  <a:srgbClr val="000000"/>
                </a:solidFill>
                <a:latin typeface="Open Sans Light"/>
              </a:rPr>
              <a:t>1968. James Angus McMillan</a:t>
            </a:r>
            <a:r>
              <a:rPr lang="en-US" sz="1050" i="1" dirty="0" smtClean="0">
                <a:solidFill>
                  <a:srgbClr val="000000"/>
                </a:solidFill>
                <a:latin typeface="Open Sans Light"/>
              </a:rPr>
              <a:t>.</a:t>
            </a:r>
          </a:p>
          <a:p>
            <a:pPr algn="r"/>
            <a:r>
              <a:rPr lang="en-US" sz="1050" i="1" dirty="0" smtClean="0">
                <a:solidFill>
                  <a:srgbClr val="000000"/>
                </a:solidFill>
                <a:latin typeface="Open Sans Light"/>
              </a:rPr>
              <a:t> Public Service Systems in Rural-Urban Development. Iowa State University.</a:t>
            </a:r>
            <a:endParaRPr lang="en-US" sz="2800" i="1" dirty="0">
              <a:latin typeface="Open Sans Light"/>
            </a:endParaRPr>
          </a:p>
        </p:txBody>
      </p:sp>
    </p:spTree>
    <p:extLst>
      <p:ext uri="{BB962C8B-B14F-4D97-AF65-F5344CB8AC3E}">
        <p14:creationId xmlns:p14="http://schemas.microsoft.com/office/powerpoint/2010/main" val="290377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449286"/>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751286" y="386576"/>
            <a:ext cx="6096000" cy="1754327"/>
          </a:xfrm>
          <a:prstGeom prst="rect">
            <a:avLst/>
          </a:prstGeom>
        </p:spPr>
        <p:txBody>
          <a:bodyPr>
            <a:spAutoFit/>
          </a:bodyPr>
          <a:lstStyle/>
          <a:p>
            <a:pPr algn="r"/>
            <a:r>
              <a:rPr lang="en-US" dirty="0">
                <a:solidFill>
                  <a:srgbClr val="FFFFFF"/>
                </a:solidFill>
                <a:latin typeface="Open Sans Light"/>
                <a:cs typeface="Open Sans Light"/>
              </a:rPr>
              <a:t>Gray Anderson (DGIF)</a:t>
            </a:r>
          </a:p>
          <a:p>
            <a:pPr algn="r"/>
            <a:r>
              <a:rPr lang="en-US" dirty="0">
                <a:solidFill>
                  <a:srgbClr val="FFFFFF"/>
                </a:solidFill>
                <a:latin typeface="Open Sans Light"/>
                <a:cs typeface="Open Sans Light"/>
              </a:rPr>
              <a:t>Kristin Collins (TAX)</a:t>
            </a:r>
          </a:p>
          <a:p>
            <a:pPr algn="r"/>
            <a:r>
              <a:rPr lang="en-US" dirty="0">
                <a:solidFill>
                  <a:srgbClr val="FFFFFF"/>
                </a:solidFill>
                <a:latin typeface="Open Sans Light"/>
                <a:cs typeface="Open Sans Light"/>
              </a:rPr>
              <a:t>Nelson </a:t>
            </a:r>
            <a:r>
              <a:rPr lang="en-US" dirty="0" err="1">
                <a:solidFill>
                  <a:srgbClr val="FFFFFF"/>
                </a:solidFill>
                <a:latin typeface="Open Sans Light"/>
                <a:cs typeface="Open Sans Light"/>
              </a:rPr>
              <a:t>Dail</a:t>
            </a:r>
            <a:r>
              <a:rPr lang="en-US" dirty="0">
                <a:solidFill>
                  <a:srgbClr val="FFFFFF"/>
                </a:solidFill>
                <a:latin typeface="Open Sans Light"/>
                <a:cs typeface="Open Sans Light"/>
              </a:rPr>
              <a:t> (DEQ)</a:t>
            </a:r>
          </a:p>
          <a:p>
            <a:pPr algn="r"/>
            <a:r>
              <a:rPr lang="en-US" dirty="0">
                <a:solidFill>
                  <a:srgbClr val="FFFFFF"/>
                </a:solidFill>
                <a:latin typeface="Open Sans Light"/>
                <a:cs typeface="Open Sans Light"/>
              </a:rPr>
              <a:t>Corrine Louden (OSIG)</a:t>
            </a:r>
          </a:p>
          <a:p>
            <a:pPr algn="r"/>
            <a:r>
              <a:rPr lang="en-US" dirty="0">
                <a:solidFill>
                  <a:srgbClr val="FFFFFF"/>
                </a:solidFill>
                <a:latin typeface="Open Sans Light"/>
                <a:cs typeface="Open Sans Light"/>
              </a:rPr>
              <a:t>Chris Piper (ELECT)</a:t>
            </a:r>
          </a:p>
          <a:p>
            <a:pPr algn="r"/>
            <a:r>
              <a:rPr lang="en-US" dirty="0">
                <a:solidFill>
                  <a:srgbClr val="FFFFFF"/>
                </a:solidFill>
                <a:latin typeface="Open Sans Light"/>
                <a:cs typeface="Open Sans Light"/>
              </a:rPr>
              <a:t>Thomas Sherman (VDOT)</a:t>
            </a:r>
          </a:p>
        </p:txBody>
      </p:sp>
      <p:pic>
        <p:nvPicPr>
          <p:cNvPr id="6" name="Picture 5" descr="yIccwzvD_400x4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3" y="2801256"/>
            <a:ext cx="1669144" cy="1669144"/>
          </a:xfrm>
          <a:prstGeom prst="rect">
            <a:avLst/>
          </a:prstGeom>
        </p:spPr>
      </p:pic>
      <p:pic>
        <p:nvPicPr>
          <p:cNvPr id="7" name="Picture 6" descr="VDOT_navbann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9" y="5910399"/>
            <a:ext cx="2882900" cy="419100"/>
          </a:xfrm>
          <a:prstGeom prst="rect">
            <a:avLst/>
          </a:prstGeom>
        </p:spPr>
      </p:pic>
      <p:pic>
        <p:nvPicPr>
          <p:cNvPr id="8" name="Picture 7" descr="ta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0814" y="4047670"/>
            <a:ext cx="1578429" cy="1578429"/>
          </a:xfrm>
          <a:prstGeom prst="rect">
            <a:avLst/>
          </a:prstGeom>
        </p:spPr>
      </p:pic>
      <p:pic>
        <p:nvPicPr>
          <p:cNvPr id="9" name="Picture 8" descr="downloa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2768" y="2904348"/>
            <a:ext cx="1646463" cy="1646463"/>
          </a:xfrm>
          <a:prstGeom prst="rect">
            <a:avLst/>
          </a:prstGeom>
        </p:spPr>
      </p:pic>
      <p:pic>
        <p:nvPicPr>
          <p:cNvPr id="10" name="Picture 9"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8903" y="4550811"/>
            <a:ext cx="2009667" cy="870856"/>
          </a:xfrm>
          <a:prstGeom prst="rect">
            <a:avLst/>
          </a:prstGeom>
        </p:spPr>
      </p:pic>
      <p:pic>
        <p:nvPicPr>
          <p:cNvPr id="11" name="Picture 10" descr="osig_color_logo_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6285" y="2904348"/>
            <a:ext cx="1651001" cy="1651001"/>
          </a:xfrm>
          <a:prstGeom prst="rect">
            <a:avLst/>
          </a:prstGeom>
        </p:spPr>
      </p:pic>
      <p:sp>
        <p:nvSpPr>
          <p:cNvPr id="12" name="Rectangle 11"/>
          <p:cNvSpPr/>
          <p:nvPr/>
        </p:nvSpPr>
        <p:spPr>
          <a:xfrm>
            <a:off x="343911" y="879018"/>
            <a:ext cx="4063740" cy="769441"/>
          </a:xfrm>
          <a:prstGeom prst="rect">
            <a:avLst/>
          </a:prstGeom>
        </p:spPr>
        <p:txBody>
          <a:bodyPr wrap="none">
            <a:spAutoFit/>
          </a:bodyPr>
          <a:lstStyle/>
          <a:p>
            <a:pPr algn="r"/>
            <a:r>
              <a:rPr lang="en-US" sz="4400" b="1" dirty="0" smtClean="0">
                <a:solidFill>
                  <a:srgbClr val="FFFFFF"/>
                </a:solidFill>
                <a:latin typeface="Open Sans Light"/>
                <a:cs typeface="Open Sans Light"/>
              </a:rPr>
              <a:t>Meet the </a:t>
            </a:r>
            <a:r>
              <a:rPr lang="en-US" sz="4400" b="1" dirty="0" smtClean="0">
                <a:solidFill>
                  <a:srgbClr val="FFFFFF"/>
                </a:solidFill>
                <a:latin typeface="Open Sans Light"/>
                <a:cs typeface="Open Sans Light"/>
              </a:rPr>
              <a:t>Team</a:t>
            </a:r>
          </a:p>
        </p:txBody>
      </p:sp>
    </p:spTree>
    <p:extLst>
      <p:ext uri="{BB962C8B-B14F-4D97-AF65-F5344CB8AC3E}">
        <p14:creationId xmlns:p14="http://schemas.microsoft.com/office/powerpoint/2010/main" val="3133834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a:bodyPr>
          <a:lstStyle/>
          <a:p>
            <a:r>
              <a:rPr lang="en-US" b="1" dirty="0" smtClean="0">
                <a:solidFill>
                  <a:srgbClr val="FFFFFF"/>
                </a:solidFill>
                <a:latin typeface="Open Sans Light"/>
                <a:cs typeface="Open Sans Light"/>
              </a:rPr>
              <a:t>Importance of Broadband Access</a:t>
            </a:r>
            <a:endParaRPr lang="en-US" b="1" dirty="0">
              <a:solidFill>
                <a:srgbClr val="FFFFFF"/>
              </a:solidFill>
              <a:latin typeface="Open Sans Light"/>
              <a:cs typeface="Open Sans Light"/>
            </a:endParaRPr>
          </a:p>
        </p:txBody>
      </p:sp>
      <p:sp>
        <p:nvSpPr>
          <p:cNvPr id="5" name="Content Placeholder 4"/>
          <p:cNvSpPr>
            <a:spLocks noGrp="1"/>
          </p:cNvSpPr>
          <p:nvPr>
            <p:ph idx="1"/>
          </p:nvPr>
        </p:nvSpPr>
        <p:spPr>
          <a:xfrm>
            <a:off x="838200" y="3010579"/>
            <a:ext cx="10515600" cy="3465285"/>
          </a:xfrm>
        </p:spPr>
        <p:txBody>
          <a:bodyPr>
            <a:normAutofit lnSpcReduction="10000"/>
          </a:bodyPr>
          <a:lstStyle/>
          <a:p>
            <a:pPr marL="0" indent="0">
              <a:buNone/>
            </a:pPr>
            <a:r>
              <a:rPr lang="en-US" dirty="0" smtClean="0">
                <a:latin typeface="Open Sans Light"/>
                <a:cs typeface="Open Sans Light"/>
              </a:rPr>
              <a:t>Reliable </a:t>
            </a:r>
            <a:r>
              <a:rPr lang="en-US" dirty="0">
                <a:latin typeface="Open Sans Light"/>
                <a:cs typeface="Open Sans Light"/>
              </a:rPr>
              <a:t>I</a:t>
            </a:r>
            <a:r>
              <a:rPr lang="en-US" dirty="0" smtClean="0">
                <a:latin typeface="Open Sans Light"/>
                <a:cs typeface="Open Sans Light"/>
              </a:rPr>
              <a:t>nternet access is necessary for:</a:t>
            </a:r>
          </a:p>
          <a:p>
            <a:pPr marL="0" indent="0">
              <a:buNone/>
            </a:pPr>
            <a:endParaRPr lang="en-US" dirty="0" smtClean="0">
              <a:latin typeface="Open Sans Light"/>
              <a:cs typeface="Open Sans Light"/>
            </a:endParaRPr>
          </a:p>
          <a:p>
            <a:pPr lvl="2"/>
            <a:r>
              <a:rPr lang="en-US" sz="2600" dirty="0" smtClean="0">
                <a:latin typeface="Open Sans Light"/>
                <a:cs typeface="Open Sans Light"/>
              </a:rPr>
              <a:t>Education</a:t>
            </a:r>
          </a:p>
          <a:p>
            <a:pPr lvl="2"/>
            <a:r>
              <a:rPr lang="en-US" sz="2600" dirty="0" smtClean="0">
                <a:latin typeface="Open Sans Light"/>
                <a:cs typeface="Open Sans Light"/>
              </a:rPr>
              <a:t>Healthcare</a:t>
            </a:r>
          </a:p>
          <a:p>
            <a:pPr lvl="2"/>
            <a:r>
              <a:rPr lang="en-US" sz="2600" dirty="0">
                <a:latin typeface="Open Sans Light"/>
                <a:cs typeface="Open Sans Light"/>
              </a:rPr>
              <a:t>E</a:t>
            </a:r>
            <a:r>
              <a:rPr lang="en-US" sz="2600" dirty="0" smtClean="0">
                <a:latin typeface="Open Sans Light"/>
                <a:cs typeface="Open Sans Light"/>
              </a:rPr>
              <a:t>conomic development and job creation</a:t>
            </a:r>
          </a:p>
          <a:p>
            <a:pPr lvl="2"/>
            <a:r>
              <a:rPr lang="en-US" sz="2600" dirty="0">
                <a:latin typeface="Open Sans Light"/>
                <a:cs typeface="Open Sans Light"/>
              </a:rPr>
              <a:t>P</a:t>
            </a:r>
            <a:r>
              <a:rPr lang="en-US" sz="2600" dirty="0" smtClean="0">
                <a:latin typeface="Open Sans Light"/>
                <a:cs typeface="Open Sans Light"/>
              </a:rPr>
              <a:t>ublic safety</a:t>
            </a:r>
          </a:p>
          <a:p>
            <a:pPr lvl="2"/>
            <a:r>
              <a:rPr lang="en-US" sz="2600" dirty="0">
                <a:latin typeface="Open Sans Light"/>
                <a:cs typeface="Open Sans Light"/>
              </a:rPr>
              <a:t>C</a:t>
            </a:r>
            <a:r>
              <a:rPr lang="en-US" sz="2600" dirty="0" smtClean="0">
                <a:latin typeface="Open Sans Light"/>
                <a:cs typeface="Open Sans Light"/>
              </a:rPr>
              <a:t>itizen engagement</a:t>
            </a:r>
          </a:p>
        </p:txBody>
      </p:sp>
    </p:spTree>
    <p:extLst>
      <p:ext uri="{BB962C8B-B14F-4D97-AF65-F5344CB8AC3E}">
        <p14:creationId xmlns:p14="http://schemas.microsoft.com/office/powerpoint/2010/main" val="510875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94640" y="437921"/>
            <a:ext cx="11694160" cy="1143000"/>
          </a:xfrm>
        </p:spPr>
        <p:txBody>
          <a:bodyPr>
            <a:normAutofit/>
          </a:bodyPr>
          <a:lstStyle/>
          <a:p>
            <a:r>
              <a:rPr lang="en-US" sz="4000" b="1" dirty="0" smtClean="0">
                <a:solidFill>
                  <a:srgbClr val="FFFFFF"/>
                </a:solidFill>
                <a:latin typeface="Open Sans Light"/>
                <a:cs typeface="Open Sans Light"/>
              </a:rPr>
              <a:t>Challenges and Barriers to Broadband Access</a:t>
            </a:r>
            <a:endParaRPr lang="en-US" sz="4000" b="1" dirty="0">
              <a:solidFill>
                <a:srgbClr val="FFFFFF"/>
              </a:solidFill>
              <a:latin typeface="Open Sans Light"/>
              <a:cs typeface="Open Sans Light"/>
            </a:endParaRPr>
          </a:p>
        </p:txBody>
      </p:sp>
      <p:sp>
        <p:nvSpPr>
          <p:cNvPr id="5" name="Content Placeholder 4"/>
          <p:cNvSpPr>
            <a:spLocks noGrp="1"/>
          </p:cNvSpPr>
          <p:nvPr>
            <p:ph idx="1"/>
          </p:nvPr>
        </p:nvSpPr>
        <p:spPr>
          <a:xfrm>
            <a:off x="838200" y="2887207"/>
            <a:ext cx="10515600" cy="2830284"/>
          </a:xfrm>
        </p:spPr>
        <p:txBody>
          <a:bodyPr>
            <a:normAutofit lnSpcReduction="10000"/>
          </a:bodyPr>
          <a:lstStyle/>
          <a:p>
            <a:pPr marL="0" indent="0">
              <a:buNone/>
            </a:pPr>
            <a:r>
              <a:rPr lang="en-US" sz="3000" dirty="0">
                <a:latin typeface="Open Sans Light"/>
                <a:cs typeface="Open Sans Light"/>
              </a:rPr>
              <a:t>Fiber Optic </a:t>
            </a:r>
            <a:r>
              <a:rPr lang="en-US" sz="3000" dirty="0" smtClean="0">
                <a:latin typeface="Open Sans Light"/>
                <a:cs typeface="Open Sans Light"/>
              </a:rPr>
              <a:t>Connections</a:t>
            </a:r>
            <a:endParaRPr lang="en-US" sz="3000" dirty="0">
              <a:latin typeface="Open Sans Light"/>
              <a:cs typeface="Open Sans Light"/>
            </a:endParaRPr>
          </a:p>
          <a:p>
            <a:pPr marL="0" indent="0">
              <a:buNone/>
            </a:pPr>
            <a:endParaRPr lang="en-US" dirty="0">
              <a:latin typeface="Open Sans Light"/>
              <a:cs typeface="Open Sans Light"/>
            </a:endParaRPr>
          </a:p>
          <a:p>
            <a:pPr lvl="2"/>
            <a:r>
              <a:rPr lang="en-US" dirty="0">
                <a:latin typeface="Open Sans Light"/>
                <a:cs typeface="Open Sans Light"/>
              </a:rPr>
              <a:t>Collaboration</a:t>
            </a:r>
          </a:p>
          <a:p>
            <a:pPr lvl="2"/>
            <a:r>
              <a:rPr lang="en-US" dirty="0">
                <a:latin typeface="Open Sans Light"/>
                <a:cs typeface="Open Sans Light"/>
              </a:rPr>
              <a:t>Funding</a:t>
            </a:r>
          </a:p>
          <a:p>
            <a:pPr lvl="2"/>
            <a:r>
              <a:rPr lang="en-US" dirty="0">
                <a:latin typeface="Open Sans Light"/>
                <a:cs typeface="Open Sans Light"/>
              </a:rPr>
              <a:t>Infrastructure/Engineering Cost</a:t>
            </a:r>
          </a:p>
          <a:p>
            <a:pPr lvl="2"/>
            <a:r>
              <a:rPr lang="en-US" dirty="0">
                <a:latin typeface="Open Sans Light"/>
                <a:cs typeface="Open Sans Light"/>
              </a:rPr>
              <a:t>Regulatory Burdens</a:t>
            </a:r>
          </a:p>
        </p:txBody>
      </p:sp>
      <p:sp>
        <p:nvSpPr>
          <p:cNvPr id="2" name="Rectangle 1"/>
          <p:cNvSpPr/>
          <p:nvPr/>
        </p:nvSpPr>
        <p:spPr>
          <a:xfrm>
            <a:off x="2213429" y="1581834"/>
            <a:ext cx="7583714" cy="646331"/>
          </a:xfrm>
          <a:prstGeom prst="rect">
            <a:avLst/>
          </a:prstGeom>
        </p:spPr>
        <p:txBody>
          <a:bodyPr wrap="square">
            <a:spAutoFit/>
          </a:bodyPr>
          <a:lstStyle/>
          <a:p>
            <a:pPr algn="ctr"/>
            <a:r>
              <a:rPr lang="en-US" i="1" dirty="0">
                <a:solidFill>
                  <a:srgbClr val="FFFFFF"/>
                </a:solidFill>
                <a:latin typeface="Open Sans Light"/>
                <a:cs typeface="Open Sans Light"/>
              </a:rPr>
              <a:t>The internet plays a vital role in ensuring that people stay in contact regardless of the physical barriers</a:t>
            </a:r>
          </a:p>
        </p:txBody>
      </p:sp>
    </p:spTree>
    <p:extLst>
      <p:ext uri="{BB962C8B-B14F-4D97-AF65-F5344CB8AC3E}">
        <p14:creationId xmlns:p14="http://schemas.microsoft.com/office/powerpoint/2010/main" val="37665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85571"/>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474208"/>
            <a:ext cx="10972800" cy="1143000"/>
          </a:xfrm>
        </p:spPr>
        <p:txBody>
          <a:bodyPr>
            <a:normAutofit/>
          </a:bodyPr>
          <a:lstStyle/>
          <a:p>
            <a:pPr>
              <a:spcAft>
                <a:spcPts val="1200"/>
              </a:spcAft>
            </a:pPr>
            <a:r>
              <a:rPr lang="en-US" b="1" dirty="0">
                <a:solidFill>
                  <a:srgbClr val="FFFFFF"/>
                </a:solidFill>
                <a:latin typeface="Open Sans Light"/>
                <a:cs typeface="Open Sans Light"/>
              </a:rPr>
              <a:t>Parallels with Other Services (Utilities)</a:t>
            </a:r>
          </a:p>
        </p:txBody>
      </p:sp>
      <p:sp>
        <p:nvSpPr>
          <p:cNvPr id="5" name="Content Placeholder 4"/>
          <p:cNvSpPr>
            <a:spLocks noGrp="1"/>
          </p:cNvSpPr>
          <p:nvPr>
            <p:ph idx="1"/>
          </p:nvPr>
        </p:nvSpPr>
        <p:spPr>
          <a:xfrm>
            <a:off x="366484" y="2959779"/>
            <a:ext cx="5675087" cy="1591716"/>
          </a:xfrm>
        </p:spPr>
        <p:txBody>
          <a:bodyPr>
            <a:normAutofit/>
          </a:bodyPr>
          <a:lstStyle/>
          <a:p>
            <a:pPr marL="0" indent="0">
              <a:buNone/>
            </a:pPr>
            <a:r>
              <a:rPr lang="en-US" sz="2000" b="1" i="1" dirty="0" smtClean="0">
                <a:latin typeface="Open Sans Light"/>
                <a:cs typeface="Open Sans Light"/>
              </a:rPr>
              <a:t>Is </a:t>
            </a:r>
            <a:r>
              <a:rPr lang="en-US" sz="2000" b="1" i="1" dirty="0">
                <a:latin typeface="Open Sans Light"/>
                <a:cs typeface="Open Sans Light"/>
              </a:rPr>
              <a:t>there parity across the </a:t>
            </a:r>
            <a:r>
              <a:rPr lang="en-US" sz="2000" b="1" i="1" dirty="0" smtClean="0">
                <a:latin typeface="Open Sans Light"/>
                <a:cs typeface="Open Sans Light"/>
              </a:rPr>
              <a:t>Commonwealth? </a:t>
            </a:r>
            <a:endParaRPr lang="en-US" sz="2000" b="1" i="1" dirty="0">
              <a:latin typeface="Open Sans Light"/>
              <a:cs typeface="Open Sans Light"/>
            </a:endParaRPr>
          </a:p>
          <a:p>
            <a:pPr marL="0" indent="0">
              <a:lnSpc>
                <a:spcPct val="50000"/>
              </a:lnSpc>
              <a:buNone/>
            </a:pPr>
            <a:endParaRPr lang="en-US" sz="2000" dirty="0" smtClean="0">
              <a:latin typeface="Open Sans Light"/>
              <a:cs typeface="Open Sans Light"/>
            </a:endParaRPr>
          </a:p>
          <a:p>
            <a:pPr lvl="1"/>
            <a:r>
              <a:rPr lang="en-US" sz="2000" dirty="0">
                <a:latin typeface="Open Sans Light"/>
                <a:cs typeface="Open Sans Light"/>
              </a:rPr>
              <a:t>Educational/job opportunities</a:t>
            </a:r>
          </a:p>
          <a:p>
            <a:pPr lvl="1"/>
            <a:r>
              <a:rPr lang="en-US" sz="2000" dirty="0" smtClean="0">
                <a:latin typeface="Open Sans Light"/>
                <a:cs typeface="Open Sans Light"/>
              </a:rPr>
              <a:t>Modern communities</a:t>
            </a:r>
            <a:endParaRPr lang="en-US" sz="2000" dirty="0">
              <a:latin typeface="Open Sans Light"/>
              <a:cs typeface="Open Sans Light"/>
            </a:endParaRPr>
          </a:p>
        </p:txBody>
      </p:sp>
      <p:sp>
        <p:nvSpPr>
          <p:cNvPr id="2" name="Rectangle 1"/>
          <p:cNvSpPr/>
          <p:nvPr/>
        </p:nvSpPr>
        <p:spPr>
          <a:xfrm>
            <a:off x="2213429" y="1581836"/>
            <a:ext cx="7583714" cy="369332"/>
          </a:xfrm>
          <a:prstGeom prst="rect">
            <a:avLst/>
          </a:prstGeom>
        </p:spPr>
        <p:txBody>
          <a:bodyPr wrap="square">
            <a:spAutoFit/>
          </a:bodyPr>
          <a:lstStyle/>
          <a:p>
            <a:pPr algn="ctr"/>
            <a:r>
              <a:rPr lang="en-US" i="1" dirty="0">
                <a:solidFill>
                  <a:srgbClr val="FFFFFF"/>
                </a:solidFill>
                <a:latin typeface="Open Sans Light"/>
                <a:cs typeface="Open Sans Light"/>
              </a:rPr>
              <a:t>Infrastructure through business or utilities models</a:t>
            </a:r>
          </a:p>
        </p:txBody>
      </p:sp>
      <p:sp>
        <p:nvSpPr>
          <p:cNvPr id="7" name="Content Placeholder 4"/>
          <p:cNvSpPr txBox="1">
            <a:spLocks/>
          </p:cNvSpPr>
          <p:nvPr/>
        </p:nvSpPr>
        <p:spPr>
          <a:xfrm>
            <a:off x="7213600" y="2964544"/>
            <a:ext cx="4742543" cy="19325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i="1" dirty="0" smtClean="0">
                <a:latin typeface="Open Sans Light"/>
                <a:cs typeface="Open Sans Light"/>
              </a:rPr>
              <a:t>How do we deal with this disparity? </a:t>
            </a:r>
          </a:p>
          <a:p>
            <a:pPr marL="0" indent="0">
              <a:lnSpc>
                <a:spcPct val="50000"/>
              </a:lnSpc>
              <a:buFont typeface="Arial"/>
              <a:buNone/>
            </a:pPr>
            <a:endParaRPr lang="en-US" sz="2000" dirty="0" smtClean="0">
              <a:latin typeface="Open Sans Light"/>
              <a:cs typeface="Open Sans Light"/>
            </a:endParaRPr>
          </a:p>
          <a:p>
            <a:pPr lvl="1"/>
            <a:r>
              <a:rPr lang="en-US" sz="2000" dirty="0" smtClean="0">
                <a:latin typeface="Open Sans Light"/>
                <a:cs typeface="Open Sans Light"/>
              </a:rPr>
              <a:t>Clean water</a:t>
            </a:r>
          </a:p>
          <a:p>
            <a:pPr lvl="1"/>
            <a:r>
              <a:rPr lang="en-US" sz="2000" dirty="0" smtClean="0">
                <a:latin typeface="Open Sans Light"/>
                <a:cs typeface="Open Sans Light"/>
              </a:rPr>
              <a:t>Waste</a:t>
            </a:r>
          </a:p>
          <a:p>
            <a:pPr lvl="1"/>
            <a:r>
              <a:rPr lang="en-US" sz="2000" dirty="0" smtClean="0">
                <a:latin typeface="Open Sans Light"/>
                <a:cs typeface="Open Sans Light"/>
              </a:rPr>
              <a:t>Electricity </a:t>
            </a:r>
          </a:p>
        </p:txBody>
      </p:sp>
      <p:sp>
        <p:nvSpPr>
          <p:cNvPr id="3" name="Rectangle 2"/>
          <p:cNvSpPr/>
          <p:nvPr/>
        </p:nvSpPr>
        <p:spPr>
          <a:xfrm>
            <a:off x="1052286" y="5376093"/>
            <a:ext cx="9978571" cy="707886"/>
          </a:xfrm>
          <a:prstGeom prst="rect">
            <a:avLst/>
          </a:prstGeom>
        </p:spPr>
        <p:txBody>
          <a:bodyPr wrap="square">
            <a:spAutoFit/>
          </a:bodyPr>
          <a:lstStyle/>
          <a:p>
            <a:pPr algn="ctr"/>
            <a:r>
              <a:rPr lang="en-US" sz="2000" dirty="0">
                <a:latin typeface="Open Sans Light"/>
                <a:cs typeface="Open Sans Light"/>
              </a:rPr>
              <a:t>Broadband internet is the next “utility” to help erase disparities across the Commonwealth</a:t>
            </a:r>
          </a:p>
        </p:txBody>
      </p:sp>
    </p:spTree>
    <p:extLst>
      <p:ext uri="{BB962C8B-B14F-4D97-AF65-F5344CB8AC3E}">
        <p14:creationId xmlns:p14="http://schemas.microsoft.com/office/powerpoint/2010/main" val="3279062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a:bodyPr>
          <a:lstStyle/>
          <a:p>
            <a:pPr>
              <a:spcAft>
                <a:spcPts val="1200"/>
              </a:spcAft>
            </a:pPr>
            <a:r>
              <a:rPr lang="en-US" b="1" dirty="0">
                <a:solidFill>
                  <a:srgbClr val="FFFFFF"/>
                </a:solidFill>
                <a:latin typeface="Open Sans Light"/>
                <a:cs typeface="Open Sans Light"/>
              </a:rPr>
              <a:t>Parallels with Other Services (Utilities)</a:t>
            </a:r>
          </a:p>
        </p:txBody>
      </p:sp>
      <p:sp>
        <p:nvSpPr>
          <p:cNvPr id="3" name="Rectangle 2"/>
          <p:cNvSpPr/>
          <p:nvPr/>
        </p:nvSpPr>
        <p:spPr>
          <a:xfrm>
            <a:off x="852713" y="2615977"/>
            <a:ext cx="9978571" cy="4093428"/>
          </a:xfrm>
          <a:prstGeom prst="rect">
            <a:avLst/>
          </a:prstGeom>
        </p:spPr>
        <p:txBody>
          <a:bodyPr wrap="square">
            <a:spAutoFit/>
          </a:bodyPr>
          <a:lstStyle/>
          <a:p>
            <a:pPr marL="457200" indent="-457200">
              <a:buFont typeface="Arial" panose="020B0604020202020204" pitchFamily="34" charset="0"/>
              <a:buChar char="•"/>
            </a:pPr>
            <a:r>
              <a:rPr lang="en-US" sz="2000" dirty="0">
                <a:latin typeface="Open Sans Light"/>
                <a:cs typeface="Open Sans Light"/>
              </a:rPr>
              <a:t>Investment in broadband is not a one-to-one business model</a:t>
            </a:r>
          </a:p>
          <a:p>
            <a:pPr marL="1257300" lvl="2" indent="-342900">
              <a:buFont typeface="Arial" panose="020B0604020202020204" pitchFamily="34" charset="0"/>
              <a:buChar char="•"/>
            </a:pPr>
            <a:r>
              <a:rPr lang="en-US" sz="2000" dirty="0" smtClean="0">
                <a:latin typeface="Open Sans Light"/>
                <a:cs typeface="Open Sans Light"/>
              </a:rPr>
              <a:t>Improves </a:t>
            </a:r>
            <a:r>
              <a:rPr lang="en-US" sz="2000" dirty="0">
                <a:latin typeface="Open Sans Light"/>
                <a:cs typeface="Open Sans Light"/>
              </a:rPr>
              <a:t>education opportunities</a:t>
            </a:r>
          </a:p>
          <a:p>
            <a:pPr marL="1257300" lvl="2" indent="-342900">
              <a:buFont typeface="Arial" panose="020B0604020202020204" pitchFamily="34" charset="0"/>
              <a:buChar char="•"/>
            </a:pPr>
            <a:r>
              <a:rPr lang="en-US" sz="2000" dirty="0" smtClean="0">
                <a:latin typeface="Open Sans Light"/>
                <a:cs typeface="Open Sans Light"/>
              </a:rPr>
              <a:t>Improves </a:t>
            </a:r>
            <a:r>
              <a:rPr lang="en-US" sz="2000" dirty="0">
                <a:latin typeface="Open Sans Light"/>
                <a:cs typeface="Open Sans Light"/>
              </a:rPr>
              <a:t>B2B connectivity</a:t>
            </a:r>
          </a:p>
          <a:p>
            <a:pPr marL="1257300" lvl="2" indent="-342900">
              <a:buFont typeface="Arial" panose="020B0604020202020204" pitchFamily="34" charset="0"/>
              <a:buChar char="•"/>
            </a:pPr>
            <a:r>
              <a:rPr lang="en-US" sz="2000" dirty="0" smtClean="0">
                <a:latin typeface="Open Sans Light"/>
                <a:cs typeface="Open Sans Light"/>
              </a:rPr>
              <a:t>Improves </a:t>
            </a:r>
            <a:r>
              <a:rPr lang="en-US" sz="2000" dirty="0">
                <a:latin typeface="Open Sans Light"/>
                <a:cs typeface="Open Sans Light"/>
              </a:rPr>
              <a:t>community desirability</a:t>
            </a:r>
          </a:p>
          <a:p>
            <a:pPr marL="1257300" lvl="2" indent="-342900">
              <a:buFont typeface="Arial" panose="020B0604020202020204" pitchFamily="34" charset="0"/>
              <a:buChar char="•"/>
            </a:pPr>
            <a:r>
              <a:rPr lang="en-US" sz="2000" dirty="0" smtClean="0">
                <a:latin typeface="Open Sans Light"/>
                <a:cs typeface="Open Sans Light"/>
              </a:rPr>
              <a:t>Improves </a:t>
            </a:r>
            <a:r>
              <a:rPr lang="en-US" sz="2000" dirty="0">
                <a:latin typeface="Open Sans Light"/>
                <a:cs typeface="Open Sans Light"/>
              </a:rPr>
              <a:t>“work in place” opportunities (telework</a:t>
            </a:r>
            <a:r>
              <a:rPr lang="en-US" sz="2000" dirty="0" smtClean="0">
                <a:latin typeface="Open Sans Light"/>
                <a:cs typeface="Open Sans Light"/>
              </a:rPr>
              <a:t>)</a:t>
            </a:r>
          </a:p>
          <a:p>
            <a:endParaRPr lang="en-US" sz="2000" dirty="0">
              <a:latin typeface="Open Sans Light"/>
              <a:cs typeface="Open Sans Light"/>
            </a:endParaRPr>
          </a:p>
          <a:p>
            <a:pPr marL="457200" indent="-457200">
              <a:buFont typeface="Arial" panose="020B0604020202020204" pitchFamily="34" charset="0"/>
              <a:buChar char="•"/>
            </a:pPr>
            <a:r>
              <a:rPr lang="en-US" sz="2000" dirty="0">
                <a:latin typeface="Open Sans Light"/>
                <a:cs typeface="Open Sans Light"/>
              </a:rPr>
              <a:t>Investment in broadband is well beyond email and streaming movies</a:t>
            </a:r>
          </a:p>
          <a:p>
            <a:pPr marL="1257300" lvl="2" indent="-342900">
              <a:buFont typeface="Arial" panose="020B0604020202020204" pitchFamily="34" charset="0"/>
              <a:buChar char="•"/>
            </a:pPr>
            <a:r>
              <a:rPr lang="en-US" sz="2000" dirty="0" smtClean="0">
                <a:latin typeface="Open Sans Light"/>
                <a:cs typeface="Open Sans Light"/>
              </a:rPr>
              <a:t>There </a:t>
            </a:r>
            <a:r>
              <a:rPr lang="en-US" sz="2000" dirty="0">
                <a:latin typeface="Open Sans Light"/>
                <a:cs typeface="Open Sans Light"/>
              </a:rPr>
              <a:t>are people implications</a:t>
            </a:r>
          </a:p>
          <a:p>
            <a:pPr marL="1257300" lvl="2" indent="-342900">
              <a:buFont typeface="Arial" panose="020B0604020202020204" pitchFamily="34" charset="0"/>
              <a:buChar char="•"/>
            </a:pPr>
            <a:r>
              <a:rPr lang="en-US" sz="2000" dirty="0" smtClean="0">
                <a:latin typeface="Open Sans Light"/>
                <a:cs typeface="Open Sans Light"/>
              </a:rPr>
              <a:t>There </a:t>
            </a:r>
            <a:r>
              <a:rPr lang="en-US" sz="2000" dirty="0">
                <a:latin typeface="Open Sans Light"/>
                <a:cs typeface="Open Sans Light"/>
              </a:rPr>
              <a:t>are community implications</a:t>
            </a:r>
          </a:p>
          <a:p>
            <a:pPr marL="1257300" lvl="2" indent="-342900">
              <a:buFont typeface="Arial" panose="020B0604020202020204" pitchFamily="34" charset="0"/>
              <a:buChar char="•"/>
            </a:pPr>
            <a:r>
              <a:rPr lang="en-US" sz="2000" dirty="0" smtClean="0">
                <a:latin typeface="Open Sans Light"/>
                <a:cs typeface="Open Sans Light"/>
              </a:rPr>
              <a:t>There </a:t>
            </a:r>
            <a:r>
              <a:rPr lang="en-US" sz="2000" dirty="0">
                <a:latin typeface="Open Sans Light"/>
                <a:cs typeface="Open Sans Light"/>
              </a:rPr>
              <a:t>are state </a:t>
            </a:r>
            <a:r>
              <a:rPr lang="en-US" sz="2000" dirty="0" smtClean="0">
                <a:latin typeface="Open Sans Light"/>
                <a:cs typeface="Open Sans Light"/>
              </a:rPr>
              <a:t>implications</a:t>
            </a:r>
          </a:p>
          <a:p>
            <a:endParaRPr lang="en-US" sz="2000" dirty="0">
              <a:latin typeface="Open Sans Light"/>
              <a:cs typeface="Open Sans Light"/>
            </a:endParaRPr>
          </a:p>
          <a:p>
            <a:pPr marL="457200" indent="-457200">
              <a:buFont typeface="Arial" panose="020B0604020202020204" pitchFamily="34" charset="0"/>
              <a:buChar char="•"/>
            </a:pPr>
            <a:r>
              <a:rPr lang="en-US" sz="2000" dirty="0">
                <a:latin typeface="Open Sans Light"/>
                <a:cs typeface="Open Sans Light"/>
              </a:rPr>
              <a:t>Broadband can start to ameliorate some of the disparities in Virginia</a:t>
            </a:r>
          </a:p>
          <a:p>
            <a:pPr marL="1257300" lvl="2" indent="-342900">
              <a:buFont typeface="Arial" panose="020B0604020202020204" pitchFamily="34" charset="0"/>
              <a:buChar char="•"/>
            </a:pPr>
            <a:r>
              <a:rPr lang="en-US" sz="2000" dirty="0" smtClean="0">
                <a:latin typeface="Open Sans Light"/>
                <a:cs typeface="Open Sans Light"/>
              </a:rPr>
              <a:t>Worth </a:t>
            </a:r>
            <a:r>
              <a:rPr lang="en-US" sz="2000" dirty="0">
                <a:latin typeface="Open Sans Light"/>
                <a:cs typeface="Open Sans Light"/>
              </a:rPr>
              <a:t>much more to Virginia than just tax revenue</a:t>
            </a:r>
          </a:p>
        </p:txBody>
      </p:sp>
    </p:spTree>
    <p:extLst>
      <p:ext uri="{BB962C8B-B14F-4D97-AF65-F5344CB8AC3E}">
        <p14:creationId xmlns:p14="http://schemas.microsoft.com/office/powerpoint/2010/main" val="405078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a:bodyPr>
          <a:lstStyle/>
          <a:p>
            <a:pPr>
              <a:spcAft>
                <a:spcPts val="1200"/>
              </a:spcAft>
            </a:pPr>
            <a:r>
              <a:rPr lang="en-US" b="1" dirty="0" smtClean="0">
                <a:solidFill>
                  <a:srgbClr val="FFFFFF"/>
                </a:solidFill>
                <a:latin typeface="Open Sans Light"/>
                <a:cs typeface="Open Sans Light"/>
              </a:rPr>
              <a:t>Rural Electrification Act of 1936</a:t>
            </a:r>
            <a:endParaRPr lang="en-US" b="1" dirty="0">
              <a:solidFill>
                <a:srgbClr val="FFFFFF"/>
              </a:solidFill>
              <a:latin typeface="Open Sans Light"/>
              <a:cs typeface="Open Sans Light"/>
            </a:endParaRPr>
          </a:p>
        </p:txBody>
      </p:sp>
      <p:sp>
        <p:nvSpPr>
          <p:cNvPr id="3" name="Rectangle 2"/>
          <p:cNvSpPr/>
          <p:nvPr/>
        </p:nvSpPr>
        <p:spPr>
          <a:xfrm>
            <a:off x="852713" y="2615977"/>
            <a:ext cx="9978571" cy="3816429"/>
          </a:xfrm>
          <a:prstGeom prst="rect">
            <a:avLst/>
          </a:prstGeom>
        </p:spPr>
        <p:txBody>
          <a:bodyPr wrap="square">
            <a:spAutoFit/>
          </a:bodyPr>
          <a:lstStyle/>
          <a:p>
            <a:r>
              <a:rPr lang="en-US" sz="2200" i="1" dirty="0">
                <a:latin typeface="Open Sans Light"/>
                <a:cs typeface="Open Sans Light"/>
              </a:rPr>
              <a:t>Allowed the Federal Government to make low-cost loans to non-profit cooperatives bringing electricity to rural </a:t>
            </a:r>
            <a:r>
              <a:rPr lang="en-US" sz="2200" i="1" dirty="0" smtClean="0">
                <a:latin typeface="Open Sans Light"/>
                <a:cs typeface="Open Sans Light"/>
              </a:rPr>
              <a:t>America</a:t>
            </a:r>
          </a:p>
          <a:p>
            <a:endParaRPr lang="en-US" sz="2200" dirty="0">
              <a:latin typeface="Open Sans Light"/>
              <a:cs typeface="Open Sans Light"/>
            </a:endParaRPr>
          </a:p>
          <a:p>
            <a:pPr marL="742950" lvl="1" indent="-285750">
              <a:buFont typeface="Arial"/>
              <a:buChar char="•"/>
            </a:pPr>
            <a:r>
              <a:rPr lang="en-US" sz="2200" dirty="0">
                <a:latin typeface="Open Sans Light"/>
                <a:cs typeface="Open Sans Light"/>
              </a:rPr>
              <a:t>One piece </a:t>
            </a:r>
            <a:r>
              <a:rPr lang="en-US" sz="2200" dirty="0" smtClean="0">
                <a:latin typeface="Open Sans Light"/>
                <a:cs typeface="Open Sans Light"/>
              </a:rPr>
              <a:t>of the </a:t>
            </a:r>
            <a:r>
              <a:rPr lang="en-US" sz="2200" dirty="0">
                <a:latin typeface="Open Sans Light"/>
                <a:cs typeface="Open Sans Light"/>
              </a:rPr>
              <a:t>New Deal legislative push by Franklin Roosevelt</a:t>
            </a:r>
          </a:p>
          <a:p>
            <a:pPr marL="742950" lvl="1" indent="-285750">
              <a:buFont typeface="Arial"/>
              <a:buChar char="•"/>
            </a:pPr>
            <a:r>
              <a:rPr lang="en-US" sz="2200" dirty="0">
                <a:latin typeface="Open Sans Light"/>
                <a:cs typeface="Open Sans Light"/>
              </a:rPr>
              <a:t>3% of farm homes </a:t>
            </a:r>
            <a:r>
              <a:rPr lang="en-US" sz="2200" dirty="0" smtClean="0">
                <a:latin typeface="Open Sans Light"/>
                <a:cs typeface="Open Sans Light"/>
              </a:rPr>
              <a:t>were </a:t>
            </a:r>
            <a:r>
              <a:rPr lang="en-US" sz="2200" dirty="0">
                <a:latin typeface="Open Sans Light"/>
                <a:cs typeface="Open Sans Light"/>
              </a:rPr>
              <a:t>electrified in 1936; 90% were electrified by </a:t>
            </a:r>
            <a:r>
              <a:rPr lang="en-US" sz="2200" dirty="0" smtClean="0">
                <a:latin typeface="Open Sans Light"/>
                <a:cs typeface="Open Sans Light"/>
              </a:rPr>
              <a:t>1959</a:t>
            </a:r>
          </a:p>
          <a:p>
            <a:pPr lvl="1"/>
            <a:endParaRPr lang="en-US" sz="2200" dirty="0">
              <a:latin typeface="Open Sans Light"/>
              <a:cs typeface="Open Sans Light"/>
            </a:endParaRPr>
          </a:p>
          <a:p>
            <a:r>
              <a:rPr lang="en-US" sz="2200" i="1" dirty="0">
                <a:latin typeface="Open Sans Light"/>
                <a:cs typeface="Open Sans Light"/>
              </a:rPr>
              <a:t>Challenges were similar to extending </a:t>
            </a:r>
            <a:r>
              <a:rPr lang="en-US" sz="2200" i="1" dirty="0" smtClean="0">
                <a:latin typeface="Open Sans Light"/>
                <a:cs typeface="Open Sans Light"/>
              </a:rPr>
              <a:t>broadband</a:t>
            </a:r>
          </a:p>
          <a:p>
            <a:endParaRPr lang="en-US" sz="2200" dirty="0">
              <a:latin typeface="Open Sans Light"/>
              <a:cs typeface="Open Sans Light"/>
            </a:endParaRPr>
          </a:p>
          <a:p>
            <a:pPr marL="742950" lvl="1" indent="-285750">
              <a:buFont typeface="Arial"/>
              <a:buChar char="•"/>
            </a:pPr>
            <a:r>
              <a:rPr lang="en-US" sz="2200" dirty="0">
                <a:latin typeface="Open Sans Light"/>
                <a:cs typeface="Open Sans Light"/>
              </a:rPr>
              <a:t>Not profitable to electrify rural areas</a:t>
            </a:r>
          </a:p>
          <a:p>
            <a:pPr marL="742950" lvl="1" indent="-285750">
              <a:buFont typeface="Arial"/>
              <a:buChar char="•"/>
            </a:pPr>
            <a:r>
              <a:rPr lang="en-US" sz="2200" dirty="0">
                <a:latin typeface="Open Sans Light"/>
                <a:cs typeface="Open Sans Light"/>
              </a:rPr>
              <a:t>Lack of standard construction due to companies not making equipment because of a lack of </a:t>
            </a:r>
            <a:r>
              <a:rPr lang="en-US" sz="2200" dirty="0" smtClean="0">
                <a:latin typeface="Open Sans Light"/>
                <a:cs typeface="Open Sans Light"/>
              </a:rPr>
              <a:t>demand</a:t>
            </a:r>
          </a:p>
        </p:txBody>
      </p:sp>
    </p:spTree>
    <p:extLst>
      <p:ext uri="{BB962C8B-B14F-4D97-AF65-F5344CB8AC3E}">
        <p14:creationId xmlns:p14="http://schemas.microsoft.com/office/powerpoint/2010/main" val="110701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a:bodyPr>
          <a:lstStyle/>
          <a:p>
            <a:pPr>
              <a:spcAft>
                <a:spcPts val="1200"/>
              </a:spcAft>
            </a:pPr>
            <a:r>
              <a:rPr lang="en-US" b="1" dirty="0" smtClean="0">
                <a:solidFill>
                  <a:srgbClr val="FFFFFF"/>
                </a:solidFill>
                <a:latin typeface="Open Sans Light"/>
                <a:cs typeface="Open Sans Light"/>
              </a:rPr>
              <a:t>Rural Electrification Act of 1936</a:t>
            </a:r>
            <a:endParaRPr lang="en-US" b="1" dirty="0">
              <a:solidFill>
                <a:srgbClr val="FFFFFF"/>
              </a:solidFill>
              <a:latin typeface="Open Sans Light"/>
              <a:cs typeface="Open Sans Light"/>
            </a:endParaRPr>
          </a:p>
        </p:txBody>
      </p:sp>
      <p:sp>
        <p:nvSpPr>
          <p:cNvPr id="3" name="Rectangle 2"/>
          <p:cNvSpPr/>
          <p:nvPr/>
        </p:nvSpPr>
        <p:spPr>
          <a:xfrm>
            <a:off x="984793" y="2956466"/>
            <a:ext cx="9978571" cy="3416320"/>
          </a:xfrm>
          <a:prstGeom prst="rect">
            <a:avLst/>
          </a:prstGeom>
        </p:spPr>
        <p:txBody>
          <a:bodyPr wrap="square">
            <a:spAutoFit/>
          </a:bodyPr>
          <a:lstStyle/>
          <a:p>
            <a:r>
              <a:rPr lang="en-US" sz="2400" dirty="0" smtClean="0">
                <a:latin typeface="Open Sans Light"/>
                <a:cs typeface="Open Sans Light"/>
              </a:rPr>
              <a:t>Benefits</a:t>
            </a:r>
          </a:p>
          <a:p>
            <a:pPr marL="342900" indent="-342900">
              <a:buFont typeface="Arial"/>
              <a:buChar char="•"/>
            </a:pPr>
            <a:endParaRPr lang="en-US" sz="2400" dirty="0">
              <a:latin typeface="Open Sans Light"/>
              <a:cs typeface="Open Sans Light"/>
            </a:endParaRPr>
          </a:p>
          <a:p>
            <a:pPr marL="800100" lvl="1" indent="-342900">
              <a:buFont typeface="Arial"/>
              <a:buChar char="•"/>
            </a:pPr>
            <a:r>
              <a:rPr lang="en-US" sz="2400" dirty="0">
                <a:latin typeface="Open Sans Light"/>
                <a:cs typeface="Open Sans Light"/>
              </a:rPr>
              <a:t>With the assistance of federal funding, the massive push allowed the cooperatives to create assembly line methods for electrical line construction and standardized hardware</a:t>
            </a:r>
          </a:p>
          <a:p>
            <a:pPr marL="800100" lvl="1" indent="-342900">
              <a:buFont typeface="Arial"/>
              <a:buChar char="•"/>
            </a:pPr>
            <a:r>
              <a:rPr lang="en-US" sz="2400" dirty="0">
                <a:latin typeface="Open Sans Light"/>
                <a:cs typeface="Open Sans Light"/>
              </a:rPr>
              <a:t>Economic benefits such as improved health</a:t>
            </a:r>
          </a:p>
          <a:p>
            <a:pPr marL="800100" lvl="1" indent="-342900">
              <a:buFont typeface="Arial"/>
              <a:buChar char="•"/>
            </a:pPr>
            <a:r>
              <a:rPr lang="en-US" sz="2400" dirty="0">
                <a:latin typeface="Open Sans Light"/>
                <a:cs typeface="Open Sans Light"/>
              </a:rPr>
              <a:t>Was so successful that it was extended in 1949 to extend telephone service to rural communities and eventually to water and </a:t>
            </a:r>
            <a:r>
              <a:rPr lang="en-US" sz="2400" dirty="0" smtClean="0">
                <a:latin typeface="Open Sans Light"/>
                <a:cs typeface="Open Sans Light"/>
              </a:rPr>
              <a:t>sewage</a:t>
            </a:r>
            <a:endParaRPr lang="en-US" sz="2400" dirty="0">
              <a:latin typeface="Open Sans Light"/>
              <a:cs typeface="Open Sans Light"/>
            </a:endParaRPr>
          </a:p>
        </p:txBody>
      </p:sp>
    </p:spTree>
    <p:extLst>
      <p:ext uri="{BB962C8B-B14F-4D97-AF65-F5344CB8AC3E}">
        <p14:creationId xmlns:p14="http://schemas.microsoft.com/office/powerpoint/2010/main" val="3950774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49286"/>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764493"/>
            <a:ext cx="10972800" cy="1143000"/>
          </a:xfrm>
        </p:spPr>
        <p:txBody>
          <a:bodyPr>
            <a:normAutofit fontScale="90000"/>
          </a:bodyPr>
          <a:lstStyle/>
          <a:p>
            <a:pPr>
              <a:spcAft>
                <a:spcPts val="1200"/>
              </a:spcAft>
            </a:pPr>
            <a:r>
              <a:rPr lang="en-US" b="1" dirty="0" smtClean="0">
                <a:solidFill>
                  <a:srgbClr val="FFFFFF"/>
                </a:solidFill>
                <a:latin typeface="Open Sans Light"/>
                <a:cs typeface="Open Sans Light"/>
              </a:rPr>
              <a:t>International Broadband Case Study - Sweden</a:t>
            </a:r>
            <a:endParaRPr lang="en-US" b="1" dirty="0">
              <a:solidFill>
                <a:srgbClr val="FFFFFF"/>
              </a:solidFill>
              <a:latin typeface="Open Sans Light"/>
              <a:cs typeface="Open Sans Light"/>
            </a:endParaRPr>
          </a:p>
        </p:txBody>
      </p:sp>
      <p:sp>
        <p:nvSpPr>
          <p:cNvPr id="3" name="Rectangle 2"/>
          <p:cNvSpPr/>
          <p:nvPr/>
        </p:nvSpPr>
        <p:spPr>
          <a:xfrm>
            <a:off x="852713" y="2615977"/>
            <a:ext cx="9978571" cy="4121065"/>
          </a:xfrm>
          <a:prstGeom prst="rect">
            <a:avLst/>
          </a:prstGeom>
        </p:spPr>
        <p:txBody>
          <a:bodyPr wrap="square">
            <a:spAutoFit/>
          </a:bodyPr>
          <a:lstStyle/>
          <a:p>
            <a:pPr marL="342900" indent="-342900">
              <a:lnSpc>
                <a:spcPct val="120000"/>
              </a:lnSpc>
              <a:buFont typeface="Arial"/>
              <a:buChar char="•"/>
            </a:pPr>
            <a:r>
              <a:rPr lang="en-US" sz="2400" dirty="0">
                <a:latin typeface="Open Sans Light"/>
                <a:cs typeface="Open Sans Light"/>
              </a:rPr>
              <a:t>Almost universal access to broadband</a:t>
            </a:r>
          </a:p>
          <a:p>
            <a:pPr marL="342900" indent="-342900">
              <a:lnSpc>
                <a:spcPct val="120000"/>
              </a:lnSpc>
              <a:buFont typeface="Arial"/>
              <a:buChar char="•"/>
            </a:pPr>
            <a:r>
              <a:rPr lang="en-US" sz="2400" dirty="0">
                <a:latin typeface="Open Sans Light"/>
                <a:cs typeface="Open Sans Light"/>
              </a:rPr>
              <a:t>Government’s stated vision is a “Completely Connected Sweden” by expanding access to high-speed broadband</a:t>
            </a:r>
          </a:p>
          <a:p>
            <a:pPr marL="342900" indent="-342900">
              <a:lnSpc>
                <a:spcPct val="120000"/>
              </a:lnSpc>
              <a:buFont typeface="Arial"/>
              <a:buChar char="•"/>
            </a:pPr>
            <a:r>
              <a:rPr lang="en-US" sz="2400" dirty="0">
                <a:latin typeface="Open Sans Light"/>
                <a:cs typeface="Open Sans Light"/>
              </a:rPr>
              <a:t>Goal of 98% of population with high-speed access by 2025</a:t>
            </a:r>
          </a:p>
          <a:p>
            <a:pPr marL="342900" indent="-342900">
              <a:lnSpc>
                <a:spcPct val="120000"/>
              </a:lnSpc>
              <a:buFont typeface="Arial"/>
              <a:buChar char="•"/>
            </a:pPr>
            <a:r>
              <a:rPr lang="en-US" sz="2400" dirty="0">
                <a:latin typeface="Open Sans Light"/>
                <a:cs typeface="Open Sans Light"/>
              </a:rPr>
              <a:t>Sweden vs. Virginia</a:t>
            </a:r>
          </a:p>
          <a:p>
            <a:pPr marL="1257300" lvl="2" indent="-342900">
              <a:lnSpc>
                <a:spcPct val="120000"/>
              </a:lnSpc>
              <a:buFont typeface="Arial" panose="020B0604020202020204" pitchFamily="34" charset="0"/>
              <a:buChar char="•"/>
            </a:pPr>
            <a:r>
              <a:rPr lang="en-US" sz="2000" dirty="0">
                <a:latin typeface="Open Sans Light"/>
                <a:cs typeface="Open Sans Light"/>
              </a:rPr>
              <a:t>Population</a:t>
            </a:r>
          </a:p>
          <a:p>
            <a:pPr marL="1257300" lvl="2" indent="-342900">
              <a:lnSpc>
                <a:spcPct val="120000"/>
              </a:lnSpc>
              <a:buFont typeface="Arial" panose="020B0604020202020204" pitchFamily="34" charset="0"/>
              <a:buChar char="•"/>
            </a:pPr>
            <a:r>
              <a:rPr lang="en-US" sz="2000" dirty="0">
                <a:latin typeface="Open Sans Light"/>
                <a:cs typeface="Open Sans Light"/>
              </a:rPr>
              <a:t>Land Area</a:t>
            </a:r>
          </a:p>
          <a:p>
            <a:pPr marL="1257300" lvl="2" indent="-342900">
              <a:lnSpc>
                <a:spcPct val="120000"/>
              </a:lnSpc>
              <a:buFont typeface="Arial" panose="020B0604020202020204" pitchFamily="34" charset="0"/>
              <a:buChar char="•"/>
            </a:pPr>
            <a:r>
              <a:rPr lang="en-US" sz="2000" dirty="0">
                <a:latin typeface="Open Sans Light"/>
                <a:cs typeface="Open Sans Light"/>
              </a:rPr>
              <a:t>Population Density</a:t>
            </a:r>
          </a:p>
          <a:p>
            <a:pPr marL="1257300" lvl="2" indent="-342900">
              <a:lnSpc>
                <a:spcPct val="120000"/>
              </a:lnSpc>
              <a:buFont typeface="Arial" panose="020B0604020202020204" pitchFamily="34" charset="0"/>
              <a:buChar char="•"/>
            </a:pPr>
            <a:r>
              <a:rPr lang="en-US" sz="2000" dirty="0">
                <a:latin typeface="Open Sans Light"/>
                <a:cs typeface="Open Sans Light"/>
              </a:rPr>
              <a:t>Utility Ownership</a:t>
            </a:r>
          </a:p>
          <a:p>
            <a:pPr marL="1257300" lvl="2" indent="-342900">
              <a:lnSpc>
                <a:spcPct val="120000"/>
              </a:lnSpc>
              <a:buFont typeface="Arial" panose="020B0604020202020204" pitchFamily="34" charset="0"/>
              <a:buChar char="•"/>
            </a:pPr>
            <a:r>
              <a:rPr lang="en-US" sz="2000" dirty="0">
                <a:latin typeface="Open Sans Light"/>
                <a:cs typeface="Open Sans Light"/>
              </a:rPr>
              <a:t>Tax Rate</a:t>
            </a:r>
            <a:endParaRPr lang="en-US" sz="2000" dirty="0">
              <a:latin typeface="Open Sans Light"/>
              <a:cs typeface="Open Sans Light"/>
            </a:endParaRPr>
          </a:p>
        </p:txBody>
      </p:sp>
    </p:spTree>
    <p:extLst>
      <p:ext uri="{BB962C8B-B14F-4D97-AF65-F5344CB8AC3E}">
        <p14:creationId xmlns:p14="http://schemas.microsoft.com/office/powerpoint/2010/main" val="529856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3591</TotalTime>
  <Words>1877</Words>
  <Application>Microsoft Office PowerPoint</Application>
  <PresentationFormat>Widescreen</PresentationFormat>
  <Paragraphs>169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Open Sans Light</vt:lpstr>
      <vt:lpstr>Office Theme</vt:lpstr>
      <vt:lpstr>PowerPoint Presentation</vt:lpstr>
      <vt:lpstr>PowerPoint Presentation</vt:lpstr>
      <vt:lpstr>Importance of Broadband Access</vt:lpstr>
      <vt:lpstr>Challenges and Barriers to Broadband Access</vt:lpstr>
      <vt:lpstr>Parallels with Other Services (Utilities)</vt:lpstr>
      <vt:lpstr>Parallels with Other Services (Utilities)</vt:lpstr>
      <vt:lpstr>Rural Electrification Act of 1936</vt:lpstr>
      <vt:lpstr>Rural Electrification Act of 1936</vt:lpstr>
      <vt:lpstr>International Broadband Case Study - Sweden</vt:lpstr>
      <vt:lpstr>Other US State Initiatives</vt:lpstr>
      <vt:lpstr>Recommendations</vt:lpstr>
      <vt:lpstr>Recommendations</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Barriers to Broadband Access</dc:title>
  <dc:creator>Louden, Corrine (OSIG)</dc:creator>
  <cp:lastModifiedBy>Thomas Sherman</cp:lastModifiedBy>
  <cp:revision>77</cp:revision>
  <cp:lastPrinted>2019-06-02T13:05:57Z</cp:lastPrinted>
  <dcterms:created xsi:type="dcterms:W3CDTF">2019-05-13T17:28:13Z</dcterms:created>
  <dcterms:modified xsi:type="dcterms:W3CDTF">2019-06-04T21:53:28Z</dcterms:modified>
</cp:coreProperties>
</file>