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63" r:id="rId4"/>
    <p:sldId id="272" r:id="rId5"/>
    <p:sldId id="268" r:id="rId6"/>
    <p:sldId id="269" r:id="rId7"/>
    <p:sldId id="267" r:id="rId8"/>
    <p:sldId id="266" r:id="rId9"/>
    <p:sldId id="27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87" autoAdjust="0"/>
  </p:normalViewPr>
  <p:slideViewPr>
    <p:cSldViewPr>
      <p:cViewPr varScale="1">
        <p:scale>
          <a:sx n="56" d="100"/>
          <a:sy n="56" d="100"/>
        </p:scale>
        <p:origin x="-177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2CC5C1-01A4-4D38-9274-20D39611BBBB}" type="datetimeFigureOut">
              <a:rPr lang="en-US" smtClean="0"/>
              <a:t>10/26/2017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50B0EC-005A-4AE3-BE68-04B3E0492BBA}" type="slidenum">
              <a:rPr lang="en-US" smtClean="0"/>
              <a:t>‹#›</a:t>
            </a:fld>
            <a:endParaRPr lang="en-US"/>
          </a:p>
        </p:txBody>
      </p:sp>
    </p:spTree>
    <p:extLst>
      <p:ext uri="{BB962C8B-B14F-4D97-AF65-F5344CB8AC3E}">
        <p14:creationId xmlns:p14="http://schemas.microsoft.com/office/powerpoint/2010/main" val="4107075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mailto:deborah.vaughn@dss.virginia.gov"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flickr.com/photos/governorva/"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instagram.com/governorterrymcauliffe/" TargetMode="External"/><Relationship Id="rId4" Type="http://schemas.openxmlformats.org/officeDocument/2006/relationships/hyperlink" Target="https://www.youtube.com/channel/UCIZL8py-A3FX00qt9ctl5Ig"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0B0EC-005A-4AE3-BE68-04B3E0492BBA}" type="slidenum">
              <a:rPr lang="en-US" smtClean="0"/>
              <a:t>1</a:t>
            </a:fld>
            <a:endParaRPr lang="en-US"/>
          </a:p>
        </p:txBody>
      </p:sp>
    </p:spTree>
    <p:extLst>
      <p:ext uri="{BB962C8B-B14F-4D97-AF65-F5344CB8AC3E}">
        <p14:creationId xmlns:p14="http://schemas.microsoft.com/office/powerpoint/2010/main" val="1147282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vital importance of collaboration and the risk of partisanship on the nation was clearly addressed by George Washington in his Farewell Address in which he clearly warned of the risk of partisanship on our country.</a:t>
            </a:r>
            <a:endParaRPr lang="en-US" dirty="0"/>
          </a:p>
        </p:txBody>
      </p:sp>
      <p:sp>
        <p:nvSpPr>
          <p:cNvPr id="4" name="Slide Number Placeholder 3"/>
          <p:cNvSpPr>
            <a:spLocks noGrp="1"/>
          </p:cNvSpPr>
          <p:nvPr>
            <p:ph type="sldNum" sz="quarter" idx="10"/>
          </p:nvPr>
        </p:nvSpPr>
        <p:spPr/>
        <p:txBody>
          <a:bodyPr/>
          <a:lstStyle/>
          <a:p>
            <a:fld id="{7350B0EC-005A-4AE3-BE68-04B3E0492BBA}" type="slidenum">
              <a:rPr lang="en-US" smtClean="0"/>
              <a:t>4</a:t>
            </a:fld>
            <a:endParaRPr lang="en-US"/>
          </a:p>
        </p:txBody>
      </p:sp>
    </p:spTree>
    <p:extLst>
      <p:ext uri="{BB962C8B-B14F-4D97-AF65-F5344CB8AC3E}">
        <p14:creationId xmlns:p14="http://schemas.microsoft.com/office/powerpoint/2010/main" val="1859484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Bipartisanship in Virginia’s State Budget</a:t>
            </a:r>
          </a:p>
          <a:p>
            <a:endParaRPr lang="en-US" dirty="0" smtClean="0"/>
          </a:p>
          <a:p>
            <a:r>
              <a:rPr lang="en-US" dirty="0" smtClean="0"/>
              <a:t>The Secretary of Finance and the finance committees (House Appropriations, Senate Finance) have been able to achieve a state budget that does not create deficits.  Virginia is one of twelve states that are AAA Bond Rated.  Over the last 10 years, Virginia has not had a debt greater than 5% of the state’s revenue.  This status has been achievable due to the bipartisan nature of the finance committees and the values maintained by legislatures.</a:t>
            </a:r>
          </a:p>
          <a:p>
            <a:endParaRPr lang="en-US" dirty="0" smtClean="0"/>
          </a:p>
          <a:p>
            <a:r>
              <a:rPr lang="en-US" b="1" u="sng" dirty="0" smtClean="0"/>
              <a:t>Bipartisan Judicial Elections in Virginia</a:t>
            </a:r>
          </a:p>
          <a:p>
            <a:endParaRPr lang="en-US" dirty="0" smtClean="0"/>
          </a:p>
          <a:p>
            <a:r>
              <a:rPr lang="en-US" dirty="0" smtClean="0"/>
              <a:t>During the twentieth century across the United States a Judicial Reform Movement took place.  This reform changed the way many states selected their court justices.  Virginia is one of twelve states that elect Supreme Court justices to their Supreme Court.  Virginia is one of two states where this election is done by their state legislatures and the candidates do not list their partisan affiliation.  The Virginia General Assembly utilizes a majority vote. </a:t>
            </a:r>
          </a:p>
          <a:p>
            <a:endParaRPr lang="en-US" dirty="0" smtClean="0"/>
          </a:p>
          <a:p>
            <a:endParaRPr lang="en-US" dirty="0" smtClean="0"/>
          </a:p>
          <a:p>
            <a:pPr marL="0" marR="0">
              <a:lnSpc>
                <a:spcPct val="115000"/>
              </a:lnSpc>
              <a:spcBef>
                <a:spcPts val="0"/>
              </a:spcBef>
              <a:spcAft>
                <a:spcPts val="1000"/>
              </a:spcAft>
            </a:pPr>
            <a:r>
              <a:rPr lang="en-US" sz="1600" b="1" dirty="0" smtClean="0">
                <a:effectLst/>
                <a:latin typeface="+mn-lt"/>
                <a:ea typeface="Calibri"/>
                <a:cs typeface="Times New Roman"/>
              </a:rPr>
              <a:t>Bipartisanship in Virginia’s State Budget</a:t>
            </a: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 </a:t>
            </a:r>
          </a:p>
          <a:p>
            <a:pPr marL="0" marR="0">
              <a:lnSpc>
                <a:spcPct val="115000"/>
              </a:lnSpc>
              <a:spcBef>
                <a:spcPts val="0"/>
              </a:spcBef>
              <a:spcAft>
                <a:spcPts val="1000"/>
              </a:spcAft>
            </a:pPr>
            <a:r>
              <a:rPr lang="en-US" sz="1200" dirty="0" smtClean="0">
                <a:effectLst/>
                <a:latin typeface="+mn-lt"/>
                <a:ea typeface="Calibri"/>
                <a:cs typeface="Times New Roman"/>
              </a:rPr>
              <a:t>The Secretary of Finance and the finance committees (House Appropriations, Senate Finance) have been able to achieve a state budget that does not create deficits.  Virginia is one of twelve states that are AAA Bond Rated.  Over the last 10 years, Virginia has not had a debt greater than 5% of the state’s revenue.  This status has been achievable due to the bipartisan nature of the finance committees and the values maintained by legislatures.</a:t>
            </a:r>
          </a:p>
          <a:p>
            <a:pPr marL="0" marR="0">
              <a:lnSpc>
                <a:spcPct val="115000"/>
              </a:lnSpc>
              <a:spcBef>
                <a:spcPts val="0"/>
              </a:spcBef>
              <a:spcAft>
                <a:spcPts val="1000"/>
              </a:spcAft>
            </a:pPr>
            <a:r>
              <a:rPr lang="en-US" sz="1200" dirty="0" smtClean="0">
                <a:effectLst/>
                <a:latin typeface="+mn-lt"/>
                <a:ea typeface="Calibri"/>
                <a:cs typeface="Times New Roman"/>
              </a:rPr>
              <a:t> </a:t>
            </a:r>
          </a:p>
          <a:p>
            <a:pPr marL="0" marR="0">
              <a:lnSpc>
                <a:spcPct val="115000"/>
              </a:lnSpc>
              <a:spcBef>
                <a:spcPts val="0"/>
              </a:spcBef>
              <a:spcAft>
                <a:spcPts val="1000"/>
              </a:spcAft>
            </a:pPr>
            <a:r>
              <a:rPr lang="en-US" sz="1200" dirty="0" smtClean="0">
                <a:effectLst/>
                <a:latin typeface="+mn-lt"/>
                <a:ea typeface="Calibri"/>
                <a:cs typeface="Times New Roman"/>
              </a:rPr>
              <a:t>Some of the features of the Virginia State Budget:</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2-year budget on the even year</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No allowance of a deficit</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Department Heads are held personally liable </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Use of Consensus Revenue Forecasting</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General Assembly has appropriation authority</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Incoming Governor has limited appropriation authority</a:t>
            </a:r>
          </a:p>
          <a:p>
            <a:pPr marL="457200" marR="0">
              <a:lnSpc>
                <a:spcPct val="115000"/>
              </a:lnSpc>
              <a:spcBef>
                <a:spcPts val="0"/>
              </a:spcBef>
              <a:spcAft>
                <a:spcPts val="0"/>
              </a:spcAft>
            </a:pPr>
            <a:r>
              <a:rPr lang="en-US" sz="1200" dirty="0" smtClean="0">
                <a:effectLst/>
                <a:latin typeface="+mn-lt"/>
                <a:ea typeface="Calibri"/>
                <a:cs typeface="Times New Roman"/>
              </a:rPr>
              <a:t> </a:t>
            </a:r>
          </a:p>
          <a:p>
            <a:pPr marL="0" marR="0">
              <a:lnSpc>
                <a:spcPct val="115000"/>
              </a:lnSpc>
              <a:spcBef>
                <a:spcPts val="0"/>
              </a:spcBef>
              <a:spcAft>
                <a:spcPts val="0"/>
              </a:spcAft>
            </a:pPr>
            <a:r>
              <a:rPr lang="en-US" sz="1200" dirty="0" smtClean="0">
                <a:effectLst/>
                <a:latin typeface="+mn-lt"/>
                <a:ea typeface="Calibri"/>
                <a:cs typeface="Times New Roman"/>
              </a:rPr>
              <a:t> </a:t>
            </a:r>
          </a:p>
          <a:p>
            <a:pPr marL="0" marR="0">
              <a:lnSpc>
                <a:spcPct val="115000"/>
              </a:lnSpc>
              <a:spcBef>
                <a:spcPts val="0"/>
              </a:spcBef>
              <a:spcAft>
                <a:spcPts val="1000"/>
              </a:spcAft>
            </a:pPr>
            <a:r>
              <a:rPr lang="en-US" sz="1200" b="1" dirty="0" smtClean="0">
                <a:effectLst/>
                <a:latin typeface="+mn-lt"/>
                <a:ea typeface="Calibri"/>
                <a:cs typeface="Times New Roman"/>
              </a:rPr>
              <a:t>REFERENCES:</a:t>
            </a: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“Virginia’s Budget Process Fiscal Trends and Issues”.  Richard D. Brown, Secretary of Finance, September 20, 2017</a:t>
            </a:r>
          </a:p>
          <a:p>
            <a:pPr marL="0" marR="0">
              <a:lnSpc>
                <a:spcPct val="115000"/>
              </a:lnSpc>
              <a:spcBef>
                <a:spcPts val="0"/>
              </a:spcBef>
              <a:spcAft>
                <a:spcPts val="1000"/>
              </a:spcAft>
            </a:pPr>
            <a:endParaRPr lang="en-US" sz="1200" dirty="0" smtClean="0">
              <a:effectLst/>
              <a:latin typeface="+mn-lt"/>
              <a:ea typeface="Calibri"/>
              <a:cs typeface="Times New Roman"/>
            </a:endParaRP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From:</a:t>
            </a:r>
            <a:r>
              <a:rPr lang="en-US" sz="1200" kern="1200" dirty="0" smtClean="0">
                <a:solidFill>
                  <a:schemeClr val="tx1"/>
                </a:solidFill>
                <a:effectLst/>
                <a:latin typeface="+mn-lt"/>
                <a:ea typeface="+mn-ea"/>
                <a:cs typeface="+mn-cs"/>
              </a:rPr>
              <a:t> Vaughn, Deborah (VDSS)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Sent:</a:t>
            </a:r>
            <a:r>
              <a:rPr lang="en-US" sz="1200" kern="1200" dirty="0" smtClean="0">
                <a:solidFill>
                  <a:schemeClr val="tx1"/>
                </a:solidFill>
                <a:effectLst/>
                <a:latin typeface="+mn-lt"/>
                <a:ea typeface="+mn-ea"/>
                <a:cs typeface="+mn-cs"/>
              </a:rPr>
              <a:t> Monday, October 09, 2017 8:36 PM</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To:</a:t>
            </a:r>
            <a:r>
              <a:rPr lang="en-US" sz="1200" kern="1200" dirty="0" smtClean="0">
                <a:solidFill>
                  <a:schemeClr val="tx1"/>
                </a:solidFill>
                <a:effectLst/>
                <a:latin typeface="+mn-lt"/>
                <a:ea typeface="+mn-ea"/>
                <a:cs typeface="+mn-cs"/>
              </a:rPr>
              <a:t> Lee, Cheryl (VDEM); Jabbarpour, Yad (DBHDS); Fung, Anthony (GOV); afeagans@varetire.org</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Subject:</a:t>
            </a:r>
            <a:r>
              <a:rPr lang="en-US" sz="1200" kern="1200" dirty="0" smtClean="0">
                <a:solidFill>
                  <a:schemeClr val="tx1"/>
                </a:solidFill>
                <a:effectLst/>
                <a:latin typeface="+mn-lt"/>
                <a:ea typeface="+mn-ea"/>
                <a:cs typeface="+mn-cs"/>
              </a:rPr>
              <a:t> RE: VEI - Decreasing Partisanship By Increasing Policy Issues Assignments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Good Evening!</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a way to use holiday time (LOL).  Attached you will find a WORD document that contains my research information and my two pages to add to the presentation.  I used the same background as Yad for consistency.  If they are too dark, we can discuss later.  My talking points are also included in my slides.  If you only want to use one of the 2 slides that is alright with me also since I was allocated 1 slide.  Looking forward to seeing all of you.</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Thank you,</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Deborah D. Vaughn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Business Program Director</a:t>
            </a:r>
          </a:p>
          <a:p>
            <a:r>
              <a:rPr lang="en-US" sz="1200" kern="1200" dirty="0" smtClean="0">
                <a:solidFill>
                  <a:schemeClr val="tx1"/>
                </a:solidFill>
                <a:effectLst/>
                <a:latin typeface="+mn-lt"/>
                <a:ea typeface="+mn-ea"/>
                <a:cs typeface="+mn-cs"/>
              </a:rPr>
              <a:t>Division of Enterprise Systems (DES)</a:t>
            </a:r>
          </a:p>
          <a:p>
            <a:r>
              <a:rPr lang="en-US" sz="1200" kern="1200" dirty="0" smtClean="0">
                <a:solidFill>
                  <a:schemeClr val="tx1"/>
                </a:solidFill>
                <a:effectLst/>
                <a:latin typeface="+mn-lt"/>
                <a:ea typeface="+mn-ea"/>
                <a:cs typeface="+mn-cs"/>
              </a:rPr>
              <a:t>Virginia Department of Social Services</a:t>
            </a:r>
          </a:p>
          <a:p>
            <a:r>
              <a:rPr lang="en-US" sz="1200" kern="1200" dirty="0" smtClean="0">
                <a:solidFill>
                  <a:schemeClr val="tx1"/>
                </a:solidFill>
                <a:effectLst/>
                <a:latin typeface="+mn-lt"/>
                <a:ea typeface="+mn-ea"/>
                <a:cs typeface="+mn-cs"/>
              </a:rPr>
              <a:t>(804)726-7793 (office)</a:t>
            </a:r>
          </a:p>
          <a:p>
            <a:r>
              <a:rPr lang="en-US" sz="1200" kern="1200" dirty="0" smtClean="0">
                <a:solidFill>
                  <a:schemeClr val="tx1"/>
                </a:solidFill>
                <a:effectLst/>
                <a:latin typeface="+mn-lt"/>
                <a:ea typeface="+mn-ea"/>
                <a:cs typeface="+mn-cs"/>
              </a:rPr>
              <a:t>(804) 641-1797 (cell)</a:t>
            </a:r>
          </a:p>
          <a:p>
            <a:r>
              <a:rPr lang="en-US" sz="1200" u="sng" kern="1200" dirty="0" smtClean="0">
                <a:solidFill>
                  <a:schemeClr val="tx1"/>
                </a:solidFill>
                <a:effectLst/>
                <a:latin typeface="+mn-lt"/>
                <a:ea typeface="+mn-ea"/>
                <a:cs typeface="+mn-cs"/>
                <a:hlinkClick r:id="rId3"/>
              </a:rPr>
              <a:t>deborah.vaughn@dss.virginia.gov</a:t>
            </a:r>
            <a:endParaRPr lang="en-US" sz="1200" kern="1200" dirty="0" smtClean="0">
              <a:solidFill>
                <a:schemeClr val="tx1"/>
              </a:solidFill>
              <a:effectLst/>
              <a:latin typeface="+mn-lt"/>
              <a:ea typeface="+mn-ea"/>
              <a:cs typeface="+mn-cs"/>
            </a:endParaRPr>
          </a:p>
          <a:p>
            <a:pPr marL="0" marR="0">
              <a:lnSpc>
                <a:spcPct val="115000"/>
              </a:lnSpc>
              <a:spcBef>
                <a:spcPts val="0"/>
              </a:spcBef>
              <a:spcAft>
                <a:spcPts val="1000"/>
              </a:spcAft>
            </a:pPr>
            <a:endParaRPr lang="en-US" sz="12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7350B0EC-005A-4AE3-BE68-04B3E0492BBA}" type="slidenum">
              <a:rPr lang="en-US" smtClean="0"/>
              <a:t>5</a:t>
            </a:fld>
            <a:endParaRPr lang="en-US"/>
          </a:p>
        </p:txBody>
      </p:sp>
    </p:spTree>
    <p:extLst>
      <p:ext uri="{BB962C8B-B14F-4D97-AF65-F5344CB8AC3E}">
        <p14:creationId xmlns:p14="http://schemas.microsoft.com/office/powerpoint/2010/main" val="1593829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HB 846 – Virginia Collaborative Economic Development Act</a:t>
            </a:r>
          </a:p>
          <a:p>
            <a:endParaRPr lang="en-US" b="1" u="sng" dirty="0" smtClean="0"/>
          </a:p>
          <a:p>
            <a:r>
              <a:rPr lang="en-US" dirty="0" smtClean="0"/>
              <a:t>The Fund is to be administered by the Go Virginia Board. Two or more localities that collaborate and adopt a collaborative economic development plan will be eligible for grants from the Fund over a period of six years if the collaboration results in the location or expansion of a company in the Commonwealth</a:t>
            </a:r>
          </a:p>
          <a:p>
            <a:r>
              <a:rPr lang="en-US" dirty="0" smtClean="0"/>
              <a:t>This bill passed the House and the Senate during the 2016 General Assembly session and became effective 7/1/2016.  This was a bipartisan initiative, known as GO Virginia which passed in the House with large margins.</a:t>
            </a:r>
          </a:p>
          <a:p>
            <a:endParaRPr lang="en-US" dirty="0" smtClean="0"/>
          </a:p>
          <a:p>
            <a:r>
              <a:rPr lang="en-US" b="1" u="sng" dirty="0" smtClean="0"/>
              <a:t>Bipartisan Criminal Justice Reform in Virginia</a:t>
            </a:r>
          </a:p>
          <a:p>
            <a:endParaRPr lang="en-US" b="1" u="sng" dirty="0" smtClean="0"/>
          </a:p>
          <a:p>
            <a:r>
              <a:rPr lang="en-US" dirty="0" smtClean="0"/>
              <a:t>Many barriers exist for ex-offenders which prevent their productivity and places strain on the state’s economy.  Virginia is one of six states crossing the party lines to reform laws regarding the treatment of criminal records.  These states are moving forward despite the non-progress made by Congress.  The other states are Connecticut, Kentucky, Michigan, Pennsylvania, and Tennessee. </a:t>
            </a:r>
          </a:p>
          <a:p>
            <a:endParaRPr lang="en-US" dirty="0"/>
          </a:p>
        </p:txBody>
      </p:sp>
      <p:sp>
        <p:nvSpPr>
          <p:cNvPr id="4" name="Slide Number Placeholder 3"/>
          <p:cNvSpPr>
            <a:spLocks noGrp="1"/>
          </p:cNvSpPr>
          <p:nvPr>
            <p:ph type="sldNum" sz="quarter" idx="10"/>
          </p:nvPr>
        </p:nvSpPr>
        <p:spPr/>
        <p:txBody>
          <a:bodyPr/>
          <a:lstStyle/>
          <a:p>
            <a:fld id="{7350B0EC-005A-4AE3-BE68-04B3E0492BBA}" type="slidenum">
              <a:rPr lang="en-US" smtClean="0"/>
              <a:t>6</a:t>
            </a:fld>
            <a:endParaRPr lang="en-US"/>
          </a:p>
        </p:txBody>
      </p:sp>
    </p:spTree>
    <p:extLst>
      <p:ext uri="{BB962C8B-B14F-4D97-AF65-F5344CB8AC3E}">
        <p14:creationId xmlns:p14="http://schemas.microsoft.com/office/powerpoint/2010/main" val="4158054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dirty="0" smtClean="0"/>
              <a:t>Process/Structure</a:t>
            </a:r>
          </a:p>
          <a:p>
            <a:pPr lvl="1"/>
            <a:r>
              <a:rPr lang="en-US" dirty="0" smtClean="0"/>
              <a:t>Caucus binding  </a:t>
            </a:r>
          </a:p>
          <a:p>
            <a:pPr lvl="2"/>
            <a:r>
              <a:rPr lang="en-US" dirty="0" smtClean="0"/>
              <a:t>Funding and power through rank discourage more junior members from dissenting from party/leader position.  Caucus or </a:t>
            </a:r>
            <a:r>
              <a:rPr lang="en-US" dirty="0" err="1" smtClean="0"/>
              <a:t>Chaiman</a:t>
            </a:r>
            <a:r>
              <a:rPr lang="en-US" dirty="0" smtClean="0"/>
              <a:t> PAC is controlled by a small group of people.</a:t>
            </a:r>
          </a:p>
          <a:p>
            <a:pPr lvl="2"/>
            <a:r>
              <a:rPr lang="en-US" dirty="0" smtClean="0"/>
              <a:t>Retribution for breaking rank from Chairman on vote, too much power with one person and possibly not speaking for constituents</a:t>
            </a:r>
          </a:p>
          <a:p>
            <a:pPr lvl="1"/>
            <a:r>
              <a:rPr lang="en-US" dirty="0" smtClean="0"/>
              <a:t>Gerrymandering	 </a:t>
            </a:r>
          </a:p>
          <a:p>
            <a:pPr lvl="2"/>
            <a:r>
              <a:rPr lang="en-US" dirty="0" smtClean="0"/>
              <a:t>We have a system that permits drawing maps where competition is limited</a:t>
            </a:r>
          </a:p>
          <a:p>
            <a:pPr lvl="2"/>
            <a:r>
              <a:rPr lang="en-US" dirty="0" smtClean="0"/>
              <a:t>We update our maps every ten years, which creates a lag for accurate representation during the years maps are not updated</a:t>
            </a:r>
          </a:p>
          <a:p>
            <a:pPr lvl="1"/>
            <a:r>
              <a:rPr lang="en-US" dirty="0" smtClean="0"/>
              <a:t>Misaligned culture/incentives that decrease bi-partisanship</a:t>
            </a:r>
          </a:p>
          <a:p>
            <a:pPr lvl="2"/>
            <a:r>
              <a:rPr lang="en-US" dirty="0" smtClean="0"/>
              <a:t>Hollowing out of the middle, creating extremes; significant turnover in legislators contributes to this.</a:t>
            </a:r>
          </a:p>
          <a:p>
            <a:pPr lvl="2"/>
            <a:r>
              <a:rPr lang="en-US" dirty="0" smtClean="0"/>
              <a:t>Less </a:t>
            </a:r>
            <a:r>
              <a:rPr lang="en-US" dirty="0" err="1" smtClean="0"/>
              <a:t>facetime</a:t>
            </a:r>
            <a:r>
              <a:rPr lang="en-US" dirty="0" smtClean="0"/>
              <a:t> and interactions translates to less relationship building</a:t>
            </a:r>
          </a:p>
          <a:p>
            <a:pPr lvl="2"/>
            <a:r>
              <a:rPr lang="en-US" dirty="0" smtClean="0"/>
              <a:t>Races become more expensive, more time is spent raising funds and great dependency on external stakeholders</a:t>
            </a:r>
          </a:p>
          <a:p>
            <a:pPr lvl="1"/>
            <a:endParaRPr lang="en-US" dirty="0" smtClean="0"/>
          </a:p>
          <a:p>
            <a:r>
              <a:rPr lang="en-US" dirty="0" smtClean="0"/>
              <a:t>Issues</a:t>
            </a:r>
          </a:p>
          <a:p>
            <a:pPr lvl="1"/>
            <a:r>
              <a:rPr lang="en-US" dirty="0" smtClean="0"/>
              <a:t>Voter ID (philosophy)</a:t>
            </a:r>
          </a:p>
          <a:p>
            <a:pPr lvl="1"/>
            <a:r>
              <a:rPr lang="en-US" dirty="0" smtClean="0"/>
              <a:t>Abortion (religion)</a:t>
            </a:r>
          </a:p>
          <a:p>
            <a:pPr lvl="1"/>
            <a:r>
              <a:rPr lang="en-US" dirty="0" smtClean="0"/>
              <a:t>Gun issues (rights)</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From:</a:t>
            </a:r>
            <a:r>
              <a:rPr lang="en-US" sz="1200" kern="1200" dirty="0" smtClean="0">
                <a:solidFill>
                  <a:schemeClr val="tx1"/>
                </a:solidFill>
                <a:effectLst/>
                <a:latin typeface="+mn-lt"/>
                <a:ea typeface="+mn-ea"/>
                <a:cs typeface="+mn-cs"/>
              </a:rPr>
              <a:t> Fung, Anthony (GOV)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Sent:</a:t>
            </a:r>
            <a:r>
              <a:rPr lang="en-US" sz="1200" kern="1200" dirty="0" smtClean="0">
                <a:solidFill>
                  <a:schemeClr val="tx1"/>
                </a:solidFill>
                <a:effectLst/>
                <a:latin typeface="+mn-lt"/>
                <a:ea typeface="+mn-ea"/>
                <a:cs typeface="+mn-cs"/>
              </a:rPr>
              <a:t> Monday, October 16, 2017 2:26 PM</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To:</a:t>
            </a:r>
            <a:r>
              <a:rPr lang="en-US" sz="1200" kern="1200" dirty="0" smtClean="0">
                <a:solidFill>
                  <a:schemeClr val="tx1"/>
                </a:solidFill>
                <a:effectLst/>
                <a:latin typeface="+mn-lt"/>
                <a:ea typeface="+mn-ea"/>
                <a:cs typeface="+mn-cs"/>
              </a:rPr>
              <a:t> Jabbarpour, Yad (DBHDS); Vaughn, Deborah (VDSS); Lee, Cheryl (VDEM); afeagans@varetire.org</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Subject:</a:t>
            </a:r>
            <a:r>
              <a:rPr lang="en-US" sz="1200" kern="1200" dirty="0" smtClean="0">
                <a:solidFill>
                  <a:schemeClr val="tx1"/>
                </a:solidFill>
                <a:effectLst/>
                <a:latin typeface="+mn-lt"/>
                <a:ea typeface="+mn-ea"/>
                <a:cs typeface="+mn-cs"/>
              </a:rPr>
              <a:t> RE: VEI - Decreasing Partisanship By Increasing Policy Issues Assignments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Here is my slide.  Feedback is welcome.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Regards,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-Tony</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Anthony Fung</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Deputy Secretary of Technology</a:t>
            </a:r>
          </a:p>
          <a:p>
            <a:r>
              <a:rPr lang="en-US" sz="1200" kern="1200" dirty="0" smtClean="0">
                <a:solidFill>
                  <a:schemeClr val="tx1"/>
                </a:solidFill>
                <a:effectLst/>
                <a:latin typeface="+mn-lt"/>
                <a:ea typeface="+mn-ea"/>
                <a:cs typeface="+mn-cs"/>
              </a:rPr>
              <a:t>Commonwealth of Virginia</a:t>
            </a:r>
          </a:p>
          <a:p>
            <a:r>
              <a:rPr lang="en-US" sz="1200" kern="1200" dirty="0" smtClean="0">
                <a:solidFill>
                  <a:schemeClr val="tx1"/>
                </a:solidFill>
                <a:effectLst/>
                <a:latin typeface="+mn-lt"/>
                <a:ea typeface="+mn-ea"/>
                <a:cs typeface="+mn-cs"/>
              </a:rPr>
              <a:t>Patrick Henry Building</a:t>
            </a:r>
          </a:p>
          <a:p>
            <a:r>
              <a:rPr lang="en-US" sz="1200" kern="1200" dirty="0" smtClean="0">
                <a:solidFill>
                  <a:schemeClr val="tx1"/>
                </a:solidFill>
                <a:effectLst/>
                <a:latin typeface="+mn-lt"/>
                <a:ea typeface="+mn-ea"/>
                <a:cs typeface="+mn-cs"/>
              </a:rPr>
              <a:t>1111 East Broad Street</a:t>
            </a:r>
          </a:p>
          <a:p>
            <a:r>
              <a:rPr lang="en-US" sz="1200" kern="1200" dirty="0" smtClean="0">
                <a:solidFill>
                  <a:schemeClr val="tx1"/>
                </a:solidFill>
                <a:effectLst/>
                <a:latin typeface="+mn-lt"/>
                <a:ea typeface="+mn-ea"/>
                <a:cs typeface="+mn-cs"/>
              </a:rPr>
              <a:t>Richmond, VA 23219</a:t>
            </a:r>
          </a:p>
          <a:p>
            <a:r>
              <a:rPr lang="en-US" sz="1200" kern="1200" dirty="0" smtClean="0">
                <a:solidFill>
                  <a:schemeClr val="tx1"/>
                </a:solidFill>
                <a:effectLst/>
                <a:latin typeface="+mn-lt"/>
                <a:ea typeface="+mn-ea"/>
                <a:cs typeface="+mn-cs"/>
              </a:rPr>
              <a:t>Office: (804) 663-7762</a:t>
            </a:r>
          </a:p>
          <a:p>
            <a:r>
              <a:rPr lang="en-US" sz="1200" kern="1200" dirty="0" smtClean="0">
                <a:solidFill>
                  <a:schemeClr val="tx1"/>
                </a:solidFill>
                <a:effectLst/>
                <a:latin typeface="+mn-lt"/>
                <a:ea typeface="+mn-ea"/>
                <a:cs typeface="+mn-cs"/>
              </a:rPr>
              <a:t>Cell: (804) 774-5771</a:t>
            </a:r>
          </a:p>
          <a:p>
            <a:r>
              <a:rPr lang="en-US" sz="1200" kern="1200" dirty="0" smtClean="0">
                <a:solidFill>
                  <a:schemeClr val="tx1"/>
                </a:solidFill>
                <a:effectLst/>
                <a:latin typeface="+mn-lt"/>
                <a:ea typeface="+mn-ea"/>
                <a:cs typeface="+mn-cs"/>
              </a:rPr>
              <a:t>   </a:t>
            </a:r>
            <a:r>
              <a:rPr lang="en-US" sz="1200" u="none" strike="noStrike" kern="1200" dirty="0" smtClean="0">
                <a:solidFill>
                  <a:schemeClr val="tx1"/>
                </a:solidFill>
                <a:effectLst/>
                <a:latin typeface="+mn-lt"/>
                <a:ea typeface="+mn-ea"/>
                <a:cs typeface="+mn-cs"/>
                <a:hlinkClick r:id="rId3"/>
              </a:rPr>
              <a:t> </a:t>
            </a:r>
            <a:r>
              <a:rPr lang="en-US" sz="1200" kern="1200" dirty="0" smtClean="0">
                <a:solidFill>
                  <a:schemeClr val="tx1"/>
                </a:solidFill>
                <a:effectLst/>
                <a:latin typeface="+mn-lt"/>
                <a:ea typeface="+mn-ea"/>
                <a:cs typeface="+mn-cs"/>
              </a:rPr>
              <a:t> </a:t>
            </a:r>
            <a:r>
              <a:rPr lang="en-US" sz="1200" u="none" strike="noStrike" kern="1200" dirty="0" smtClean="0">
                <a:solidFill>
                  <a:schemeClr val="tx1"/>
                </a:solidFill>
                <a:effectLst/>
                <a:latin typeface="+mn-lt"/>
                <a:ea typeface="+mn-ea"/>
                <a:cs typeface="+mn-cs"/>
                <a:hlinkClick r:id="rId4"/>
              </a:rPr>
              <a:t> </a:t>
            </a:r>
            <a:r>
              <a:rPr lang="en-US" sz="1200" kern="1200" dirty="0" smtClean="0">
                <a:solidFill>
                  <a:schemeClr val="tx1"/>
                </a:solidFill>
                <a:effectLst/>
                <a:latin typeface="+mn-lt"/>
                <a:ea typeface="+mn-ea"/>
                <a:cs typeface="+mn-cs"/>
              </a:rPr>
              <a:t> </a:t>
            </a:r>
            <a:r>
              <a:rPr lang="en-US" sz="1200" u="none" strike="noStrike" kern="1200" dirty="0" smtClean="0">
                <a:solidFill>
                  <a:schemeClr val="tx1"/>
                </a:solidFill>
                <a:effectLst/>
                <a:latin typeface="+mn-lt"/>
                <a:ea typeface="+mn-ea"/>
                <a:cs typeface="+mn-cs"/>
                <a:hlinkClick r:id="rId5"/>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350B0EC-005A-4AE3-BE68-04B3E0492BBA}" type="slidenum">
              <a:rPr lang="en-US" smtClean="0"/>
              <a:t>7</a:t>
            </a:fld>
            <a:endParaRPr lang="en-US"/>
          </a:p>
        </p:txBody>
      </p:sp>
    </p:spTree>
    <p:extLst>
      <p:ext uri="{BB962C8B-B14F-4D97-AF65-F5344CB8AC3E}">
        <p14:creationId xmlns:p14="http://schemas.microsoft.com/office/powerpoint/2010/main" val="2206698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74750"/>
            <a:ext cx="4114800" cy="3086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smtClean="0">
                <a:solidFill>
                  <a:srgbClr val="1F497D"/>
                </a:solidFill>
                <a:effectLst/>
                <a:latin typeface="+mn-lt"/>
                <a:ea typeface="Calibri"/>
                <a:cs typeface="Times New Roman"/>
              </a:rPr>
              <a:t> Montana – Medicaid Expansion</a:t>
            </a:r>
          </a:p>
          <a:p>
            <a:pPr marL="0" marR="0">
              <a:spcBef>
                <a:spcPts val="0"/>
              </a:spcBef>
              <a:spcAft>
                <a:spcPts val="0"/>
              </a:spcAft>
            </a:pPr>
            <a:r>
              <a:rPr lang="en-US" sz="1200" dirty="0" smtClean="0">
                <a:solidFill>
                  <a:srgbClr val="1F497D"/>
                </a:solidFill>
                <a:effectLst/>
                <a:latin typeface="+mn-lt"/>
                <a:ea typeface="Calibri"/>
                <a:cs typeface="Times New Roman"/>
              </a:rPr>
              <a:t>Utah – Anti-bias religious rights bill</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cs typeface="Times New Roman"/>
              </a:rPr>
              <a:t> </a:t>
            </a:r>
            <a:endParaRPr lang="en-US" sz="1050" dirty="0" smtClean="0">
              <a:effectLst/>
              <a:latin typeface="+mn-lt"/>
              <a:ea typeface="Calibri"/>
            </a:endParaRPr>
          </a:p>
          <a:p>
            <a:pPr marL="0" marR="0">
              <a:spcBef>
                <a:spcPts val="0"/>
              </a:spcBef>
              <a:spcAft>
                <a:spcPts val="0"/>
              </a:spcAft>
            </a:pPr>
            <a:r>
              <a:rPr lang="en-US" sz="1050" b="1" dirty="0" smtClean="0">
                <a:effectLst/>
                <a:latin typeface="Tahoma"/>
                <a:ea typeface="Times New Roman"/>
              </a:rPr>
              <a:t>From:</a:t>
            </a:r>
            <a:r>
              <a:rPr lang="en-US" sz="1050" dirty="0" smtClean="0">
                <a:effectLst/>
                <a:latin typeface="Tahoma"/>
                <a:ea typeface="Times New Roman"/>
              </a:rPr>
              <a:t> Andrew F. </a:t>
            </a:r>
            <a:r>
              <a:rPr lang="en-US" sz="1050" dirty="0" err="1" smtClean="0">
                <a:effectLst/>
                <a:latin typeface="Tahoma"/>
                <a:ea typeface="Times New Roman"/>
              </a:rPr>
              <a:t>Feagans</a:t>
            </a:r>
            <a:r>
              <a:rPr lang="en-US" sz="1050" dirty="0" smtClean="0">
                <a:effectLst/>
                <a:latin typeface="Tahoma"/>
                <a:ea typeface="Times New Roman"/>
              </a:rPr>
              <a:t> [mailto:afeagans@varetire.org] </a:t>
            </a:r>
            <a:br>
              <a:rPr lang="en-US" sz="1050" dirty="0" smtClean="0">
                <a:effectLst/>
                <a:latin typeface="Tahoma"/>
                <a:ea typeface="Times New Roman"/>
              </a:rPr>
            </a:br>
            <a:r>
              <a:rPr lang="en-US" sz="1050" b="1" dirty="0" smtClean="0">
                <a:effectLst/>
                <a:latin typeface="Tahoma"/>
                <a:ea typeface="Times New Roman"/>
              </a:rPr>
              <a:t>Sent:</a:t>
            </a:r>
            <a:r>
              <a:rPr lang="en-US" sz="1050" dirty="0" smtClean="0">
                <a:effectLst/>
                <a:latin typeface="Tahoma"/>
                <a:ea typeface="Times New Roman"/>
              </a:rPr>
              <a:t> Thursday, October 19, 2017 9:51 AM</a:t>
            </a:r>
            <a:br>
              <a:rPr lang="en-US" sz="1050" dirty="0" smtClean="0">
                <a:effectLst/>
                <a:latin typeface="Tahoma"/>
                <a:ea typeface="Times New Roman"/>
              </a:rPr>
            </a:br>
            <a:r>
              <a:rPr lang="en-US" sz="1050" b="1" dirty="0" smtClean="0">
                <a:effectLst/>
                <a:latin typeface="Tahoma"/>
                <a:ea typeface="Times New Roman"/>
              </a:rPr>
              <a:t>To:</a:t>
            </a:r>
            <a:r>
              <a:rPr lang="en-US" sz="1050" dirty="0" smtClean="0">
                <a:effectLst/>
                <a:latin typeface="Tahoma"/>
                <a:ea typeface="Times New Roman"/>
              </a:rPr>
              <a:t> Vaughn, Deborah (VDSS); Fung, Anthony (GOV); Jabbarpour, Yad (DBHDS); Lee, Cheryl (VDEM)</a:t>
            </a:r>
            <a:br>
              <a:rPr lang="en-US" sz="1050" dirty="0" smtClean="0">
                <a:effectLst/>
                <a:latin typeface="Tahoma"/>
                <a:ea typeface="Times New Roman"/>
              </a:rPr>
            </a:br>
            <a:r>
              <a:rPr lang="en-US" sz="1050" b="1" dirty="0" smtClean="0">
                <a:effectLst/>
                <a:latin typeface="Tahoma"/>
                <a:ea typeface="Times New Roman"/>
              </a:rPr>
              <a:t>Subject:</a:t>
            </a:r>
            <a:r>
              <a:rPr lang="en-US" sz="1050" dirty="0" smtClean="0">
                <a:effectLst/>
                <a:latin typeface="Tahoma"/>
                <a:ea typeface="Times New Roman"/>
              </a:rPr>
              <a:t> RE: VEI - Decreasing Partisanship By Increasing Policy Issues Assignments</a:t>
            </a:r>
            <a:endParaRPr lang="en-US" sz="1050" dirty="0" smtClean="0">
              <a:effectLst/>
              <a:latin typeface="+mn-lt"/>
              <a:ea typeface="Calibri"/>
            </a:endParaRPr>
          </a:p>
          <a:p>
            <a:pPr marL="0" marR="0">
              <a:spcBef>
                <a:spcPts val="0"/>
              </a:spcBef>
              <a:spcAft>
                <a:spcPts val="0"/>
              </a:spcAft>
            </a:pPr>
            <a:r>
              <a:rPr lang="en-US" sz="1050" dirty="0" smtClean="0">
                <a:effectLst/>
                <a:latin typeface="+mn-lt"/>
                <a:ea typeface="Calibri"/>
              </a:rPr>
              <a:t> </a:t>
            </a:r>
          </a:p>
          <a:p>
            <a:pPr marL="0" marR="0">
              <a:spcBef>
                <a:spcPts val="0"/>
              </a:spcBef>
              <a:spcAft>
                <a:spcPts val="0"/>
              </a:spcAft>
            </a:pPr>
            <a:r>
              <a:rPr lang="en-US" sz="1200" dirty="0" smtClean="0">
                <a:solidFill>
                  <a:srgbClr val="1F497D"/>
                </a:solidFill>
                <a:effectLst/>
                <a:latin typeface="+mn-lt"/>
                <a:ea typeface="Calibri"/>
              </a:rPr>
              <a:t>Thanks for the reminder.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Ha! So, it appears that finding actual examples of bi-partisanship is the hard part!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I’ve found many examples of bipartisanship and efforts to promote moderate politics, but there appear to be three distinct patterns of behavior that lead to its success.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I think that they can be summed up using just three examples.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 </a:t>
            </a:r>
            <a:endParaRPr lang="en-US" sz="1050" dirty="0" smtClean="0">
              <a:effectLst/>
              <a:latin typeface="+mn-lt"/>
              <a:ea typeface="Calibri"/>
            </a:endParaRPr>
          </a:p>
          <a:p>
            <a:pPr marL="457200" marR="0" indent="-228600">
              <a:spcBef>
                <a:spcPts val="0"/>
              </a:spcBef>
              <a:spcAft>
                <a:spcPts val="0"/>
              </a:spcAft>
            </a:pPr>
            <a:r>
              <a:rPr lang="en-US" sz="1200" dirty="0" smtClean="0">
                <a:solidFill>
                  <a:srgbClr val="1F497D"/>
                </a:solidFill>
                <a:effectLst/>
                <a:latin typeface="+mn-lt"/>
                <a:ea typeface="Calibri"/>
              </a:rPr>
              <a:t>1.</a:t>
            </a:r>
            <a:r>
              <a:rPr lang="en-US" sz="800" dirty="0" smtClean="0">
                <a:solidFill>
                  <a:srgbClr val="1F497D"/>
                </a:solidFill>
                <a:effectLst/>
                <a:latin typeface="Times New Roman"/>
                <a:ea typeface="Calibri"/>
              </a:rPr>
              <a:t>       </a:t>
            </a:r>
            <a:r>
              <a:rPr lang="en-US" sz="1200" dirty="0" smtClean="0">
                <a:solidFill>
                  <a:srgbClr val="1F497D"/>
                </a:solidFill>
                <a:effectLst/>
                <a:latin typeface="+mn-lt"/>
                <a:ea typeface="Calibri"/>
              </a:rPr>
              <a:t>Montana/Colorado: Respectful engagement with the other party, even if your side holds the majority. In other words, socialize together and reach out. </a:t>
            </a:r>
            <a:endParaRPr lang="en-US" sz="1050" dirty="0" smtClean="0">
              <a:effectLst/>
              <a:latin typeface="+mn-lt"/>
              <a:ea typeface="Calibri"/>
            </a:endParaRPr>
          </a:p>
          <a:p>
            <a:pPr marL="457200" marR="0" indent="-228600">
              <a:spcBef>
                <a:spcPts val="0"/>
              </a:spcBef>
              <a:spcAft>
                <a:spcPts val="0"/>
              </a:spcAft>
            </a:pPr>
            <a:r>
              <a:rPr lang="en-US" sz="1200" dirty="0" smtClean="0">
                <a:solidFill>
                  <a:srgbClr val="1F497D"/>
                </a:solidFill>
                <a:effectLst/>
                <a:latin typeface="+mn-lt"/>
                <a:ea typeface="Calibri"/>
              </a:rPr>
              <a:t>2.</a:t>
            </a:r>
            <a:r>
              <a:rPr lang="en-US" sz="800" dirty="0" smtClean="0">
                <a:solidFill>
                  <a:srgbClr val="1F497D"/>
                </a:solidFill>
                <a:effectLst/>
                <a:latin typeface="Times New Roman"/>
                <a:ea typeface="Calibri"/>
              </a:rPr>
              <a:t>       </a:t>
            </a:r>
            <a:r>
              <a:rPr lang="en-US" sz="1200" dirty="0" smtClean="0">
                <a:solidFill>
                  <a:srgbClr val="1F497D"/>
                </a:solidFill>
                <a:effectLst/>
                <a:latin typeface="+mn-lt"/>
                <a:ea typeface="Calibri"/>
              </a:rPr>
              <a:t>Utah: Look for creative compromise.</a:t>
            </a:r>
            <a:endParaRPr lang="en-US" sz="1050" dirty="0" smtClean="0">
              <a:effectLst/>
              <a:latin typeface="+mn-lt"/>
              <a:ea typeface="Calibri"/>
            </a:endParaRPr>
          </a:p>
          <a:p>
            <a:pPr marL="457200" marR="0" indent="-228600">
              <a:spcBef>
                <a:spcPts val="0"/>
              </a:spcBef>
              <a:spcAft>
                <a:spcPts val="0"/>
              </a:spcAft>
            </a:pPr>
            <a:r>
              <a:rPr lang="en-US" sz="1200" dirty="0" smtClean="0">
                <a:solidFill>
                  <a:srgbClr val="1F497D"/>
                </a:solidFill>
                <a:effectLst/>
                <a:latin typeface="+mn-lt"/>
                <a:ea typeface="Calibri"/>
              </a:rPr>
              <a:t>3.</a:t>
            </a:r>
            <a:r>
              <a:rPr lang="en-US" sz="800" dirty="0" smtClean="0">
                <a:solidFill>
                  <a:srgbClr val="1F497D"/>
                </a:solidFill>
                <a:effectLst/>
                <a:latin typeface="Times New Roman"/>
                <a:ea typeface="Calibri"/>
              </a:rPr>
              <a:t>       </a:t>
            </a:r>
            <a:r>
              <a:rPr lang="en-US" sz="1200" dirty="0" smtClean="0">
                <a:solidFill>
                  <a:srgbClr val="1F497D"/>
                </a:solidFill>
                <a:effectLst/>
                <a:latin typeface="+mn-lt"/>
                <a:ea typeface="Calibri"/>
              </a:rPr>
              <a:t>California: Enact structural reforms.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Please see the attached slide.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 </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Thanks,</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
            </a:r>
            <a:br>
              <a:rPr lang="en-US" sz="1200" dirty="0" smtClean="0">
                <a:solidFill>
                  <a:srgbClr val="1F497D"/>
                </a:solidFill>
                <a:effectLst/>
                <a:latin typeface="+mn-lt"/>
                <a:ea typeface="Calibri"/>
              </a:rPr>
            </a:br>
            <a:r>
              <a:rPr lang="en-US" sz="1200" dirty="0" smtClean="0">
                <a:solidFill>
                  <a:srgbClr val="1F497D"/>
                </a:solidFill>
                <a:effectLst/>
                <a:latin typeface="+mn-lt"/>
                <a:ea typeface="Calibri"/>
              </a:rPr>
              <a:t>Andy</a:t>
            </a:r>
            <a:endParaRPr lang="en-US" sz="1050" dirty="0" smtClean="0">
              <a:effectLst/>
              <a:latin typeface="+mn-lt"/>
              <a:ea typeface="Calibri"/>
            </a:endParaRPr>
          </a:p>
          <a:p>
            <a:pPr marL="0" marR="0">
              <a:spcBef>
                <a:spcPts val="0"/>
              </a:spcBef>
              <a:spcAft>
                <a:spcPts val="0"/>
              </a:spcAft>
            </a:pPr>
            <a:r>
              <a:rPr lang="en-US" sz="1200" dirty="0" smtClean="0">
                <a:solidFill>
                  <a:srgbClr val="1F497D"/>
                </a:solidFill>
                <a:effectLst/>
                <a:latin typeface="+mn-lt"/>
                <a:ea typeface="Calibri"/>
              </a:rPr>
              <a:t> </a:t>
            </a:r>
            <a:endParaRPr lang="en-US" sz="1050" dirty="0" smtClean="0">
              <a:effectLst/>
              <a:latin typeface="+mn-lt"/>
              <a:ea typeface="Calibri"/>
            </a:endParaRPr>
          </a:p>
          <a:p>
            <a:endParaRPr lang="en-US" dirty="0" smtClean="0"/>
          </a:p>
        </p:txBody>
      </p:sp>
      <p:sp>
        <p:nvSpPr>
          <p:cNvPr id="4" name="Slide Number Placeholder 3"/>
          <p:cNvSpPr>
            <a:spLocks noGrp="1"/>
          </p:cNvSpPr>
          <p:nvPr>
            <p:ph type="sldNum" sz="quarter" idx="10"/>
          </p:nvPr>
        </p:nvSpPr>
        <p:spPr/>
        <p:txBody>
          <a:bodyPr/>
          <a:lstStyle/>
          <a:p>
            <a:fld id="{99D79FFE-54DE-40B0-B51A-AD7D4E3C00E8}" type="slidenum">
              <a:rPr lang="en-US" smtClean="0"/>
              <a:t>8</a:t>
            </a:fld>
            <a:endParaRPr lang="en-US"/>
          </a:p>
        </p:txBody>
      </p:sp>
    </p:spTree>
    <p:extLst>
      <p:ext uri="{BB962C8B-B14F-4D97-AF65-F5344CB8AC3E}">
        <p14:creationId xmlns:p14="http://schemas.microsoft.com/office/powerpoint/2010/main" val="551357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j-lt"/>
              </a:rPr>
              <a:t>Increase evidence based policy decision making </a:t>
            </a:r>
          </a:p>
          <a:p>
            <a:endParaRPr lang="en-US" dirty="0"/>
          </a:p>
        </p:txBody>
      </p:sp>
      <p:sp>
        <p:nvSpPr>
          <p:cNvPr id="4" name="Slide Number Placeholder 3"/>
          <p:cNvSpPr>
            <a:spLocks noGrp="1"/>
          </p:cNvSpPr>
          <p:nvPr>
            <p:ph type="sldNum" sz="quarter" idx="10"/>
          </p:nvPr>
        </p:nvSpPr>
        <p:spPr/>
        <p:txBody>
          <a:bodyPr/>
          <a:lstStyle/>
          <a:p>
            <a:fld id="{7350B0EC-005A-4AE3-BE68-04B3E0492BBA}" type="slidenum">
              <a:rPr lang="en-US" smtClean="0"/>
              <a:t>9</a:t>
            </a:fld>
            <a:endParaRPr lang="en-US"/>
          </a:p>
        </p:txBody>
      </p:sp>
    </p:spTree>
    <p:extLst>
      <p:ext uri="{BB962C8B-B14F-4D97-AF65-F5344CB8AC3E}">
        <p14:creationId xmlns:p14="http://schemas.microsoft.com/office/powerpoint/2010/main" val="22465337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15C69CC-33DA-4C6C-B448-D86BDAAD2B5F}"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3266E-78CF-4D78-B9F3-F5998B142038}"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C69CC-33DA-4C6C-B448-D86BDAAD2B5F}"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3266E-78CF-4D78-B9F3-F5998B1420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C69CC-33DA-4C6C-B448-D86BDAAD2B5F}"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3266E-78CF-4D78-B9F3-F5998B1420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115C69CC-33DA-4C6C-B448-D86BDAAD2B5F}"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3266E-78CF-4D78-B9F3-F5998B142038}"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5C69CC-33DA-4C6C-B448-D86BDAAD2B5F}"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3266E-78CF-4D78-B9F3-F5998B14203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115C69CC-33DA-4C6C-B448-D86BDAAD2B5F}"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3266E-78CF-4D78-B9F3-F5998B14203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15C69CC-33DA-4C6C-B448-D86BDAAD2B5F}" type="datetimeFigureOut">
              <a:rPr lang="en-US" smtClean="0"/>
              <a:t>10/26/2017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23266E-78CF-4D78-B9F3-F5998B14203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15C69CC-33DA-4C6C-B448-D86BDAAD2B5F}" type="datetimeFigureOut">
              <a:rPr lang="en-US" smtClean="0"/>
              <a:t>10/26/2017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23266E-78CF-4D78-B9F3-F5998B1420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5C69CC-33DA-4C6C-B448-D86BDAAD2B5F}" type="datetimeFigureOut">
              <a:rPr lang="en-US" smtClean="0"/>
              <a:t>10/26/2017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23266E-78CF-4D78-B9F3-F5998B1420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5C69CC-33DA-4C6C-B448-D86BDAAD2B5F}"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3266E-78CF-4D78-B9F3-F5998B1420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5C69CC-33DA-4C6C-B448-D86BDAAD2B5F}"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3266E-78CF-4D78-B9F3-F5998B1420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15C69CC-33DA-4C6C-B448-D86BDAAD2B5F}" type="datetimeFigureOut">
              <a:rPr lang="en-US" smtClean="0"/>
              <a:t>10/26/2017</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7E23266E-78CF-4D78-B9F3-F5998B14203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avalon.law.yale.edu/18th_century/washing.asp"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886200"/>
            <a:ext cx="8686800" cy="1752600"/>
          </a:xfrm>
        </p:spPr>
        <p:txBody>
          <a:bodyPr>
            <a:normAutofit fontScale="92500" lnSpcReduction="20000"/>
          </a:bodyPr>
          <a:lstStyle/>
          <a:p>
            <a:pPr algn="just"/>
            <a:r>
              <a:rPr lang="en-US" dirty="0" smtClean="0"/>
              <a:t>Andrew S. </a:t>
            </a:r>
            <a:r>
              <a:rPr lang="en-US" dirty="0" err="1" smtClean="0"/>
              <a:t>Feagans</a:t>
            </a:r>
            <a:r>
              <a:rPr lang="en-US" dirty="0" smtClean="0"/>
              <a:t>		Virginia Retirement System</a:t>
            </a:r>
          </a:p>
          <a:p>
            <a:pPr algn="just"/>
            <a:r>
              <a:rPr lang="en-US" dirty="0" smtClean="0"/>
              <a:t>Anthony W. Fung		Governor’s Office</a:t>
            </a:r>
          </a:p>
          <a:p>
            <a:pPr algn="just"/>
            <a:r>
              <a:rPr lang="en-US" dirty="0" smtClean="0"/>
              <a:t>Yad M. Jabbarpour		Department of Behavioral Health and Developmental Services</a:t>
            </a:r>
          </a:p>
          <a:p>
            <a:pPr algn="just"/>
            <a:r>
              <a:rPr lang="en-US" dirty="0" smtClean="0"/>
              <a:t>Cheryl Lee			Department of Emergency Management</a:t>
            </a:r>
          </a:p>
          <a:p>
            <a:pPr algn="just"/>
            <a:r>
              <a:rPr lang="en-US" dirty="0" smtClean="0"/>
              <a:t>Deborah D. Vaughn		Department of Social Services</a:t>
            </a:r>
          </a:p>
          <a:p>
            <a:endParaRPr lang="en-US" dirty="0"/>
          </a:p>
        </p:txBody>
      </p:sp>
      <p:sp>
        <p:nvSpPr>
          <p:cNvPr id="2" name="Title 1"/>
          <p:cNvSpPr>
            <a:spLocks noGrp="1"/>
          </p:cNvSpPr>
          <p:nvPr>
            <p:ph type="ctrTitle"/>
          </p:nvPr>
        </p:nvSpPr>
        <p:spPr>
          <a:xfrm>
            <a:off x="685800" y="1295401"/>
            <a:ext cx="7772400" cy="1752600"/>
          </a:xfrm>
        </p:spPr>
        <p:txBody>
          <a:bodyPr/>
          <a:lstStyle/>
          <a:p>
            <a:r>
              <a:rPr lang="en-US" sz="4400" dirty="0"/>
              <a:t> </a:t>
            </a:r>
            <a:r>
              <a:rPr lang="en-US" sz="4400" b="1" cap="none" dirty="0" smtClean="0"/>
              <a:t>In</a:t>
            </a:r>
            <a:r>
              <a:rPr lang="en-US" sz="4400" b="1" cap="none" dirty="0" smtClean="0"/>
              <a:t>creasing </a:t>
            </a:r>
            <a:r>
              <a:rPr lang="en-US" sz="4400" b="1" cap="none" dirty="0" smtClean="0"/>
              <a:t>Bip</a:t>
            </a:r>
            <a:r>
              <a:rPr lang="en-US" sz="4400" b="1" cap="none" dirty="0" smtClean="0"/>
              <a:t>artisanship </a:t>
            </a:r>
            <a:r>
              <a:rPr lang="en-US" sz="4400" b="1" cap="none" dirty="0" smtClean="0"/>
              <a:t/>
            </a:r>
            <a:br>
              <a:rPr lang="en-US" sz="4400" b="1" cap="none" dirty="0" smtClean="0"/>
            </a:br>
            <a:endParaRPr lang="en-US" sz="4400" cap="none" dirty="0"/>
          </a:p>
        </p:txBody>
      </p:sp>
    </p:spTree>
    <p:extLst>
      <p:ext uri="{BB962C8B-B14F-4D97-AF65-F5344CB8AC3E}">
        <p14:creationId xmlns:p14="http://schemas.microsoft.com/office/powerpoint/2010/main" val="398852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8382000" cy="1020762"/>
          </a:xfrm>
        </p:spPr>
        <p:txBody>
          <a:bodyPr/>
          <a:lstStyle/>
          <a:p>
            <a:r>
              <a:rPr lang="en-US" sz="3600" b="1" cap="none" dirty="0" smtClean="0"/>
              <a:t>MISSION</a:t>
            </a:r>
            <a:r>
              <a:rPr lang="en-US" sz="3600" b="1" cap="none" dirty="0" smtClean="0"/>
              <a:t>:   </a:t>
            </a:r>
            <a:r>
              <a:rPr lang="en-US" sz="3600" b="1" cap="none" dirty="0" smtClean="0"/>
              <a:t>To </a:t>
            </a:r>
            <a:r>
              <a:rPr lang="en-US" sz="3600" b="1" cap="none" dirty="0" smtClean="0"/>
              <a:t>Increase </a:t>
            </a:r>
            <a:r>
              <a:rPr lang="en-US" sz="3600" b="1" cap="none" dirty="0" smtClean="0"/>
              <a:t>Bipartisanship</a:t>
            </a:r>
            <a:endParaRPr lang="en-US" sz="3600" cap="none" dirty="0"/>
          </a:p>
        </p:txBody>
      </p:sp>
      <p:sp>
        <p:nvSpPr>
          <p:cNvPr id="5" name="Content Placeholder 4"/>
          <p:cNvSpPr>
            <a:spLocks noGrp="1"/>
          </p:cNvSpPr>
          <p:nvPr>
            <p:ph sz="quarter" idx="13"/>
          </p:nvPr>
        </p:nvSpPr>
        <p:spPr>
          <a:xfrm>
            <a:off x="609600" y="1600200"/>
            <a:ext cx="7924800" cy="4114800"/>
          </a:xfrm>
        </p:spPr>
        <p:txBody>
          <a:bodyPr>
            <a:normAutofit lnSpcReduction="10000"/>
          </a:bodyPr>
          <a:lstStyle/>
          <a:p>
            <a:r>
              <a:rPr lang="en-US" sz="2800" dirty="0"/>
              <a:t>Partisanship is widely seen as a major barrier to making policy advancements that benefit the vast majority of citizens.  </a:t>
            </a:r>
            <a:endParaRPr lang="en-US" sz="2800" dirty="0" smtClean="0"/>
          </a:p>
          <a:p>
            <a:r>
              <a:rPr lang="en-US" sz="2800" dirty="0" smtClean="0"/>
              <a:t>Given </a:t>
            </a:r>
            <a:r>
              <a:rPr lang="en-US" sz="2800" dirty="0"/>
              <a:t>the political climate in Virginia, what can we do to get our elected officials to focus on bipartisan issues and get legislation passed that speaks to the majority of the </a:t>
            </a:r>
            <a:r>
              <a:rPr lang="en-US" sz="2800" dirty="0" smtClean="0"/>
              <a:t>citizens?  </a:t>
            </a:r>
            <a:endParaRPr lang="en-US" sz="2800" dirty="0" smtClean="0"/>
          </a:p>
          <a:p>
            <a:r>
              <a:rPr lang="en-US" sz="2800" dirty="0" smtClean="0"/>
              <a:t>What </a:t>
            </a:r>
            <a:r>
              <a:rPr lang="en-US" sz="2800" dirty="0"/>
              <a:t>states have </a:t>
            </a:r>
            <a:r>
              <a:rPr lang="en-US" sz="2800" dirty="0" smtClean="0"/>
              <a:t>seen success in bringing opposing political parties to a greater common ground?</a:t>
            </a:r>
            <a:endParaRPr lang="en-US" sz="2800" dirty="0" smtClean="0"/>
          </a:p>
          <a:p>
            <a:pPr marL="0" indent="0">
              <a:buNone/>
            </a:pPr>
            <a:endParaRPr lang="en-US" dirty="0" smtClean="0"/>
          </a:p>
        </p:txBody>
      </p:sp>
    </p:spTree>
    <p:extLst>
      <p:ext uri="{BB962C8B-B14F-4D97-AF65-F5344CB8AC3E}">
        <p14:creationId xmlns:p14="http://schemas.microsoft.com/office/powerpoint/2010/main" val="394840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r>
              <a:rPr lang="en-US" dirty="0" smtClean="0"/>
              <a:t>Definitions</a:t>
            </a:r>
            <a:endParaRPr lang="en-US" dirty="0"/>
          </a:p>
        </p:txBody>
      </p:sp>
      <p:sp>
        <p:nvSpPr>
          <p:cNvPr id="3" name="Content Placeholder 2"/>
          <p:cNvSpPr>
            <a:spLocks noGrp="1"/>
          </p:cNvSpPr>
          <p:nvPr>
            <p:ph sz="quarter" idx="13"/>
          </p:nvPr>
        </p:nvSpPr>
        <p:spPr>
          <a:xfrm>
            <a:off x="609600" y="1371600"/>
            <a:ext cx="7924800" cy="4343400"/>
          </a:xfrm>
        </p:spPr>
        <p:txBody>
          <a:bodyPr/>
          <a:lstStyle/>
          <a:p>
            <a:r>
              <a:rPr lang="en-US" sz="2000" dirty="0" smtClean="0"/>
              <a:t>PARTISANSHIP</a:t>
            </a:r>
            <a:endParaRPr lang="en-US" sz="2000" dirty="0"/>
          </a:p>
          <a:p>
            <a:pPr lvl="1"/>
            <a:r>
              <a:rPr lang="en-US" sz="2000" dirty="0" smtClean="0"/>
              <a:t>prejudice </a:t>
            </a:r>
            <a:r>
              <a:rPr lang="en-US" sz="2000" dirty="0"/>
              <a:t>in favor of a particular cause; </a:t>
            </a:r>
            <a:r>
              <a:rPr lang="en-US" sz="2000" dirty="0" smtClean="0"/>
              <a:t>bias</a:t>
            </a:r>
            <a:endParaRPr lang="en-US" sz="2000" dirty="0" smtClean="0"/>
          </a:p>
          <a:p>
            <a:pPr lvl="1"/>
            <a:r>
              <a:rPr lang="en-US" sz="2000" dirty="0" smtClean="0"/>
              <a:t>adherence</a:t>
            </a:r>
            <a:r>
              <a:rPr lang="en-US" sz="2000" dirty="0"/>
              <a:t> or </a:t>
            </a:r>
            <a:r>
              <a:rPr lang="en-US" sz="2000" dirty="0" smtClean="0"/>
              <a:t>support</a:t>
            </a:r>
            <a:r>
              <a:rPr lang="en-US" sz="2000" dirty="0"/>
              <a:t> of a person, </a:t>
            </a:r>
            <a:r>
              <a:rPr lang="en-US" sz="2000" dirty="0" smtClean="0"/>
              <a:t>group, party, or</a:t>
            </a:r>
            <a:r>
              <a:rPr lang="en-US" sz="2000" dirty="0"/>
              <a:t> </a:t>
            </a:r>
            <a:r>
              <a:rPr lang="en-US" sz="2000" dirty="0" smtClean="0"/>
              <a:t>cause, especially</a:t>
            </a:r>
            <a:r>
              <a:rPr lang="en-US" sz="2000" dirty="0"/>
              <a:t> </a:t>
            </a:r>
            <a:r>
              <a:rPr lang="en-US" sz="2000" dirty="0" smtClean="0"/>
              <a:t>a</a:t>
            </a:r>
            <a:r>
              <a:rPr lang="en-US" sz="2000" dirty="0"/>
              <a:t> </a:t>
            </a:r>
            <a:r>
              <a:rPr lang="en-US" sz="2000" dirty="0" smtClean="0"/>
              <a:t>person</a:t>
            </a:r>
            <a:r>
              <a:rPr lang="en-US" sz="2000" dirty="0"/>
              <a:t> </a:t>
            </a:r>
            <a:r>
              <a:rPr lang="en-US" sz="2000" dirty="0" smtClean="0"/>
              <a:t>who</a:t>
            </a:r>
            <a:r>
              <a:rPr lang="en-US" sz="2000" dirty="0"/>
              <a:t> </a:t>
            </a:r>
            <a:r>
              <a:rPr lang="en-US" sz="2000" dirty="0" smtClean="0"/>
              <a:t>shows</a:t>
            </a:r>
            <a:r>
              <a:rPr lang="en-US" sz="2000" dirty="0"/>
              <a:t> </a:t>
            </a:r>
            <a:r>
              <a:rPr lang="en-US" sz="2000" dirty="0" smtClean="0"/>
              <a:t>a biased</a:t>
            </a:r>
            <a:r>
              <a:rPr lang="en-US" sz="2000" dirty="0"/>
              <a:t>, emotional </a:t>
            </a:r>
            <a:r>
              <a:rPr lang="en-US" sz="2000" dirty="0" smtClean="0"/>
              <a:t>allegiance</a:t>
            </a:r>
            <a:endParaRPr lang="en-US" sz="2000" dirty="0" smtClean="0"/>
          </a:p>
          <a:p>
            <a:pPr marL="457200" lvl="1" indent="0">
              <a:buNone/>
            </a:pPr>
            <a:endParaRPr lang="en-US" sz="2000" dirty="0"/>
          </a:p>
          <a:p>
            <a:r>
              <a:rPr lang="en-US" sz="2000" cap="all" dirty="0" smtClean="0"/>
              <a:t>Bipartisanship</a:t>
            </a:r>
            <a:endParaRPr lang="en-US" sz="2000" cap="all" dirty="0"/>
          </a:p>
          <a:p>
            <a:pPr lvl="1"/>
            <a:r>
              <a:rPr lang="en-US" sz="2000" dirty="0" smtClean="0"/>
              <a:t>agreement </a:t>
            </a:r>
            <a:r>
              <a:rPr lang="en-US" sz="2000" dirty="0"/>
              <a:t>or cooperation between two political parties that usually oppose each other's </a:t>
            </a:r>
            <a:r>
              <a:rPr lang="en-US" sz="2000" dirty="0" smtClean="0"/>
              <a:t>policies</a:t>
            </a:r>
            <a:endParaRPr lang="en-US" sz="2000" dirty="0" smtClean="0"/>
          </a:p>
          <a:p>
            <a:pPr lvl="1"/>
            <a:r>
              <a:rPr lang="en-US" sz="2000" dirty="0"/>
              <a:t>marked by or involving cooperation, agreement, and compromise between two major political parties </a:t>
            </a:r>
          </a:p>
          <a:p>
            <a:endParaRPr lang="en-US" dirty="0"/>
          </a:p>
        </p:txBody>
      </p:sp>
    </p:spTree>
    <p:extLst>
      <p:ext uri="{BB962C8B-B14F-4D97-AF65-F5344CB8AC3E}">
        <p14:creationId xmlns:p14="http://schemas.microsoft.com/office/powerpoint/2010/main" val="1640998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george washington farewell addr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909482"/>
            <a:ext cx="5003983" cy="33285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08293" y="312738"/>
            <a:ext cx="7924800" cy="792162"/>
          </a:xfrm>
        </p:spPr>
        <p:txBody>
          <a:bodyPr/>
          <a:lstStyle/>
          <a:p>
            <a:r>
              <a:rPr lang="en-US" sz="2400" dirty="0" err="1" smtClean="0"/>
              <a:t>washington’s</a:t>
            </a:r>
            <a:r>
              <a:rPr lang="en-US" sz="2400" dirty="0" smtClean="0"/>
              <a:t> farewell address 1796 </a:t>
            </a:r>
            <a:br>
              <a:rPr lang="en-US" sz="2400" dirty="0" smtClean="0"/>
            </a:br>
            <a:r>
              <a:rPr lang="en-US" sz="800" dirty="0" smtClean="0"/>
              <a:t>Y</a:t>
            </a:r>
            <a:r>
              <a:rPr lang="en-US" sz="800" cap="none" dirty="0" smtClean="0"/>
              <a:t>ale Law School, Lillian Goldman Law Library, The Avalon Project Documents in Law</a:t>
            </a:r>
            <a:r>
              <a:rPr lang="en-US" sz="800" cap="none" dirty="0"/>
              <a:t>, History and Diplomacy, </a:t>
            </a:r>
            <a:r>
              <a:rPr lang="en-US" sz="800" cap="none" dirty="0" smtClean="0"/>
              <a:t/>
            </a:r>
            <a:br>
              <a:rPr lang="en-US" sz="800" cap="none" dirty="0" smtClean="0"/>
            </a:br>
            <a:r>
              <a:rPr lang="en-US" sz="800" cap="none" dirty="0" smtClean="0">
                <a:hlinkClick r:id="rId4"/>
              </a:rPr>
              <a:t>http</a:t>
            </a:r>
            <a:r>
              <a:rPr lang="en-US" sz="800" cap="none" dirty="0">
                <a:hlinkClick r:id="rId4"/>
              </a:rPr>
              <a:t>://</a:t>
            </a:r>
            <a:r>
              <a:rPr lang="en-US" sz="800" cap="none" dirty="0" smtClean="0">
                <a:hlinkClick r:id="rId4"/>
              </a:rPr>
              <a:t>avalon.law.yale.edu/18th_century/washing.asp</a:t>
            </a:r>
            <a:r>
              <a:rPr lang="en-US" sz="800" cap="none" dirty="0" smtClean="0"/>
              <a:t> retrieved 10/3/17</a:t>
            </a:r>
            <a:endParaRPr lang="en-US" sz="800" dirty="0"/>
          </a:p>
        </p:txBody>
      </p:sp>
      <p:sp>
        <p:nvSpPr>
          <p:cNvPr id="3" name="Content Placeholder 2"/>
          <p:cNvSpPr>
            <a:spLocks noGrp="1"/>
          </p:cNvSpPr>
          <p:nvPr>
            <p:ph sz="quarter" idx="13"/>
          </p:nvPr>
        </p:nvSpPr>
        <p:spPr>
          <a:xfrm>
            <a:off x="460375" y="1828800"/>
            <a:ext cx="3502025" cy="3810000"/>
          </a:xfrm>
        </p:spPr>
        <p:txBody>
          <a:bodyPr>
            <a:normAutofit/>
          </a:bodyPr>
          <a:lstStyle/>
          <a:p>
            <a:pPr marL="0" indent="0">
              <a:buNone/>
            </a:pPr>
            <a:r>
              <a:rPr lang="en-US" sz="2400" dirty="0" smtClean="0"/>
              <a:t>…The </a:t>
            </a:r>
            <a:r>
              <a:rPr lang="en-US" sz="2400" dirty="0"/>
              <a:t>alternate domination of one faction over another, sharpened by the spirit of revenge, natural to party dissension, which in different ages and countries has perpetrated the most horrid enormities, is itself a frightful </a:t>
            </a:r>
            <a:r>
              <a:rPr lang="en-US" sz="2400" dirty="0" smtClean="0"/>
              <a:t>despotism…..</a:t>
            </a:r>
            <a:endParaRPr lang="en-US" sz="2400" dirty="0"/>
          </a:p>
        </p:txBody>
      </p:sp>
      <p:sp>
        <p:nvSpPr>
          <p:cNvPr id="4" name="AutoShape 2" descr="https://qph.ec.quoracdn.net/main-qimg-ce19c530b0ff93a1689184b5b4d8214c.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https://qph.ec.quoracdn.net/main-qimg-ce19c530b0ff93a1689184b5b4d8214c.webp"/>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70779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7924800" cy="792162"/>
          </a:xfrm>
        </p:spPr>
        <p:txBody>
          <a:bodyPr/>
          <a:lstStyle/>
          <a:p>
            <a:r>
              <a:rPr lang="en-US" b="1" cap="none" dirty="0" smtClean="0"/>
              <a:t>Bipartisanship Successes in </a:t>
            </a:r>
            <a:r>
              <a:rPr lang="en-US" b="1" cap="none" dirty="0" smtClean="0"/>
              <a:t>the Commonwealth</a:t>
            </a:r>
            <a:endParaRPr lang="en-US" b="1" cap="none" dirty="0"/>
          </a:p>
        </p:txBody>
      </p:sp>
      <p:sp>
        <p:nvSpPr>
          <p:cNvPr id="5" name="Content Placeholder 4"/>
          <p:cNvSpPr>
            <a:spLocks noGrp="1"/>
          </p:cNvSpPr>
          <p:nvPr>
            <p:ph sz="quarter" idx="13"/>
          </p:nvPr>
        </p:nvSpPr>
        <p:spPr>
          <a:xfrm>
            <a:off x="609600" y="1600200"/>
            <a:ext cx="7924800" cy="4800600"/>
          </a:xfrm>
        </p:spPr>
        <p:txBody>
          <a:bodyPr>
            <a:normAutofit/>
          </a:bodyPr>
          <a:lstStyle/>
          <a:p>
            <a:pPr marL="0" indent="0">
              <a:buNone/>
            </a:pPr>
            <a:r>
              <a:rPr lang="en-US" sz="2800" b="1" dirty="0" smtClean="0"/>
              <a:t>Virginia State Budget</a:t>
            </a:r>
          </a:p>
          <a:p>
            <a:r>
              <a:rPr lang="en-US" sz="2000" dirty="0" smtClean="0"/>
              <a:t>2-year budget without a deficit</a:t>
            </a:r>
            <a:endParaRPr lang="en-US" sz="2000" dirty="0"/>
          </a:p>
          <a:p>
            <a:r>
              <a:rPr lang="en-US" sz="2000" dirty="0" smtClean="0"/>
              <a:t>Department </a:t>
            </a:r>
            <a:r>
              <a:rPr lang="en-US" sz="2000" dirty="0"/>
              <a:t>Heads </a:t>
            </a:r>
            <a:r>
              <a:rPr lang="en-US" sz="2000" dirty="0" smtClean="0"/>
              <a:t>liable</a:t>
            </a:r>
            <a:endParaRPr lang="en-US" sz="2000" dirty="0"/>
          </a:p>
          <a:p>
            <a:r>
              <a:rPr lang="en-US" sz="2000" dirty="0" smtClean="0"/>
              <a:t>Use </a:t>
            </a:r>
            <a:r>
              <a:rPr lang="en-US" sz="2000" dirty="0"/>
              <a:t>of Consensus Revenue </a:t>
            </a:r>
            <a:r>
              <a:rPr lang="en-US" sz="2000" dirty="0" smtClean="0"/>
              <a:t>Forecasting</a:t>
            </a:r>
          </a:p>
          <a:p>
            <a:endParaRPr lang="en-US" dirty="0" smtClean="0"/>
          </a:p>
          <a:p>
            <a:pPr marL="0" indent="0">
              <a:buNone/>
            </a:pPr>
            <a:r>
              <a:rPr lang="en-US" sz="2800" b="1" dirty="0" smtClean="0"/>
              <a:t>Virginia Judicial Elections</a:t>
            </a:r>
          </a:p>
          <a:p>
            <a:r>
              <a:rPr lang="en-US" sz="2000" dirty="0" smtClean="0"/>
              <a:t>Supreme Court Justices elected by state legislatures</a:t>
            </a:r>
          </a:p>
          <a:p>
            <a:r>
              <a:rPr lang="en-US" sz="2000" dirty="0" smtClean="0"/>
              <a:t>Party affiliation not a factor</a:t>
            </a:r>
          </a:p>
          <a:p>
            <a:r>
              <a:rPr lang="en-US" sz="2000" dirty="0" smtClean="0"/>
              <a:t>Majority Vote prevails</a:t>
            </a:r>
          </a:p>
          <a:p>
            <a:pPr marL="0" indent="0">
              <a:buNone/>
            </a:pPr>
            <a:endParaRPr lang="en-US" dirty="0" smtClean="0"/>
          </a:p>
        </p:txBody>
      </p:sp>
      <p:pic>
        <p:nvPicPr>
          <p:cNvPr id="3077" name="Picture 5" descr="C:\Users\lli94669\AppData\Local\Microsoft\Windows\Temporary Internet Files\Content.IE5\B6J1SJAF\big[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1447800"/>
            <a:ext cx="30226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0102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7924800" cy="1020762"/>
          </a:xfrm>
        </p:spPr>
        <p:txBody>
          <a:bodyPr/>
          <a:lstStyle/>
          <a:p>
            <a:r>
              <a:rPr lang="en-US" b="1" cap="none" dirty="0" smtClean="0"/>
              <a:t>Bipartisanship Successes </a:t>
            </a:r>
            <a:r>
              <a:rPr lang="en-US" b="1" cap="none" dirty="0"/>
              <a:t>in </a:t>
            </a:r>
            <a:r>
              <a:rPr lang="en-US" b="1" cap="none" dirty="0" smtClean="0"/>
              <a:t>the Commonwealth</a:t>
            </a:r>
            <a:endParaRPr lang="en-US" b="1" cap="none" dirty="0"/>
          </a:p>
        </p:txBody>
      </p:sp>
      <p:sp>
        <p:nvSpPr>
          <p:cNvPr id="5" name="Content Placeholder 4"/>
          <p:cNvSpPr>
            <a:spLocks noGrp="1"/>
          </p:cNvSpPr>
          <p:nvPr>
            <p:ph sz="quarter" idx="13"/>
          </p:nvPr>
        </p:nvSpPr>
        <p:spPr>
          <a:xfrm>
            <a:off x="609600" y="1600200"/>
            <a:ext cx="7924800" cy="4495800"/>
          </a:xfrm>
        </p:spPr>
        <p:txBody>
          <a:bodyPr>
            <a:normAutofit/>
          </a:bodyPr>
          <a:lstStyle/>
          <a:p>
            <a:pPr marL="0" indent="0">
              <a:buNone/>
            </a:pPr>
            <a:r>
              <a:rPr lang="en-US" sz="2800" b="1" dirty="0" smtClean="0"/>
              <a:t>Virginia </a:t>
            </a:r>
            <a:r>
              <a:rPr lang="en-US" sz="2800" b="1" dirty="0"/>
              <a:t>Collaborative Economic Development </a:t>
            </a:r>
            <a:r>
              <a:rPr lang="en-US" sz="2800" b="1" dirty="0" smtClean="0"/>
              <a:t>Act</a:t>
            </a:r>
          </a:p>
          <a:p>
            <a:r>
              <a:rPr lang="en-US" sz="2000" dirty="0" smtClean="0"/>
              <a:t>Passed in the House and Senate with large margins (HB 846)</a:t>
            </a:r>
          </a:p>
          <a:p>
            <a:r>
              <a:rPr lang="en-US" sz="2000" dirty="0" smtClean="0"/>
              <a:t>Effective 7/1/2016</a:t>
            </a:r>
          </a:p>
          <a:p>
            <a:r>
              <a:rPr lang="en-US" sz="2000" dirty="0" smtClean="0"/>
              <a:t>Grants administered by the Go Virginia Board</a:t>
            </a:r>
          </a:p>
          <a:p>
            <a:pPr marL="0" indent="0">
              <a:buNone/>
            </a:pPr>
            <a:endParaRPr lang="en-US" dirty="0"/>
          </a:p>
          <a:p>
            <a:pPr marL="0" indent="0">
              <a:buNone/>
            </a:pPr>
            <a:r>
              <a:rPr lang="en-US" sz="2800" b="1" dirty="0" smtClean="0"/>
              <a:t>Virginia Criminal Justice Reform of 2017</a:t>
            </a:r>
          </a:p>
          <a:p>
            <a:r>
              <a:rPr lang="en-US" sz="2000" dirty="0" smtClean="0"/>
              <a:t>Crossed political party lines</a:t>
            </a:r>
          </a:p>
          <a:p>
            <a:r>
              <a:rPr lang="en-US" sz="2000" dirty="0" smtClean="0"/>
              <a:t>1 of 6 states experiencing success</a:t>
            </a:r>
          </a:p>
          <a:p>
            <a:pPr marL="0" indent="0">
              <a:buNone/>
            </a:pPr>
            <a:endParaRPr lang="en-US" dirty="0" smtClean="0"/>
          </a:p>
        </p:txBody>
      </p:sp>
      <p:pic>
        <p:nvPicPr>
          <p:cNvPr id="1032" name="Picture 8" descr="C:\Users\lli94669\AppData\Local\Microsoft\Windows\Temporary Internet Files\Content.IE5\1LWBNXGM\Collaborating-Group[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2840019"/>
            <a:ext cx="2108051" cy="2133600"/>
          </a:xfrm>
          <a:prstGeom prst="rect">
            <a:avLst/>
          </a:prstGeom>
          <a:noFill/>
          <a:effectLst>
            <a:glow rad="127000">
              <a:schemeClr val="accent1">
                <a:alpha val="14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016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990600"/>
          </a:xfrm>
        </p:spPr>
        <p:txBody>
          <a:bodyPr/>
          <a:lstStyle/>
          <a:p>
            <a:r>
              <a:rPr lang="en-US" sz="4800" dirty="0" smtClean="0"/>
              <a:t>Partisanship in Virginia</a:t>
            </a:r>
            <a:endParaRPr lang="en-US" sz="4800" dirty="0"/>
          </a:p>
        </p:txBody>
      </p:sp>
      <p:sp>
        <p:nvSpPr>
          <p:cNvPr id="3" name="Content Placeholder 2"/>
          <p:cNvSpPr>
            <a:spLocks noGrp="1"/>
          </p:cNvSpPr>
          <p:nvPr>
            <p:ph idx="4294967295"/>
          </p:nvPr>
        </p:nvSpPr>
        <p:spPr>
          <a:xfrm>
            <a:off x="457200" y="1447800"/>
            <a:ext cx="8229600" cy="4678363"/>
          </a:xfrm>
          <a:prstGeom prst="rect">
            <a:avLst/>
          </a:prstGeom>
        </p:spPr>
        <p:txBody>
          <a:bodyPr>
            <a:normAutofit/>
          </a:bodyPr>
          <a:lstStyle/>
          <a:p>
            <a:pPr marL="0" indent="0">
              <a:buNone/>
            </a:pPr>
            <a:r>
              <a:rPr lang="en-US" sz="4000" dirty="0" smtClean="0"/>
              <a:t>Process/Structure</a:t>
            </a:r>
          </a:p>
          <a:p>
            <a:r>
              <a:rPr lang="en-US" sz="4000" dirty="0" smtClean="0"/>
              <a:t>Caucus binding  </a:t>
            </a:r>
            <a:endParaRPr lang="en-US" sz="4000" dirty="0"/>
          </a:p>
          <a:p>
            <a:r>
              <a:rPr lang="en-US" sz="4000" dirty="0" smtClean="0"/>
              <a:t>Gerrymandering</a:t>
            </a:r>
          </a:p>
          <a:p>
            <a:r>
              <a:rPr lang="en-US" sz="4000" dirty="0" smtClean="0"/>
              <a:t>Misaligned culture/incentives that decrease </a:t>
            </a:r>
            <a:r>
              <a:rPr lang="en-US" sz="4000" dirty="0" smtClean="0"/>
              <a:t>bipartisanship</a:t>
            </a:r>
            <a:endParaRPr lang="en-US" sz="4000" dirty="0" smtClean="0"/>
          </a:p>
        </p:txBody>
      </p:sp>
    </p:spTree>
    <p:extLst>
      <p:ext uri="{BB962C8B-B14F-4D97-AF65-F5344CB8AC3E}">
        <p14:creationId xmlns:p14="http://schemas.microsoft.com/office/powerpoint/2010/main" val="1793915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92162"/>
          </a:xfrm>
        </p:spPr>
        <p:txBody>
          <a:bodyPr/>
          <a:lstStyle/>
          <a:p>
            <a:r>
              <a:rPr lang="en-US" sz="2800" b="1" dirty="0" smtClean="0"/>
              <a:t>Examples of Bi-Partisanship IN OTHER STATES</a:t>
            </a:r>
            <a:endParaRPr lang="en-US" sz="2800" b="1" dirty="0"/>
          </a:p>
        </p:txBody>
      </p:sp>
      <p:sp>
        <p:nvSpPr>
          <p:cNvPr id="3" name="Content Placeholder 2"/>
          <p:cNvSpPr>
            <a:spLocks noGrp="1"/>
          </p:cNvSpPr>
          <p:nvPr>
            <p:ph idx="4294967295"/>
          </p:nvPr>
        </p:nvSpPr>
        <p:spPr>
          <a:xfrm>
            <a:off x="628650" y="1219200"/>
            <a:ext cx="7886700" cy="4957763"/>
          </a:xfrm>
          <a:prstGeom prst="rect">
            <a:avLst/>
          </a:prstGeom>
        </p:spPr>
        <p:txBody>
          <a:bodyPr>
            <a:normAutofit/>
          </a:bodyPr>
          <a:lstStyle/>
          <a:p>
            <a:r>
              <a:rPr lang="en-US" sz="2800" b="1" dirty="0" smtClean="0"/>
              <a:t>Montana</a:t>
            </a:r>
          </a:p>
          <a:p>
            <a:pPr lvl="1"/>
            <a:r>
              <a:rPr lang="en-US" sz="2000" dirty="0" smtClean="0"/>
              <a:t>Engage with </a:t>
            </a:r>
            <a:r>
              <a:rPr lang="en-US" sz="2000" dirty="0" smtClean="0"/>
              <a:t>citizens </a:t>
            </a:r>
            <a:r>
              <a:rPr lang="en-US" sz="2000" dirty="0" smtClean="0"/>
              <a:t>regardless of political affiliation</a:t>
            </a:r>
            <a:endParaRPr lang="en-US" sz="2000" dirty="0" smtClean="0"/>
          </a:p>
          <a:p>
            <a:r>
              <a:rPr lang="en-US" sz="2800" b="1" dirty="0" smtClean="0"/>
              <a:t>Utah</a:t>
            </a:r>
          </a:p>
          <a:p>
            <a:pPr lvl="1"/>
            <a:r>
              <a:rPr lang="en-US" sz="2000" dirty="0" smtClean="0"/>
              <a:t>Convergence of </a:t>
            </a:r>
            <a:r>
              <a:rPr lang="en-US" sz="2000" dirty="0" smtClean="0"/>
              <a:t>similar </a:t>
            </a:r>
            <a:r>
              <a:rPr lang="en-US" sz="2000" dirty="0"/>
              <a:t>i</a:t>
            </a:r>
            <a:r>
              <a:rPr lang="en-US" sz="2000" dirty="0" smtClean="0"/>
              <a:t>nterest</a:t>
            </a:r>
            <a:endParaRPr lang="en-US" sz="2000" dirty="0" smtClean="0"/>
          </a:p>
          <a:p>
            <a:r>
              <a:rPr lang="en-US" sz="2800" b="1" dirty="0" smtClean="0"/>
              <a:t>California</a:t>
            </a:r>
          </a:p>
          <a:p>
            <a:pPr lvl="1"/>
            <a:r>
              <a:rPr lang="en-US" sz="2000" dirty="0" smtClean="0">
                <a:effectLst/>
              </a:rPr>
              <a:t>District boundaries are now drawn by a citizens’ panel</a:t>
            </a:r>
          </a:p>
          <a:p>
            <a:pPr lvl="1"/>
            <a:r>
              <a:rPr lang="en-US" sz="2000" dirty="0" smtClean="0">
                <a:effectLst/>
              </a:rPr>
              <a:t>The “top two” primary was designed to elect more moderates</a:t>
            </a:r>
          </a:p>
          <a:p>
            <a:pPr lvl="1"/>
            <a:r>
              <a:rPr lang="en-US" sz="2000" dirty="0" smtClean="0">
                <a:effectLst/>
              </a:rPr>
              <a:t>A two-thirds vote is no longer needed to pass the budget</a:t>
            </a:r>
          </a:p>
          <a:p>
            <a:pPr lvl="1"/>
            <a:r>
              <a:rPr lang="en-US" sz="2000" dirty="0" smtClean="0"/>
              <a:t>Allowed for longer term limits of 12 years</a:t>
            </a:r>
          </a:p>
          <a:p>
            <a:pPr marL="0" indent="0">
              <a:buNone/>
            </a:pPr>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3692045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3"/>
          </p:nvPr>
        </p:nvSpPr>
        <p:spPr/>
        <p:txBody>
          <a:bodyPr>
            <a:normAutofit/>
          </a:bodyPr>
          <a:lstStyle/>
          <a:p>
            <a:r>
              <a:rPr lang="en-US" sz="2800" dirty="0" smtClean="0">
                <a:latin typeface="+mj-lt"/>
              </a:rPr>
              <a:t>Increase communication and personal relationship development</a:t>
            </a:r>
          </a:p>
          <a:p>
            <a:pPr lvl="2"/>
            <a:r>
              <a:rPr lang="en-US" sz="2800" dirty="0" smtClean="0">
                <a:latin typeface="+mj-lt"/>
              </a:rPr>
              <a:t>Colleagues in the </a:t>
            </a:r>
            <a:r>
              <a:rPr lang="en-US" sz="2800" dirty="0" smtClean="0">
                <a:latin typeface="+mj-lt"/>
              </a:rPr>
              <a:t>General Assembly</a:t>
            </a:r>
            <a:endParaRPr lang="en-US" sz="2800" dirty="0" smtClean="0">
              <a:latin typeface="+mj-lt"/>
            </a:endParaRPr>
          </a:p>
          <a:p>
            <a:pPr lvl="2"/>
            <a:r>
              <a:rPr lang="en-US" sz="2800" dirty="0" smtClean="0">
                <a:latin typeface="+mj-lt"/>
              </a:rPr>
              <a:t>Constituents </a:t>
            </a:r>
          </a:p>
          <a:p>
            <a:pPr lvl="2"/>
            <a:r>
              <a:rPr lang="en-US" sz="2800" dirty="0" smtClean="0">
                <a:latin typeface="+mj-lt"/>
              </a:rPr>
              <a:t>Across branches of government</a:t>
            </a:r>
          </a:p>
          <a:p>
            <a:r>
              <a:rPr lang="en-US" sz="2800" dirty="0" smtClean="0">
                <a:latin typeface="+mj-lt"/>
              </a:rPr>
              <a:t>Creative compromise </a:t>
            </a:r>
          </a:p>
          <a:p>
            <a:r>
              <a:rPr lang="en-US" sz="2800" dirty="0" smtClean="0">
                <a:latin typeface="+mj-lt"/>
              </a:rPr>
              <a:t>Structural reform </a:t>
            </a:r>
          </a:p>
        </p:txBody>
      </p:sp>
    </p:spTree>
    <p:extLst>
      <p:ext uri="{BB962C8B-B14F-4D97-AF65-F5344CB8AC3E}">
        <p14:creationId xmlns:p14="http://schemas.microsoft.com/office/powerpoint/2010/main" val="2591364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293</TotalTime>
  <Words>715</Words>
  <Application>Microsoft Office PowerPoint</Application>
  <PresentationFormat>On-screen Show (4:3)</PresentationFormat>
  <Paragraphs>182</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Horizon</vt:lpstr>
      <vt:lpstr> Increasing Bipartisanship  </vt:lpstr>
      <vt:lpstr>MISSION:   To Increase Bipartisanship</vt:lpstr>
      <vt:lpstr>Definitions</vt:lpstr>
      <vt:lpstr>washington’s farewell address 1796  Yale Law School, Lillian Goldman Law Library, The Avalon Project Documents in Law, History and Diplomacy,  http://avalon.law.yale.edu/18th_century/washing.asp retrieved 10/3/17</vt:lpstr>
      <vt:lpstr>Bipartisanship Successes in the Commonwealth</vt:lpstr>
      <vt:lpstr>Bipartisanship Successes in the Commonwealth</vt:lpstr>
      <vt:lpstr>Partisanship in Virginia</vt:lpstr>
      <vt:lpstr>Examples of Bi-Partisanship IN OTHER STATES</vt:lpstr>
      <vt:lpstr>Summary</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Decreasing Partisanship by Increasing Policy Issues</dc:title>
  <dc:creator>Jabbarpour, Yad (DBHDS)</dc:creator>
  <cp:lastModifiedBy>Jabbarpour, Yad (DBHDS)</cp:lastModifiedBy>
  <cp:revision>45</cp:revision>
  <dcterms:created xsi:type="dcterms:W3CDTF">2017-10-03T16:30:32Z</dcterms:created>
  <dcterms:modified xsi:type="dcterms:W3CDTF">2017-10-26T12:58:12Z</dcterms:modified>
</cp:coreProperties>
</file>