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2"/>
  </p:notesMasterIdLst>
  <p:handoutMasterIdLst>
    <p:handoutMasterId r:id="rId23"/>
  </p:handoutMasterIdLst>
  <p:sldIdLst>
    <p:sldId id="389" r:id="rId6"/>
    <p:sldId id="360" r:id="rId7"/>
    <p:sldId id="369" r:id="rId8"/>
    <p:sldId id="387" r:id="rId9"/>
    <p:sldId id="374" r:id="rId10"/>
    <p:sldId id="375" r:id="rId11"/>
    <p:sldId id="382" r:id="rId12"/>
    <p:sldId id="390" r:id="rId13"/>
    <p:sldId id="378" r:id="rId14"/>
    <p:sldId id="379" r:id="rId15"/>
    <p:sldId id="388" r:id="rId16"/>
    <p:sldId id="380" r:id="rId17"/>
    <p:sldId id="381" r:id="rId18"/>
    <p:sldId id="383" r:id="rId19"/>
    <p:sldId id="367" r:id="rId20"/>
    <p:sldId id="376" r:id="rId21"/>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arl Alvano" initials="CMA" lastIdx="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DDD9C3"/>
    <a:srgbClr val="DCE6F2"/>
    <a:srgbClr val="009900"/>
    <a:srgbClr val="3A6695"/>
    <a:srgbClr val="1367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66" autoAdjust="0"/>
    <p:restoredTop sz="86411" autoAdjust="0"/>
  </p:normalViewPr>
  <p:slideViewPr>
    <p:cSldViewPr>
      <p:cViewPr varScale="1">
        <p:scale>
          <a:sx n="95" d="100"/>
          <a:sy n="95" d="100"/>
        </p:scale>
        <p:origin x="260" y="52"/>
      </p:cViewPr>
      <p:guideLst>
        <p:guide orient="horz" pos="2160"/>
        <p:guide pos="2880"/>
      </p:guideLst>
    </p:cSldViewPr>
  </p:slideViewPr>
  <p:outlineViewPr>
    <p:cViewPr>
      <p:scale>
        <a:sx n="33" d="100"/>
        <a:sy n="33" d="100"/>
      </p:scale>
      <p:origin x="0" y="-144"/>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7" d="100"/>
          <a:sy n="107" d="100"/>
        </p:scale>
        <p:origin x="572" y="-1172"/>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commentAuthors" Target="commentAuthor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1804"/>
          </a:xfrm>
          <a:prstGeom prst="rect">
            <a:avLst/>
          </a:prstGeom>
        </p:spPr>
        <p:txBody>
          <a:bodyPr vert="horz" lIns="93146" tIns="46572" rIns="93146" bIns="46572"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1804"/>
          </a:xfrm>
          <a:prstGeom prst="rect">
            <a:avLst/>
          </a:prstGeom>
        </p:spPr>
        <p:txBody>
          <a:bodyPr vert="horz" lIns="93146" tIns="46572" rIns="93146" bIns="46572" rtlCol="0"/>
          <a:lstStyle>
            <a:lvl1pPr algn="r">
              <a:defRPr sz="1200"/>
            </a:lvl1pPr>
          </a:lstStyle>
          <a:p>
            <a:fld id="{6325DDA8-3C5A-4EA3-B043-CDA97BE86BDE}" type="datetimeFigureOut">
              <a:rPr lang="en-US" smtClean="0"/>
              <a:pPr/>
              <a:t>10/26/2017</a:t>
            </a:fld>
            <a:endParaRPr lang="en-US" dirty="0"/>
          </a:p>
        </p:txBody>
      </p:sp>
      <p:sp>
        <p:nvSpPr>
          <p:cNvPr id="4" name="Footer Placeholder 3"/>
          <p:cNvSpPr>
            <a:spLocks noGrp="1"/>
          </p:cNvSpPr>
          <p:nvPr>
            <p:ph type="ftr" sz="quarter" idx="2"/>
          </p:nvPr>
        </p:nvSpPr>
        <p:spPr>
          <a:xfrm>
            <a:off x="1" y="8772669"/>
            <a:ext cx="3037840" cy="461804"/>
          </a:xfrm>
          <a:prstGeom prst="rect">
            <a:avLst/>
          </a:prstGeom>
        </p:spPr>
        <p:txBody>
          <a:bodyPr vert="horz" lIns="93146" tIns="46572" rIns="93146" bIns="4657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772669"/>
            <a:ext cx="3037840" cy="461804"/>
          </a:xfrm>
          <a:prstGeom prst="rect">
            <a:avLst/>
          </a:prstGeom>
        </p:spPr>
        <p:txBody>
          <a:bodyPr vert="horz" lIns="93146" tIns="46572" rIns="93146" bIns="46572" rtlCol="0" anchor="b"/>
          <a:lstStyle>
            <a:lvl1pPr algn="r">
              <a:defRPr sz="1200"/>
            </a:lvl1pPr>
          </a:lstStyle>
          <a:p>
            <a:fld id="{0236B8D2-911E-427C-B8F7-503A105338B9}" type="slidenum">
              <a:rPr lang="en-US" smtClean="0"/>
              <a:pPr/>
              <a:t>‹#›</a:t>
            </a:fld>
            <a:endParaRPr lang="en-US" dirty="0"/>
          </a:p>
        </p:txBody>
      </p:sp>
    </p:spTree>
    <p:extLst>
      <p:ext uri="{BB962C8B-B14F-4D97-AF65-F5344CB8AC3E}">
        <p14:creationId xmlns:p14="http://schemas.microsoft.com/office/powerpoint/2010/main" val="41610054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3038475" cy="462120"/>
          </a:xfrm>
          <a:prstGeom prst="rect">
            <a:avLst/>
          </a:prstGeom>
        </p:spPr>
        <p:txBody>
          <a:bodyPr vert="horz" lIns="91409" tIns="45704" rIns="91409" bIns="45704" rtlCol="0"/>
          <a:lstStyle>
            <a:lvl1pPr algn="l">
              <a:defRPr sz="1200"/>
            </a:lvl1pPr>
          </a:lstStyle>
          <a:p>
            <a:endParaRPr lang="en-US"/>
          </a:p>
        </p:txBody>
      </p:sp>
      <p:sp>
        <p:nvSpPr>
          <p:cNvPr id="3" name="Date Placeholder 2"/>
          <p:cNvSpPr>
            <a:spLocks noGrp="1"/>
          </p:cNvSpPr>
          <p:nvPr>
            <p:ph type="dt" idx="1"/>
          </p:nvPr>
        </p:nvSpPr>
        <p:spPr>
          <a:xfrm>
            <a:off x="3970341" y="0"/>
            <a:ext cx="3038475" cy="462120"/>
          </a:xfrm>
          <a:prstGeom prst="rect">
            <a:avLst/>
          </a:prstGeom>
        </p:spPr>
        <p:txBody>
          <a:bodyPr vert="horz" lIns="91409" tIns="45704" rIns="91409" bIns="45704" rtlCol="0"/>
          <a:lstStyle>
            <a:lvl1pPr algn="r">
              <a:defRPr sz="1200"/>
            </a:lvl1pPr>
          </a:lstStyle>
          <a:p>
            <a:fld id="{7D9A45E1-9C78-4D02-AF98-CD2E04367162}" type="datetimeFigureOut">
              <a:rPr lang="en-US" smtClean="0"/>
              <a:pPr/>
              <a:t>10/26/2017</a:t>
            </a:fld>
            <a:endParaRPr lang="en-US"/>
          </a:p>
        </p:txBody>
      </p:sp>
      <p:sp>
        <p:nvSpPr>
          <p:cNvPr id="4" name="Slide Image Placeholder 3"/>
          <p:cNvSpPr>
            <a:spLocks noGrp="1" noRot="1" noChangeAspect="1"/>
          </p:cNvSpPr>
          <p:nvPr>
            <p:ph type="sldImg" idx="2"/>
          </p:nvPr>
        </p:nvSpPr>
        <p:spPr>
          <a:xfrm>
            <a:off x="1196975" y="692150"/>
            <a:ext cx="4618038" cy="3463925"/>
          </a:xfrm>
          <a:prstGeom prst="rect">
            <a:avLst/>
          </a:prstGeom>
          <a:noFill/>
          <a:ln w="12700">
            <a:solidFill>
              <a:prstClr val="black"/>
            </a:solidFill>
          </a:ln>
        </p:spPr>
        <p:txBody>
          <a:bodyPr vert="horz" lIns="91409" tIns="45704" rIns="91409" bIns="45704" rtlCol="0" anchor="ctr"/>
          <a:lstStyle/>
          <a:p>
            <a:endParaRPr lang="en-US"/>
          </a:p>
        </p:txBody>
      </p:sp>
      <p:sp>
        <p:nvSpPr>
          <p:cNvPr id="5" name="Notes Placeholder 4"/>
          <p:cNvSpPr>
            <a:spLocks noGrp="1"/>
          </p:cNvSpPr>
          <p:nvPr>
            <p:ph type="body" sz="quarter" idx="3"/>
          </p:nvPr>
        </p:nvSpPr>
        <p:spPr>
          <a:xfrm>
            <a:off x="701677" y="4387771"/>
            <a:ext cx="5607050" cy="4155919"/>
          </a:xfrm>
          <a:prstGeom prst="rect">
            <a:avLst/>
          </a:prstGeom>
        </p:spPr>
        <p:txBody>
          <a:bodyPr vert="horz" lIns="91409" tIns="45704" rIns="91409" bIns="4570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3" y="8772378"/>
            <a:ext cx="3038475" cy="462120"/>
          </a:xfrm>
          <a:prstGeom prst="rect">
            <a:avLst/>
          </a:prstGeom>
        </p:spPr>
        <p:txBody>
          <a:bodyPr vert="horz" lIns="91409" tIns="45704" rIns="91409" bIns="45704" rtlCol="0" anchor="b"/>
          <a:lstStyle>
            <a:lvl1pPr algn="l">
              <a:defRPr sz="1200"/>
            </a:lvl1pPr>
          </a:lstStyle>
          <a:p>
            <a:endParaRPr lang="en-US"/>
          </a:p>
        </p:txBody>
      </p:sp>
      <p:sp>
        <p:nvSpPr>
          <p:cNvPr id="7" name="Slide Number Placeholder 6"/>
          <p:cNvSpPr>
            <a:spLocks noGrp="1"/>
          </p:cNvSpPr>
          <p:nvPr>
            <p:ph type="sldNum" sz="quarter" idx="5"/>
          </p:nvPr>
        </p:nvSpPr>
        <p:spPr>
          <a:xfrm>
            <a:off x="3970341" y="8772378"/>
            <a:ext cx="3038475" cy="462120"/>
          </a:xfrm>
          <a:prstGeom prst="rect">
            <a:avLst/>
          </a:prstGeom>
        </p:spPr>
        <p:txBody>
          <a:bodyPr vert="horz" lIns="91409" tIns="45704" rIns="91409" bIns="45704" rtlCol="0" anchor="b"/>
          <a:lstStyle>
            <a:lvl1pPr algn="r">
              <a:defRPr sz="1200"/>
            </a:lvl1pPr>
          </a:lstStyle>
          <a:p>
            <a:fld id="{02964F75-80DB-4DB0-9AF1-9F725833CE03}" type="slidenum">
              <a:rPr lang="en-US" smtClean="0"/>
              <a:pPr/>
              <a:t>‹#›</a:t>
            </a:fld>
            <a:endParaRPr lang="en-US"/>
          </a:p>
        </p:txBody>
      </p:sp>
    </p:spTree>
    <p:extLst>
      <p:ext uri="{BB962C8B-B14F-4D97-AF65-F5344CB8AC3E}">
        <p14:creationId xmlns:p14="http://schemas.microsoft.com/office/powerpoint/2010/main" val="22931209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76263" indent="-238125">
              <a:buFont typeface="Wingdings" pitchFamily="2" charset="2"/>
              <a:buChar char="§"/>
            </a:pPr>
            <a:r>
              <a:rPr lang="en-US" sz="1200" dirty="0" smtClean="0"/>
              <a:t>The U.S. Department of Agriculture defines “food deserts” as areas where people cannot access affordable and nutritious food. They are usually found in impoverished areas lacking grocery stores, farmers markets, and healthy food providers.</a:t>
            </a:r>
          </a:p>
          <a:p>
            <a:pPr marL="576263" indent="-238125">
              <a:buFont typeface="Wingdings" pitchFamily="2" charset="2"/>
              <a:buChar char="§"/>
            </a:pPr>
            <a:r>
              <a:rPr lang="en-US" sz="1200" dirty="0" smtClean="0"/>
              <a:t>Localities with limited proximity to supermarkets, low rates of vehicle ownership along with high poverty rates makes simple shopping more difficult than in better-served areas regardless of rural or urban designation.</a:t>
            </a:r>
          </a:p>
          <a:p>
            <a:pPr marL="576263" indent="-238125">
              <a:buFont typeface="Wingdings" pitchFamily="2" charset="2"/>
              <a:buChar char="§"/>
            </a:pPr>
            <a:r>
              <a:rPr lang="en-US" sz="1200" dirty="0" smtClean="0"/>
              <a:t> In densely populated urban areas, other population characteristics such as racial composition and unemployment are also of consideration. </a:t>
            </a:r>
          </a:p>
          <a:p>
            <a:endParaRPr lang="en-US" dirty="0"/>
          </a:p>
        </p:txBody>
      </p:sp>
      <p:sp>
        <p:nvSpPr>
          <p:cNvPr id="4" name="Slide Number Placeholder 3"/>
          <p:cNvSpPr>
            <a:spLocks noGrp="1"/>
          </p:cNvSpPr>
          <p:nvPr>
            <p:ph type="sldNum" sz="quarter" idx="10"/>
          </p:nvPr>
        </p:nvSpPr>
        <p:spPr/>
        <p:txBody>
          <a:bodyPr/>
          <a:lstStyle/>
          <a:p>
            <a:fld id="{02964F75-80DB-4DB0-9AF1-9F725833CE03}" type="slidenum">
              <a:rPr lang="en-US" smtClean="0"/>
              <a:pPr/>
              <a:t>2</a:t>
            </a:fld>
            <a:endParaRPr lang="en-US"/>
          </a:p>
        </p:txBody>
      </p:sp>
    </p:spTree>
    <p:extLst>
      <p:ext uri="{BB962C8B-B14F-4D97-AF65-F5344CB8AC3E}">
        <p14:creationId xmlns:p14="http://schemas.microsoft.com/office/powerpoint/2010/main" val="6833578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76263" indent="-238125">
              <a:buFont typeface="Wingdings" pitchFamily="2" charset="2"/>
              <a:buChar char="§"/>
            </a:pPr>
            <a:r>
              <a:rPr lang="en-US" sz="1200" dirty="0" smtClean="0"/>
              <a:t>Food deserts provide a wealth of processed, sugar, and fat laden foods options that are known contributors to our nation’s obesity epidemic. </a:t>
            </a:r>
          </a:p>
          <a:p>
            <a:pPr marL="576263" indent="-238125">
              <a:buFont typeface="Wingdings" pitchFamily="2" charset="2"/>
              <a:buChar char="§"/>
            </a:pPr>
            <a:r>
              <a:rPr lang="en-US" sz="1200" dirty="0" smtClean="0"/>
              <a:t>There are significant concerns with children diets and childhood obesity in food deserts and carrying these concerns into adulthood.</a:t>
            </a:r>
          </a:p>
          <a:p>
            <a:pPr marL="576263" indent="-238125">
              <a:buFont typeface="Wingdings" pitchFamily="2" charset="2"/>
              <a:buChar char="§"/>
            </a:pPr>
            <a:r>
              <a:rPr lang="en-US" sz="1200" dirty="0" smtClean="0"/>
              <a:t>There is a strong correlation between obesity and increased health care cost. A significant contributor to the rising cost of public health is the obesity epidemic that is connected to low affordable and healthy food access and low income. “Centers of Disease Control and Prevention 2013</a:t>
            </a:r>
          </a:p>
        </p:txBody>
      </p:sp>
      <p:sp>
        <p:nvSpPr>
          <p:cNvPr id="4" name="Slide Number Placeholder 3"/>
          <p:cNvSpPr>
            <a:spLocks noGrp="1"/>
          </p:cNvSpPr>
          <p:nvPr>
            <p:ph type="sldNum" sz="quarter" idx="10"/>
          </p:nvPr>
        </p:nvSpPr>
        <p:spPr/>
        <p:txBody>
          <a:bodyPr/>
          <a:lstStyle/>
          <a:p>
            <a:fld id="{02964F75-80DB-4DB0-9AF1-9F725833CE03}" type="slidenum">
              <a:rPr lang="en-US" smtClean="0"/>
              <a:pPr/>
              <a:t>3</a:t>
            </a:fld>
            <a:endParaRPr lang="en-US"/>
          </a:p>
        </p:txBody>
      </p:sp>
    </p:spTree>
    <p:extLst>
      <p:ext uri="{BB962C8B-B14F-4D97-AF65-F5344CB8AC3E}">
        <p14:creationId xmlns:p14="http://schemas.microsoft.com/office/powerpoint/2010/main" val="2441014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2964F75-80DB-4DB0-9AF1-9F725833CE03}" type="slidenum">
              <a:rPr lang="en-US" smtClean="0"/>
              <a:pPr/>
              <a:t>4</a:t>
            </a:fld>
            <a:endParaRPr lang="en-US"/>
          </a:p>
        </p:txBody>
      </p:sp>
    </p:spTree>
    <p:extLst>
      <p:ext uri="{BB962C8B-B14F-4D97-AF65-F5344CB8AC3E}">
        <p14:creationId xmlns:p14="http://schemas.microsoft.com/office/powerpoint/2010/main" val="34777374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commonwealth overall has a low food-access rate of 17.8 percent (1,423,483 individuals), the low-access rate for Lynchburg, for example, is 26.4 percent (19,952 individuals). This is low compared</a:t>
            </a:r>
            <a:r>
              <a:rPr lang="en-US" baseline="0" dirty="0" smtClean="0"/>
              <a:t> to some other states however</a:t>
            </a:r>
            <a:r>
              <a:rPr lang="en-US" dirty="0" smtClean="0"/>
              <a:t> Virginia’s rate exceeds the national low-access rate of 7.3 percent.</a:t>
            </a:r>
          </a:p>
          <a:p>
            <a:r>
              <a:rPr lang="en-US" dirty="0" smtClean="0"/>
              <a:t>The limited access</a:t>
            </a:r>
            <a:r>
              <a:rPr lang="en-US" baseline="0" dirty="0" smtClean="0"/>
              <a:t> to supermarkets not limited to low income urban or rural areas, even in the Northern region, which is considered more affluent, there are pockets of low or limited access. </a:t>
            </a:r>
          </a:p>
          <a:p>
            <a:r>
              <a:rPr lang="en-US" baseline="0" dirty="0" smtClean="0"/>
              <a:t>Imagine a senior or disabled citizen having to walk over a mile to the nearest supermarket and then having to carry the bags back, it is compounded when excess heat or cold is factored in. Or imagine having to ride your bike 10 miles one way and tying the grocery bags to your bike handle or some other creative method to transport your goods home. It is a struggle.</a:t>
            </a:r>
            <a:endParaRPr lang="en-US" dirty="0" smtClean="0"/>
          </a:p>
          <a:p>
            <a:endParaRPr lang="en-US" dirty="0"/>
          </a:p>
        </p:txBody>
      </p:sp>
      <p:sp>
        <p:nvSpPr>
          <p:cNvPr id="4" name="Slide Number Placeholder 3"/>
          <p:cNvSpPr>
            <a:spLocks noGrp="1"/>
          </p:cNvSpPr>
          <p:nvPr>
            <p:ph type="sldNum" sz="quarter" idx="10"/>
          </p:nvPr>
        </p:nvSpPr>
        <p:spPr/>
        <p:txBody>
          <a:bodyPr/>
          <a:lstStyle/>
          <a:p>
            <a:fld id="{BC593DD6-2825-46AF-9D19-AAC8452A976B}" type="slidenum">
              <a:rPr lang="en-US" smtClean="0"/>
              <a:pPr/>
              <a:t>5</a:t>
            </a:fld>
            <a:endParaRPr lang="en-US"/>
          </a:p>
        </p:txBody>
      </p:sp>
    </p:spTree>
    <p:extLst>
      <p:ext uri="{BB962C8B-B14F-4D97-AF65-F5344CB8AC3E}">
        <p14:creationId xmlns:p14="http://schemas.microsoft.com/office/powerpoint/2010/main" val="18823884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There’s an</a:t>
            </a:r>
            <a:r>
              <a:rPr lang="en-US" baseline="0" dirty="0" smtClean="0"/>
              <a:t> impact to not having access, do we want to be No. 1 in childhood obesity, of course not.  Nor do we want to be in the stats of trending growth of diabetes and heart disease.  </a:t>
            </a:r>
          </a:p>
          <a:p>
            <a:r>
              <a:rPr lang="en-US" baseline="0" dirty="0" smtClean="0"/>
              <a:t>All of this equates to a financial and social impact.  We can’t wait for the </a:t>
            </a:r>
            <a:r>
              <a:rPr lang="en-US" baseline="0" dirty="0" err="1" smtClean="0"/>
              <a:t>Walmarts</a:t>
            </a:r>
            <a:r>
              <a:rPr lang="en-US" baseline="0" dirty="0" smtClean="0"/>
              <a:t>, Publix or other known brands to fix the problem.  There are some innovative solutions that have worked in other areas that need to be implemented. </a:t>
            </a:r>
            <a:endParaRPr lang="en-US" dirty="0"/>
          </a:p>
        </p:txBody>
      </p:sp>
      <p:sp>
        <p:nvSpPr>
          <p:cNvPr id="4" name="Slide Number Placeholder 3"/>
          <p:cNvSpPr>
            <a:spLocks noGrp="1"/>
          </p:cNvSpPr>
          <p:nvPr>
            <p:ph type="sldNum" sz="quarter" idx="10"/>
          </p:nvPr>
        </p:nvSpPr>
        <p:spPr/>
        <p:txBody>
          <a:bodyPr/>
          <a:lstStyle/>
          <a:p>
            <a:fld id="{BC593DD6-2825-46AF-9D19-AAC8452A976B}" type="slidenum">
              <a:rPr lang="en-US" smtClean="0"/>
              <a:pPr/>
              <a:t>6</a:t>
            </a:fld>
            <a:endParaRPr lang="en-US"/>
          </a:p>
        </p:txBody>
      </p:sp>
    </p:spTree>
    <p:extLst>
      <p:ext uri="{BB962C8B-B14F-4D97-AF65-F5344CB8AC3E}">
        <p14:creationId xmlns:p14="http://schemas.microsoft.com/office/powerpoint/2010/main" val="25873193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0"/>
            <a:ext cx="7772400" cy="1470025"/>
          </a:xfrm>
        </p:spPr>
        <p:txBody>
          <a:bodyPr>
            <a:normAutofit/>
          </a:bodyPr>
          <a:lstStyle>
            <a:lvl1pPr>
              <a:defRPr sz="3800">
                <a:solidFill>
                  <a:schemeClr val="tx1">
                    <a:lumMod val="75000"/>
                    <a:lumOff val="25000"/>
                  </a:schemeClr>
                </a:solidFill>
                <a:effectLs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200400"/>
            <a:ext cx="6400800" cy="1752600"/>
          </a:xfrm>
        </p:spPr>
        <p:txBody>
          <a:bodyPr/>
          <a:lstStyle>
            <a:lvl1pPr marL="0" indent="0" algn="ctr">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7" name="Rectangle 6"/>
          <p:cNvSpPr/>
          <p:nvPr userDrawn="1"/>
        </p:nvSpPr>
        <p:spPr>
          <a:xfrm>
            <a:off x="0" y="0"/>
            <a:ext cx="9144000" cy="1143000"/>
          </a:xfrm>
          <a:prstGeom prst="rect">
            <a:avLst/>
          </a:prstGeom>
          <a:solidFill>
            <a:srgbClr val="3A669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descr="DBHDS_Logo_CMYK_BLK_062014-Cropped.jpg"/>
          <p:cNvPicPr>
            <a:picLocks noChangeAspect="1"/>
          </p:cNvPicPr>
          <p:nvPr userDrawn="1"/>
        </p:nvPicPr>
        <p:blipFill>
          <a:blip r:embed="rId2" cstate="print"/>
          <a:stretch>
            <a:fillRect/>
          </a:stretch>
        </p:blipFill>
        <p:spPr>
          <a:xfrm>
            <a:off x="228600" y="152400"/>
            <a:ext cx="3962400" cy="850900"/>
          </a:xfrm>
          <a:prstGeom prst="rect">
            <a:avLst/>
          </a:prstGeom>
          <a:ln>
            <a:solidFill>
              <a:schemeClr val="accent1">
                <a:shade val="50000"/>
              </a:schemeClr>
            </a:solidFill>
          </a:ln>
        </p:spPr>
      </p:pic>
      <p:sp>
        <p:nvSpPr>
          <p:cNvPr id="11" name="Rectangle 10"/>
          <p:cNvSpPr/>
          <p:nvPr userDrawn="1"/>
        </p:nvSpPr>
        <p:spPr>
          <a:xfrm>
            <a:off x="0" y="1143000"/>
            <a:ext cx="9144000" cy="76200"/>
          </a:xfrm>
          <a:prstGeom prst="rect">
            <a:avLst/>
          </a:prstGeom>
          <a:solidFill>
            <a:srgbClr val="136735"/>
          </a:solidFill>
          <a:ln>
            <a:solidFill>
              <a:srgbClr val="1367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userDrawn="1"/>
        </p:nvSpPr>
        <p:spPr>
          <a:xfrm>
            <a:off x="0" y="6400800"/>
            <a:ext cx="9144000" cy="400110"/>
          </a:xfrm>
          <a:prstGeom prst="rect">
            <a:avLst/>
          </a:prstGeom>
          <a:noFill/>
        </p:spPr>
        <p:txBody>
          <a:bodyPr wrap="square" rtlCol="0">
            <a:spAutoFit/>
          </a:bodyPr>
          <a:lstStyle/>
          <a:p>
            <a:pPr algn="ctr"/>
            <a:r>
              <a:rPr lang="en-US" sz="2000" b="1" dirty="0" smtClean="0">
                <a:solidFill>
                  <a:srgbClr val="3A6695"/>
                </a:solidFill>
                <a:effectLst/>
              </a:rPr>
              <a:t>DBHDS Vision: </a:t>
            </a:r>
            <a:r>
              <a:rPr lang="en-US" sz="2000" b="1" kern="1200" dirty="0" smtClean="0">
                <a:solidFill>
                  <a:srgbClr val="3A6695"/>
                </a:solidFill>
                <a:effectLst/>
                <a:latin typeface="+mn-lt"/>
                <a:ea typeface="+mn-ea"/>
                <a:cs typeface="+mn-cs"/>
              </a:rPr>
              <a:t>A life of possibilities for all Virginians</a:t>
            </a:r>
            <a:endParaRPr lang="en-US" sz="2000" b="1" dirty="0">
              <a:solidFill>
                <a:srgbClr val="3A6695"/>
              </a:solidFill>
              <a:effectLst/>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BCC79AB-688A-424E-A396-73B3C502571A}" type="datetimeFigureOut">
              <a:rPr lang="en-US" smtClean="0"/>
              <a:pPr/>
              <a:t>10/26/2017</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1143000" y="4800600"/>
            <a:ext cx="2133600" cy="365125"/>
          </a:xfrm>
          <a:prstGeom prst="rect">
            <a:avLst/>
          </a:prstGeom>
        </p:spPr>
        <p:txBody>
          <a:bodyPr/>
          <a:lstStyle/>
          <a:p>
            <a:fld id="{CFD652B2-3FA3-4EA1-A792-019AB5AA5E7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BCC79AB-688A-424E-A396-73B3C502571A}" type="datetimeFigureOut">
              <a:rPr lang="en-US" smtClean="0"/>
              <a:pPr/>
              <a:t>10/26/2017</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1143000" y="4800600"/>
            <a:ext cx="2133600" cy="365125"/>
          </a:xfrm>
          <a:prstGeom prst="rect">
            <a:avLst/>
          </a:prstGeom>
        </p:spPr>
        <p:txBody>
          <a:bodyPr/>
          <a:lstStyle/>
          <a:p>
            <a:fld id="{CFD652B2-3FA3-4EA1-A792-019AB5AA5E7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152400" y="914400"/>
            <a:ext cx="8686800" cy="5334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Line 20"/>
          <p:cNvSpPr>
            <a:spLocks noChangeShapeType="1"/>
          </p:cNvSpPr>
          <p:nvPr userDrawn="1"/>
        </p:nvSpPr>
        <p:spPr bwMode="auto">
          <a:xfrm>
            <a:off x="8382000" y="6324600"/>
            <a:ext cx="0" cy="533400"/>
          </a:xfrm>
          <a:prstGeom prst="line">
            <a:avLst/>
          </a:prstGeom>
          <a:noFill/>
          <a:ln w="12700">
            <a:solidFill>
              <a:schemeClr val="bg2"/>
            </a:solidFill>
            <a:round/>
            <a:headEnd/>
            <a:tailEnd/>
          </a:ln>
          <a:effectLst/>
        </p:spPr>
        <p:txBody>
          <a:bodyPr wrap="none" lIns="45720" rIns="45720" anchor="ctr"/>
          <a:lstStyle/>
          <a:p>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BCC79AB-688A-424E-A396-73B3C502571A}" type="datetimeFigureOut">
              <a:rPr lang="en-US" smtClean="0"/>
              <a:pPr/>
              <a:t>10/26/2017</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1143000" y="4800600"/>
            <a:ext cx="2133600" cy="365125"/>
          </a:xfrm>
          <a:prstGeom prst="rect">
            <a:avLst/>
          </a:prstGeom>
        </p:spPr>
        <p:txBody>
          <a:bodyPr/>
          <a:lstStyle/>
          <a:p>
            <a:fld id="{CFD652B2-3FA3-4EA1-A792-019AB5AA5E79}"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DBCC79AB-688A-424E-A396-73B3C502571A}" type="datetimeFigureOut">
              <a:rPr lang="en-US" smtClean="0"/>
              <a:pPr/>
              <a:t>10/26/2017</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1143000" y="4800600"/>
            <a:ext cx="2133600" cy="365125"/>
          </a:xfrm>
          <a:prstGeom prst="rect">
            <a:avLst/>
          </a:prstGeom>
        </p:spPr>
        <p:txBody>
          <a:bodyPr/>
          <a:lstStyle/>
          <a:p>
            <a:fld id="{CFD652B2-3FA3-4EA1-A792-019AB5AA5E79}"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DBCC79AB-688A-424E-A396-73B3C502571A}" type="datetimeFigureOut">
              <a:rPr lang="en-US" smtClean="0"/>
              <a:pPr/>
              <a:t>10/26/2017</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1143000" y="4800600"/>
            <a:ext cx="2133600" cy="365125"/>
          </a:xfrm>
          <a:prstGeom prst="rect">
            <a:avLst/>
          </a:prstGeom>
        </p:spPr>
        <p:txBody>
          <a:bodyPr/>
          <a:lstStyle/>
          <a:p>
            <a:fld id="{CFD652B2-3FA3-4EA1-A792-019AB5AA5E7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DBCC79AB-688A-424E-A396-73B3C502571A}" type="datetimeFigureOut">
              <a:rPr lang="en-US" smtClean="0"/>
              <a:pPr/>
              <a:t>10/26/2017</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1143000" y="4800600"/>
            <a:ext cx="2133600" cy="365125"/>
          </a:xfrm>
          <a:prstGeom prst="rect">
            <a:avLst/>
          </a:prstGeom>
        </p:spPr>
        <p:txBody>
          <a:bodyPr/>
          <a:lstStyle/>
          <a:p>
            <a:fld id="{CFD652B2-3FA3-4EA1-A792-019AB5AA5E7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DBCC79AB-688A-424E-A396-73B3C502571A}" type="datetimeFigureOut">
              <a:rPr lang="en-US" smtClean="0"/>
              <a:pPr/>
              <a:t>10/26/2017</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1143000" y="4800600"/>
            <a:ext cx="2133600" cy="365125"/>
          </a:xfrm>
          <a:prstGeom prst="rect">
            <a:avLst/>
          </a:prstGeom>
        </p:spPr>
        <p:txBody>
          <a:bodyPr/>
          <a:lstStyle/>
          <a:p>
            <a:fld id="{CFD652B2-3FA3-4EA1-A792-019AB5AA5E7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DBCC79AB-688A-424E-A396-73B3C502571A}" type="datetimeFigureOut">
              <a:rPr lang="en-US" smtClean="0"/>
              <a:pPr/>
              <a:t>10/26/2017</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1143000" y="4800600"/>
            <a:ext cx="2133600" cy="365125"/>
          </a:xfrm>
          <a:prstGeom prst="rect">
            <a:avLst/>
          </a:prstGeom>
        </p:spPr>
        <p:txBody>
          <a:bodyPr/>
          <a:lstStyle/>
          <a:p>
            <a:fld id="{CFD652B2-3FA3-4EA1-A792-019AB5AA5E7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DBCC79AB-688A-424E-A396-73B3C502571A}" type="datetimeFigureOut">
              <a:rPr lang="en-US" smtClean="0"/>
              <a:pPr/>
              <a:t>10/26/2017</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1143000" y="4800600"/>
            <a:ext cx="2133600" cy="365125"/>
          </a:xfrm>
          <a:prstGeom prst="rect">
            <a:avLst/>
          </a:prstGeom>
        </p:spPr>
        <p:txBody>
          <a:bodyPr/>
          <a:lstStyle/>
          <a:p>
            <a:fld id="{CFD652B2-3FA3-4EA1-A792-019AB5AA5E79}"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0"/>
            <a:ext cx="9144000" cy="762000"/>
          </a:xfrm>
          <a:prstGeom prst="rect">
            <a:avLst/>
          </a:prstGeom>
          <a:solidFill>
            <a:srgbClr val="3A6695"/>
          </a:solidFill>
          <a:ln>
            <a:solidFill>
              <a:srgbClr val="3A66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0" y="0"/>
            <a:ext cx="9144000" cy="762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52400" y="990600"/>
            <a:ext cx="8686800" cy="53340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Rectangle 7"/>
          <p:cNvSpPr/>
          <p:nvPr userDrawn="1"/>
        </p:nvSpPr>
        <p:spPr>
          <a:xfrm>
            <a:off x="0" y="762000"/>
            <a:ext cx="9144000" cy="45719"/>
          </a:xfrm>
          <a:prstGeom prst="rect">
            <a:avLst/>
          </a:prstGeom>
          <a:solidFill>
            <a:srgbClr val="136735"/>
          </a:solidFill>
          <a:ln>
            <a:solidFill>
              <a:srgbClr val="1367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3500" kern="1200">
          <a:solidFill>
            <a:schemeClr val="bg1"/>
          </a:solidFill>
          <a:effectLst>
            <a:outerShdw blurRad="38100" dist="38100" dir="2700000" algn="tl">
              <a:srgbClr val="000000">
                <a:alpha val="43137"/>
              </a:srgbClr>
            </a:outerShdw>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6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2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plan4health.us/defining-food-deserts/" TargetMode="External"/><Relationship Id="rId2" Type="http://schemas.openxmlformats.org/officeDocument/2006/relationships/hyperlink" Target="http://americannutritionassociation.org/newsletter/usda-defines-food-deserts" TargetMode="External"/><Relationship Id="rId1" Type="http://schemas.openxmlformats.org/officeDocument/2006/relationships/slideLayout" Target="../slideLayouts/slideLayout2.xml"/><Relationship Id="rId6" Type="http://schemas.openxmlformats.org/officeDocument/2006/relationships/hyperlink" Target="https://www.cdc.gov/healthyweight/effects/index.html" TargetMode="External"/><Relationship Id="rId5" Type="http://schemas.openxmlformats.org/officeDocument/2006/relationships/hyperlink" Target="http://www.besthealthmag.ca/best-you/diabetes/5-health-conditions-that-are-caused-by-diabetes/" TargetMode="External"/><Relationship Id="rId4" Type="http://schemas.openxmlformats.org/officeDocument/2006/relationships/hyperlink" Target="https://www.ers.usda.gov/webdocs/publications/45014/30939_err140_reportsummary.pdf?v=41156"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pressreader.com/usa/richmond-times-dispatch-weekend/20170604/282273845330148" TargetMode="External"/><Relationship Id="rId2" Type="http://schemas.openxmlformats.org/officeDocument/2006/relationships/hyperlink" Target="http://virginiafoodsystemcouncil.org/wp-content/uploads/2014/02/Food-DesertvSa.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jp8QOpwb-hw"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75000"/>
            </a:schemeClr>
          </a:solidFill>
        </p:spPr>
        <p:txBody>
          <a:bodyPr>
            <a:normAutofit/>
          </a:bodyPr>
          <a:lstStyle/>
          <a:p>
            <a:r>
              <a:rPr lang="en-US" sz="3200" dirty="0" smtClean="0"/>
              <a:t>Virginia Executive Institute</a:t>
            </a:r>
            <a:endParaRPr lang="en-US" sz="3200" dirty="0"/>
          </a:p>
        </p:txBody>
      </p:sp>
      <p:sp>
        <p:nvSpPr>
          <p:cNvPr id="4" name="TextBox 3"/>
          <p:cNvSpPr txBox="1"/>
          <p:nvPr/>
        </p:nvSpPr>
        <p:spPr>
          <a:xfrm>
            <a:off x="609600" y="990600"/>
            <a:ext cx="8153400" cy="4647426"/>
          </a:xfrm>
          <a:prstGeom prst="rect">
            <a:avLst/>
          </a:prstGeom>
          <a:noFill/>
        </p:spPr>
        <p:txBody>
          <a:bodyPr wrap="square" rtlCol="0">
            <a:spAutoFit/>
          </a:bodyPr>
          <a:lstStyle/>
          <a:p>
            <a:pPr algn="ctr"/>
            <a:r>
              <a:rPr lang="en-US" sz="4000" b="1" dirty="0" smtClean="0"/>
              <a:t>An Integrated Plan to</a:t>
            </a:r>
          </a:p>
          <a:p>
            <a:pPr algn="ctr"/>
            <a:r>
              <a:rPr lang="en-US" sz="4000" b="1" dirty="0" smtClean="0"/>
              <a:t> Combat Food Deserts</a:t>
            </a:r>
          </a:p>
          <a:p>
            <a:endParaRPr lang="en-US" sz="2800" dirty="0"/>
          </a:p>
          <a:p>
            <a:endParaRPr lang="en-US" sz="2800" dirty="0"/>
          </a:p>
          <a:p>
            <a:endParaRPr lang="en-US" sz="2800" dirty="0" smtClean="0"/>
          </a:p>
          <a:p>
            <a:endParaRPr lang="en-US" sz="2800" dirty="0" smtClean="0"/>
          </a:p>
          <a:p>
            <a:endParaRPr lang="en-US" sz="2800" dirty="0" smtClean="0"/>
          </a:p>
          <a:p>
            <a:endParaRPr lang="en-US" sz="2800" dirty="0"/>
          </a:p>
          <a:p>
            <a:endParaRPr lang="en-US" sz="2800" dirty="0"/>
          </a:p>
          <a:p>
            <a:pPr algn="ctr"/>
            <a:r>
              <a:rPr lang="en-US" sz="2000" dirty="0" smtClean="0"/>
              <a:t>VEI Fall 2017 Cohort</a:t>
            </a:r>
            <a:endParaRPr lang="en-US" sz="1600" dirty="0" smtClean="0"/>
          </a:p>
        </p:txBody>
      </p:sp>
      <p:sp>
        <p:nvSpPr>
          <p:cNvPr id="3" name="TextBox 2"/>
          <p:cNvSpPr txBox="1"/>
          <p:nvPr/>
        </p:nvSpPr>
        <p:spPr>
          <a:xfrm>
            <a:off x="533400" y="5612249"/>
            <a:ext cx="7239000" cy="1169551"/>
          </a:xfrm>
          <a:prstGeom prst="rect">
            <a:avLst/>
          </a:prstGeom>
          <a:noFill/>
        </p:spPr>
        <p:txBody>
          <a:bodyPr wrap="square" rtlCol="0">
            <a:spAutoFit/>
          </a:bodyPr>
          <a:lstStyle/>
          <a:p>
            <a:r>
              <a:rPr lang="en-US" sz="1400" dirty="0" smtClean="0"/>
              <a:t>Jeremiah Fitz, Department of Corrections</a:t>
            </a:r>
          </a:p>
          <a:p>
            <a:r>
              <a:rPr lang="en-US" sz="1400" dirty="0" smtClean="0"/>
              <a:t>Arleen Green, Department of Taxation </a:t>
            </a:r>
          </a:p>
          <a:p>
            <a:r>
              <a:rPr lang="en-US" sz="1400" dirty="0" smtClean="0"/>
              <a:t>Karen Kimsey, Department of Medical Assistance Services</a:t>
            </a:r>
          </a:p>
          <a:p>
            <a:r>
              <a:rPr lang="en-US" sz="1400" dirty="0" smtClean="0"/>
              <a:t>Scott Ridgely, Virginia College Savings Plan</a:t>
            </a:r>
          </a:p>
          <a:p>
            <a:r>
              <a:rPr lang="en-US" sz="1400" dirty="0" smtClean="0"/>
              <a:t>Allen </a:t>
            </a:r>
            <a:r>
              <a:rPr lang="en-US" sz="1400" dirty="0" err="1" smtClean="0"/>
              <a:t>Wass</a:t>
            </a:r>
            <a:r>
              <a:rPr lang="en-US" sz="1400" dirty="0" smtClean="0"/>
              <a:t>, Department of Behavioral Health and Developmental Services</a:t>
            </a:r>
            <a:endParaRPr lang="en-US" sz="1400" dirty="0"/>
          </a:p>
        </p:txBody>
      </p:sp>
      <p:pic>
        <p:nvPicPr>
          <p:cNvPr id="1028" name="Picture 4" descr="Image result for Food Desert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38400" y="2362200"/>
            <a:ext cx="4267200" cy="27238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34075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Food Desert Recommendations</a:t>
            </a:r>
            <a:endParaRPr lang="en-US" sz="3200" dirty="0"/>
          </a:p>
        </p:txBody>
      </p:sp>
      <p:sp>
        <p:nvSpPr>
          <p:cNvPr id="4" name="TextBox 3"/>
          <p:cNvSpPr txBox="1"/>
          <p:nvPr/>
        </p:nvSpPr>
        <p:spPr>
          <a:xfrm>
            <a:off x="520700" y="1061621"/>
            <a:ext cx="7937500" cy="2739211"/>
          </a:xfrm>
          <a:prstGeom prst="rect">
            <a:avLst/>
          </a:prstGeom>
          <a:noFill/>
        </p:spPr>
        <p:txBody>
          <a:bodyPr wrap="square" rtlCol="0">
            <a:spAutoFit/>
          </a:bodyPr>
          <a:lstStyle/>
          <a:p>
            <a:r>
              <a:rPr lang="en-US" sz="2800" dirty="0" smtClean="0"/>
              <a:t>Automatically enroll eligible Medicaid beneficiaries into the SNAP program, with a simplified renewal process </a:t>
            </a:r>
          </a:p>
          <a:p>
            <a:pPr lvl="1"/>
            <a:endParaRPr lang="en-US" sz="2800" dirty="0" smtClean="0"/>
          </a:p>
          <a:p>
            <a:endParaRPr lang="en-US" sz="2800" dirty="0"/>
          </a:p>
          <a:p>
            <a:endParaRPr lang="en-US" sz="3200" dirty="0" smtClean="0"/>
          </a:p>
        </p:txBody>
      </p:sp>
      <p:pic>
        <p:nvPicPr>
          <p:cNvPr id="5124" name="Picture 4" descr="http://mediad.publicbroadcasting.net/p/wvpn/files/styles/medium/public/201310/SNAPLogo-CC-Pos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2819400"/>
            <a:ext cx="5904738" cy="3124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45650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Discussion?</a:t>
            </a:r>
            <a:endParaRPr lang="en-US" sz="3200" dirty="0"/>
          </a:p>
        </p:txBody>
      </p:sp>
      <p:sp>
        <p:nvSpPr>
          <p:cNvPr id="4" name="TextBox 3"/>
          <p:cNvSpPr txBox="1"/>
          <p:nvPr/>
        </p:nvSpPr>
        <p:spPr>
          <a:xfrm>
            <a:off x="520700" y="1061621"/>
            <a:ext cx="8153400" cy="1446550"/>
          </a:xfrm>
          <a:prstGeom prst="rect">
            <a:avLst/>
          </a:prstGeom>
          <a:noFill/>
        </p:spPr>
        <p:txBody>
          <a:bodyPr wrap="square" rtlCol="0">
            <a:spAutoFit/>
          </a:bodyPr>
          <a:lstStyle/>
          <a:p>
            <a:pPr lvl="1"/>
            <a:endParaRPr lang="en-US" sz="2800" dirty="0" smtClean="0"/>
          </a:p>
          <a:p>
            <a:endParaRPr lang="en-US" sz="2800" dirty="0"/>
          </a:p>
          <a:p>
            <a:endParaRPr lang="en-US" sz="3200" dirty="0" smtClean="0"/>
          </a:p>
        </p:txBody>
      </p:sp>
      <p:pic>
        <p:nvPicPr>
          <p:cNvPr id="5" name="Picture 1" descr="image001"/>
          <p:cNvPicPr>
            <a:picLocks noChangeAspect="1" noChangeArrowheads="1"/>
          </p:cNvPicPr>
          <p:nvPr/>
        </p:nvPicPr>
        <p:blipFill>
          <a:blip r:embed="rId2" cstate="print"/>
          <a:srcRect/>
          <a:stretch>
            <a:fillRect/>
          </a:stretch>
        </p:blipFill>
        <p:spPr bwMode="auto">
          <a:xfrm>
            <a:off x="1447800" y="1447800"/>
            <a:ext cx="6019800" cy="3970344"/>
          </a:xfrm>
          <a:prstGeom prst="rect">
            <a:avLst/>
          </a:prstGeom>
          <a:noFill/>
          <a:ln w="9525">
            <a:noFill/>
            <a:miter lim="800000"/>
            <a:headEnd/>
            <a:tailEnd/>
          </a:ln>
        </p:spPr>
      </p:pic>
    </p:spTree>
    <p:extLst>
      <p:ext uri="{BB962C8B-B14F-4D97-AF65-F5344CB8AC3E}">
        <p14:creationId xmlns:p14="http://schemas.microsoft.com/office/powerpoint/2010/main" val="35144266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Appendix - Survey Questions</a:t>
            </a:r>
            <a:endParaRPr lang="en-US" dirty="0"/>
          </a:p>
        </p:txBody>
      </p:sp>
      <p:sp>
        <p:nvSpPr>
          <p:cNvPr id="3" name="Content Placeholder 2"/>
          <p:cNvSpPr>
            <a:spLocks noGrp="1"/>
          </p:cNvSpPr>
          <p:nvPr>
            <p:ph idx="1"/>
          </p:nvPr>
        </p:nvSpPr>
        <p:spPr/>
        <p:txBody>
          <a:bodyPr>
            <a:normAutofit lnSpcReduction="10000"/>
          </a:bodyPr>
          <a:lstStyle/>
          <a:p>
            <a:pPr marL="0" lvl="0" indent="0">
              <a:buNone/>
            </a:pPr>
            <a:r>
              <a:rPr lang="en-US" sz="2200" b="1" dirty="0" smtClean="0"/>
              <a:t>Overall</a:t>
            </a:r>
            <a:r>
              <a:rPr lang="en-US" sz="2200" b="1" dirty="0"/>
              <a:t>, what impact do you believe lack of nutritious foods have on students ability to </a:t>
            </a:r>
            <a:r>
              <a:rPr lang="en-US" sz="2200" b="1" dirty="0" smtClean="0"/>
              <a:t>learn? </a:t>
            </a:r>
            <a:endParaRPr lang="en-US" sz="2200" b="1" dirty="0"/>
          </a:p>
          <a:p>
            <a:pPr marL="0" lvl="0" indent="0">
              <a:buNone/>
            </a:pPr>
            <a:r>
              <a:rPr lang="en-US" sz="2200" dirty="0" smtClean="0"/>
              <a:t>Extremely </a:t>
            </a:r>
            <a:r>
              <a:rPr lang="en-US" sz="2200" dirty="0"/>
              <a:t>Impactful </a:t>
            </a:r>
          </a:p>
          <a:p>
            <a:pPr marL="0" lvl="0" indent="0">
              <a:buNone/>
            </a:pPr>
            <a:r>
              <a:rPr lang="en-US" sz="2200" dirty="0"/>
              <a:t>Somewhat Impactful</a:t>
            </a:r>
          </a:p>
          <a:p>
            <a:pPr marL="0" lvl="0" indent="0">
              <a:buNone/>
            </a:pPr>
            <a:r>
              <a:rPr lang="en-US" sz="2200" dirty="0"/>
              <a:t>A small impact</a:t>
            </a:r>
          </a:p>
          <a:p>
            <a:pPr marL="0" lvl="0" indent="0">
              <a:buNone/>
            </a:pPr>
            <a:r>
              <a:rPr lang="en-US" sz="2200" dirty="0"/>
              <a:t>No Impact at All </a:t>
            </a:r>
            <a:endParaRPr lang="en-US" sz="2200" dirty="0" smtClean="0"/>
          </a:p>
          <a:p>
            <a:pPr marL="0" lvl="0" indent="0">
              <a:buNone/>
            </a:pPr>
            <a:endParaRPr lang="en-US" sz="2200" dirty="0"/>
          </a:p>
          <a:p>
            <a:pPr marL="0" lvl="0" indent="0">
              <a:buNone/>
            </a:pPr>
            <a:r>
              <a:rPr lang="en-US" sz="2200" b="1" dirty="0"/>
              <a:t>Which of the following best describes your knowledge of working with children or adults who routinely live in an area that would be classified as a “food desert</a:t>
            </a:r>
            <a:r>
              <a:rPr lang="en-US" sz="2200" b="1" dirty="0" smtClean="0"/>
              <a:t>”?</a:t>
            </a:r>
            <a:endParaRPr lang="en-US" sz="2200" b="1" dirty="0"/>
          </a:p>
          <a:p>
            <a:pPr marL="0" lvl="0" indent="0">
              <a:buNone/>
            </a:pPr>
            <a:r>
              <a:rPr lang="en-US" sz="2200" dirty="0"/>
              <a:t>Extremely Knowledgeable </a:t>
            </a:r>
          </a:p>
          <a:p>
            <a:pPr marL="0" lvl="0" indent="0">
              <a:buNone/>
            </a:pPr>
            <a:r>
              <a:rPr lang="en-US" sz="2200" dirty="0"/>
              <a:t>Somewhat Knowledgeable</a:t>
            </a:r>
          </a:p>
          <a:p>
            <a:pPr marL="0" lvl="0" indent="0">
              <a:buNone/>
            </a:pPr>
            <a:r>
              <a:rPr lang="en-US" sz="2200" dirty="0"/>
              <a:t>Have some indirect knowledge </a:t>
            </a:r>
            <a:endParaRPr lang="en-US" sz="2200" dirty="0" smtClean="0"/>
          </a:p>
          <a:p>
            <a:pPr marL="0" lvl="0" indent="0">
              <a:buNone/>
            </a:pPr>
            <a:r>
              <a:rPr lang="en-US" sz="2200" dirty="0" smtClean="0"/>
              <a:t>No </a:t>
            </a:r>
            <a:r>
              <a:rPr lang="en-US" sz="2200" dirty="0"/>
              <a:t>Knowledge at all </a:t>
            </a:r>
            <a:endParaRPr lang="en-US" sz="2200" dirty="0" smtClean="0"/>
          </a:p>
          <a:p>
            <a:pPr marL="0" lvl="0" indent="0">
              <a:buNone/>
            </a:pPr>
            <a:endParaRPr lang="en-US" sz="2200" dirty="0" smtClean="0"/>
          </a:p>
          <a:p>
            <a:pPr marL="0" lvl="0" indent="0">
              <a:buNone/>
            </a:pPr>
            <a:endParaRPr lang="en-US" sz="1200" dirty="0"/>
          </a:p>
          <a:p>
            <a:pPr marL="0" lvl="0" indent="0">
              <a:buNone/>
            </a:pPr>
            <a:endParaRPr lang="en-US" sz="1200" dirty="0"/>
          </a:p>
          <a:p>
            <a:pPr marL="0" lvl="0" indent="0">
              <a:buNone/>
            </a:pPr>
            <a:endParaRPr lang="en-US" sz="1200" dirty="0"/>
          </a:p>
          <a:p>
            <a:pPr marL="0" indent="0">
              <a:buNone/>
            </a:pPr>
            <a:endParaRPr lang="en-US" dirty="0"/>
          </a:p>
        </p:txBody>
      </p:sp>
    </p:spTree>
    <p:extLst>
      <p:ext uri="{BB962C8B-B14F-4D97-AF65-F5344CB8AC3E}">
        <p14:creationId xmlns:p14="http://schemas.microsoft.com/office/powerpoint/2010/main" val="21612977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Appendix - Survey Questions</a:t>
            </a:r>
            <a:endParaRPr lang="en-US" dirty="0"/>
          </a:p>
        </p:txBody>
      </p:sp>
      <p:sp>
        <p:nvSpPr>
          <p:cNvPr id="3" name="Content Placeholder 2"/>
          <p:cNvSpPr>
            <a:spLocks noGrp="1"/>
          </p:cNvSpPr>
          <p:nvPr>
            <p:ph idx="1"/>
          </p:nvPr>
        </p:nvSpPr>
        <p:spPr/>
        <p:txBody>
          <a:bodyPr>
            <a:noAutofit/>
          </a:bodyPr>
          <a:lstStyle/>
          <a:p>
            <a:pPr marL="0" lvl="0" indent="0">
              <a:buNone/>
            </a:pPr>
            <a:r>
              <a:rPr lang="en-US" sz="2200" b="1" dirty="0"/>
              <a:t>What would you say is the biggest impact on learning or educational opportunities for individuals who live in areas that are food </a:t>
            </a:r>
            <a:r>
              <a:rPr lang="en-US" sz="2200" b="1" dirty="0" smtClean="0"/>
              <a:t>deserts?(choose </a:t>
            </a:r>
            <a:r>
              <a:rPr lang="en-US" sz="2200" b="1" dirty="0"/>
              <a:t>one)</a:t>
            </a:r>
          </a:p>
          <a:p>
            <a:pPr marL="0" lvl="0" indent="0">
              <a:buNone/>
            </a:pPr>
            <a:r>
              <a:rPr lang="en-US" sz="2200" dirty="0"/>
              <a:t>Lower attention spans</a:t>
            </a:r>
          </a:p>
          <a:p>
            <a:pPr marL="0" lvl="0" indent="0">
              <a:buNone/>
            </a:pPr>
            <a:r>
              <a:rPr lang="en-US" sz="2200" dirty="0"/>
              <a:t>Irritability</a:t>
            </a:r>
          </a:p>
          <a:p>
            <a:pPr marL="0" lvl="0" indent="0">
              <a:buNone/>
            </a:pPr>
            <a:r>
              <a:rPr lang="en-US" sz="2200" dirty="0"/>
              <a:t>Poor testing performance </a:t>
            </a:r>
          </a:p>
          <a:p>
            <a:pPr marL="0" lvl="0" indent="0">
              <a:buNone/>
            </a:pPr>
            <a:r>
              <a:rPr lang="en-US" sz="2200" dirty="0"/>
              <a:t>High rate of Absences  </a:t>
            </a:r>
          </a:p>
          <a:p>
            <a:pPr marL="0" lvl="0" indent="0">
              <a:buNone/>
            </a:pPr>
            <a:r>
              <a:rPr lang="en-US" sz="2200" dirty="0"/>
              <a:t>Poor Interpersonal Skills </a:t>
            </a:r>
          </a:p>
          <a:p>
            <a:pPr marL="0" lvl="0" indent="0">
              <a:buNone/>
            </a:pPr>
            <a:endParaRPr lang="en-US" sz="2200" b="1" dirty="0" smtClean="0"/>
          </a:p>
          <a:p>
            <a:pPr marL="0" lvl="0" indent="0">
              <a:buNone/>
            </a:pPr>
            <a:r>
              <a:rPr lang="en-US" sz="2200" b="1" dirty="0" smtClean="0"/>
              <a:t>In </a:t>
            </a:r>
            <a:r>
              <a:rPr lang="en-US" sz="2200" b="1" dirty="0"/>
              <a:t>your experience have you seen efforts to combat food deserts? </a:t>
            </a:r>
          </a:p>
          <a:p>
            <a:pPr marL="0" lvl="0" indent="0">
              <a:buNone/>
            </a:pPr>
            <a:r>
              <a:rPr lang="en-US" sz="2200" dirty="0"/>
              <a:t>Yes</a:t>
            </a:r>
          </a:p>
          <a:p>
            <a:pPr marL="0" lvl="0" indent="0">
              <a:buNone/>
            </a:pPr>
            <a:r>
              <a:rPr lang="en-US" sz="2200" dirty="0" smtClean="0"/>
              <a:t>No</a:t>
            </a:r>
          </a:p>
        </p:txBody>
      </p:sp>
    </p:spTree>
    <p:extLst>
      <p:ext uri="{BB962C8B-B14F-4D97-AF65-F5344CB8AC3E}">
        <p14:creationId xmlns:p14="http://schemas.microsoft.com/office/powerpoint/2010/main" val="22955116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Appendix - Survey Questions</a:t>
            </a:r>
            <a:endParaRPr lang="en-US" dirty="0"/>
          </a:p>
        </p:txBody>
      </p:sp>
      <p:sp>
        <p:nvSpPr>
          <p:cNvPr id="3" name="Content Placeholder 2"/>
          <p:cNvSpPr>
            <a:spLocks noGrp="1"/>
          </p:cNvSpPr>
          <p:nvPr>
            <p:ph idx="1"/>
          </p:nvPr>
        </p:nvSpPr>
        <p:spPr/>
        <p:txBody>
          <a:bodyPr>
            <a:noAutofit/>
          </a:bodyPr>
          <a:lstStyle/>
          <a:p>
            <a:pPr marL="0" lvl="0" indent="0">
              <a:buNone/>
            </a:pPr>
            <a:endParaRPr lang="en-US" sz="2200" b="1" dirty="0" smtClean="0"/>
          </a:p>
          <a:p>
            <a:pPr marL="0" indent="0">
              <a:buNone/>
            </a:pPr>
            <a:r>
              <a:rPr lang="en-US" sz="2200" b="1" dirty="0" smtClean="0"/>
              <a:t>If </a:t>
            </a:r>
            <a:r>
              <a:rPr lang="en-US" sz="2200" b="1" dirty="0"/>
              <a:t>you answered yes to question 4, please list some of the efforts that you have witnessed? </a:t>
            </a:r>
          </a:p>
          <a:p>
            <a:pPr marL="0" lvl="0" indent="0">
              <a:buNone/>
            </a:pPr>
            <a:endParaRPr lang="en-US" sz="2200" dirty="0" smtClean="0"/>
          </a:p>
          <a:p>
            <a:pPr marL="0" indent="0">
              <a:buNone/>
            </a:pPr>
            <a:r>
              <a:rPr lang="en-US" sz="2200" b="1" dirty="0"/>
              <a:t>Do you have any suggestions or ideas centered around the idea of combating food deserts that you would like to offer: </a:t>
            </a:r>
          </a:p>
          <a:p>
            <a:pPr marL="0" lvl="0" indent="0">
              <a:buNone/>
            </a:pPr>
            <a:endParaRPr lang="en-US" sz="2200" dirty="0"/>
          </a:p>
          <a:p>
            <a:endParaRPr lang="en-US" sz="2200" dirty="0"/>
          </a:p>
        </p:txBody>
      </p:sp>
    </p:spTree>
    <p:extLst>
      <p:ext uri="{BB962C8B-B14F-4D97-AF65-F5344CB8AC3E}">
        <p14:creationId xmlns:p14="http://schemas.microsoft.com/office/powerpoint/2010/main" val="38755681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Appendix – References and Definitions </a:t>
            </a:r>
            <a:endParaRPr lang="en-US" sz="3200" dirty="0"/>
          </a:p>
        </p:txBody>
      </p:sp>
      <p:sp>
        <p:nvSpPr>
          <p:cNvPr id="4" name="TextBox 3"/>
          <p:cNvSpPr txBox="1"/>
          <p:nvPr/>
        </p:nvSpPr>
        <p:spPr>
          <a:xfrm>
            <a:off x="304800" y="1066800"/>
            <a:ext cx="8382000" cy="6555641"/>
          </a:xfrm>
          <a:prstGeom prst="rect">
            <a:avLst/>
          </a:prstGeom>
          <a:noFill/>
        </p:spPr>
        <p:txBody>
          <a:bodyPr wrap="square" rtlCol="0">
            <a:spAutoFit/>
          </a:bodyPr>
          <a:lstStyle/>
          <a:p>
            <a:r>
              <a:rPr lang="en-US" sz="2400" u="sng" dirty="0">
                <a:hlinkClick r:id="rId2"/>
              </a:rPr>
              <a:t>http://americannutritionassociation.org/newsletter/usda-defines-food-deserts</a:t>
            </a:r>
            <a:endParaRPr lang="en-US" sz="2400" dirty="0"/>
          </a:p>
          <a:p>
            <a:endParaRPr lang="en-US" sz="2400" dirty="0" smtClean="0"/>
          </a:p>
          <a:p>
            <a:r>
              <a:rPr lang="en-US" sz="2400" dirty="0">
                <a:hlinkClick r:id="rId3"/>
              </a:rPr>
              <a:t>http://plan4health.us/defining-food-deserts</a:t>
            </a:r>
            <a:r>
              <a:rPr lang="en-US" sz="2400" dirty="0" smtClean="0">
                <a:hlinkClick r:id="rId3"/>
              </a:rPr>
              <a:t>/</a:t>
            </a:r>
            <a:endParaRPr lang="en-US" sz="2400" dirty="0" smtClean="0"/>
          </a:p>
          <a:p>
            <a:endParaRPr lang="en-US" sz="2400" dirty="0" smtClean="0"/>
          </a:p>
          <a:p>
            <a:r>
              <a:rPr lang="en-US" sz="2400" dirty="0">
                <a:hlinkClick r:id="rId4"/>
              </a:rPr>
              <a:t>https://</a:t>
            </a:r>
            <a:r>
              <a:rPr lang="en-US" sz="2400" dirty="0" smtClean="0">
                <a:hlinkClick r:id="rId4"/>
              </a:rPr>
              <a:t>www.ers.usda.gov/webdocs/publications/45014/30939_err140_reportsummary.pdf?v=41156</a:t>
            </a:r>
            <a:endParaRPr lang="en-US" sz="2400" dirty="0" smtClean="0"/>
          </a:p>
          <a:p>
            <a:endParaRPr lang="en-US" sz="2400" dirty="0"/>
          </a:p>
          <a:p>
            <a:r>
              <a:rPr lang="en-US" sz="2400" u="sng" dirty="0">
                <a:hlinkClick r:id="rId5"/>
              </a:rPr>
              <a:t>http://www.besthealthmag.ca/best-you/diabetes/5-health-conditions-that-are-caused-by-diabetes</a:t>
            </a:r>
            <a:r>
              <a:rPr lang="en-US" sz="2400" u="sng" dirty="0" smtClean="0">
                <a:hlinkClick r:id="rId5"/>
              </a:rPr>
              <a:t>/</a:t>
            </a:r>
            <a:endParaRPr lang="en-US" sz="2400" u="sng" dirty="0" smtClean="0"/>
          </a:p>
          <a:p>
            <a:endParaRPr lang="en-US" sz="2400" dirty="0"/>
          </a:p>
          <a:p>
            <a:r>
              <a:rPr lang="en-US" sz="2400" u="sng" dirty="0">
                <a:hlinkClick r:id="rId6"/>
              </a:rPr>
              <a:t>https://www.cdc.gov/healthyweight/effects/index.html</a:t>
            </a:r>
            <a:endParaRPr lang="en-US" sz="2400" dirty="0"/>
          </a:p>
          <a:p>
            <a:endParaRPr lang="en-US" sz="2400" dirty="0" smtClean="0"/>
          </a:p>
          <a:p>
            <a:endParaRPr lang="en-US" sz="2400" dirty="0" smtClean="0"/>
          </a:p>
          <a:p>
            <a:endParaRPr lang="en-US" sz="2400" dirty="0"/>
          </a:p>
          <a:p>
            <a:endParaRPr lang="en-US" sz="2400" dirty="0" smtClean="0"/>
          </a:p>
          <a:p>
            <a:endParaRPr lang="en-US" dirty="0" smtClean="0"/>
          </a:p>
          <a:p>
            <a:endParaRPr lang="en-US" dirty="0" smtClean="0"/>
          </a:p>
        </p:txBody>
      </p:sp>
    </p:spTree>
    <p:extLst>
      <p:ext uri="{BB962C8B-B14F-4D97-AF65-F5344CB8AC3E}">
        <p14:creationId xmlns:p14="http://schemas.microsoft.com/office/powerpoint/2010/main" val="41368646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References – The Numbers </a:t>
            </a:r>
            <a:endParaRPr lang="en-US" dirty="0"/>
          </a:p>
        </p:txBody>
      </p:sp>
      <p:sp>
        <p:nvSpPr>
          <p:cNvPr id="8" name="Content Placeholder 7"/>
          <p:cNvSpPr>
            <a:spLocks noGrp="1"/>
          </p:cNvSpPr>
          <p:nvPr>
            <p:ph idx="1"/>
          </p:nvPr>
        </p:nvSpPr>
        <p:spPr/>
        <p:txBody>
          <a:bodyPr/>
          <a:lstStyle/>
          <a:p>
            <a:r>
              <a:rPr lang="en-US" dirty="0" smtClean="0">
                <a:hlinkClick r:id="rId2"/>
              </a:rPr>
              <a:t>http://virginiafoodsystemcouncil.org/wp-content/uploads/2014/02/Food-DesertvSa.pdf</a:t>
            </a:r>
            <a:endParaRPr lang="en-US" dirty="0" smtClean="0"/>
          </a:p>
          <a:p>
            <a:endParaRPr lang="en-US" dirty="0"/>
          </a:p>
          <a:p>
            <a:r>
              <a:rPr lang="en-US" dirty="0" smtClean="0">
                <a:hlinkClick r:id="rId3"/>
              </a:rPr>
              <a:t>https://www.pressreader.com/usa/richmond-times-dispatch-weekend/20170604/282273845330148</a:t>
            </a:r>
            <a:endParaRPr lang="en-US" dirty="0" smtClean="0"/>
          </a:p>
          <a:p>
            <a:endParaRPr lang="en-US" dirty="0"/>
          </a:p>
        </p:txBody>
      </p:sp>
    </p:spTree>
    <p:extLst>
      <p:ext uri="{BB962C8B-B14F-4D97-AF65-F5344CB8AC3E}">
        <p14:creationId xmlns:p14="http://schemas.microsoft.com/office/powerpoint/2010/main" val="3872665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75000"/>
            </a:schemeClr>
          </a:solidFill>
        </p:spPr>
        <p:txBody>
          <a:bodyPr>
            <a:normAutofit/>
          </a:bodyPr>
          <a:lstStyle/>
          <a:p>
            <a:r>
              <a:rPr lang="en-US" sz="3200" dirty="0" smtClean="0"/>
              <a:t>Definition of a Food Desert</a:t>
            </a:r>
            <a:endParaRPr lang="en-US" sz="3200" dirty="0"/>
          </a:p>
        </p:txBody>
      </p:sp>
      <p:sp>
        <p:nvSpPr>
          <p:cNvPr id="4" name="TextBox 3"/>
          <p:cNvSpPr txBox="1"/>
          <p:nvPr/>
        </p:nvSpPr>
        <p:spPr>
          <a:xfrm>
            <a:off x="609600" y="990600"/>
            <a:ext cx="8153400" cy="4154984"/>
          </a:xfrm>
          <a:prstGeom prst="rect">
            <a:avLst/>
          </a:prstGeom>
          <a:noFill/>
        </p:spPr>
        <p:txBody>
          <a:bodyPr wrap="square" rtlCol="0">
            <a:spAutoFit/>
          </a:bodyPr>
          <a:lstStyle/>
          <a:p>
            <a:pPr marL="338138"/>
            <a:endParaRPr lang="en-US" sz="2000" dirty="0" smtClean="0"/>
          </a:p>
          <a:p>
            <a:pPr marL="338138"/>
            <a:r>
              <a:rPr lang="en-US" sz="3200" dirty="0" smtClean="0"/>
              <a:t>Areas where people cannot access affordable and nutritious food</a:t>
            </a:r>
          </a:p>
          <a:p>
            <a:pPr marL="338138"/>
            <a:endParaRPr lang="en-US" sz="3200" dirty="0"/>
          </a:p>
          <a:p>
            <a:pPr marL="338138" algn="ctr"/>
            <a:r>
              <a:rPr lang="en-US" sz="3200" dirty="0" smtClean="0"/>
              <a:t>and/or</a:t>
            </a:r>
            <a:endParaRPr lang="en-US" sz="3200" dirty="0"/>
          </a:p>
          <a:p>
            <a:pPr marL="338138"/>
            <a:endParaRPr lang="en-US" sz="2000" dirty="0" smtClean="0"/>
          </a:p>
          <a:p>
            <a:pPr marL="338138"/>
            <a:r>
              <a:rPr lang="en-US" sz="3200" dirty="0" smtClean="0"/>
              <a:t>Localities with </a:t>
            </a:r>
            <a:r>
              <a:rPr lang="en-US" sz="3200" dirty="0"/>
              <a:t>limited proximity to </a:t>
            </a:r>
            <a:r>
              <a:rPr lang="en-US" sz="3200" dirty="0" smtClean="0"/>
              <a:t>supermarkets combined with low </a:t>
            </a:r>
            <a:r>
              <a:rPr lang="en-US" sz="3200" dirty="0"/>
              <a:t>rates of vehicle </a:t>
            </a:r>
            <a:r>
              <a:rPr lang="en-US" sz="3200" dirty="0" smtClean="0"/>
              <a:t>ownership.</a:t>
            </a:r>
          </a:p>
        </p:txBody>
      </p:sp>
    </p:spTree>
    <p:extLst>
      <p:ext uri="{BB962C8B-B14F-4D97-AF65-F5344CB8AC3E}">
        <p14:creationId xmlns:p14="http://schemas.microsoft.com/office/powerpoint/2010/main" val="17036760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Health Concerns of a Food Desert</a:t>
            </a:r>
            <a:endParaRPr lang="en-US" sz="3200" dirty="0"/>
          </a:p>
        </p:txBody>
      </p:sp>
      <p:sp>
        <p:nvSpPr>
          <p:cNvPr id="4" name="TextBox 3"/>
          <p:cNvSpPr txBox="1"/>
          <p:nvPr/>
        </p:nvSpPr>
        <p:spPr>
          <a:xfrm>
            <a:off x="304800" y="1162883"/>
            <a:ext cx="5638800" cy="4462760"/>
          </a:xfrm>
          <a:prstGeom prst="rect">
            <a:avLst/>
          </a:prstGeom>
          <a:noFill/>
        </p:spPr>
        <p:txBody>
          <a:bodyPr wrap="square" rtlCol="0">
            <a:spAutoFit/>
          </a:bodyPr>
          <a:lstStyle/>
          <a:p>
            <a:endParaRPr lang="en-US" sz="2800" dirty="0" smtClean="0"/>
          </a:p>
          <a:p>
            <a:pPr marL="576263" indent="-238125">
              <a:buFont typeface="Wingdings" pitchFamily="2" charset="2"/>
              <a:buChar char="§"/>
            </a:pPr>
            <a:r>
              <a:rPr lang="en-US" sz="3200" dirty="0" smtClean="0"/>
              <a:t>Food deserts contribute heavily to our nation’s obesity epidemic </a:t>
            </a:r>
          </a:p>
          <a:p>
            <a:pPr marL="338138"/>
            <a:r>
              <a:rPr lang="en-US" sz="3200" dirty="0" smtClean="0"/>
              <a:t>  </a:t>
            </a:r>
          </a:p>
          <a:p>
            <a:pPr marL="576263" indent="-238125">
              <a:buFont typeface="Wingdings" pitchFamily="2" charset="2"/>
              <a:buChar char="§"/>
            </a:pPr>
            <a:r>
              <a:rPr lang="en-US" sz="3200" dirty="0" smtClean="0"/>
              <a:t>Major contributor of childhood obesity</a:t>
            </a:r>
          </a:p>
          <a:p>
            <a:pPr marL="338138"/>
            <a:endParaRPr lang="en-US" sz="3200" dirty="0" smtClean="0"/>
          </a:p>
          <a:p>
            <a:pPr marL="576263" indent="-238125">
              <a:buFont typeface="Wingdings" pitchFamily="2" charset="2"/>
              <a:buChar char="§"/>
            </a:pPr>
            <a:r>
              <a:rPr lang="en-US" sz="3200" dirty="0" smtClean="0"/>
              <a:t>Increasing health care costs</a:t>
            </a:r>
          </a:p>
        </p:txBody>
      </p:sp>
      <p:sp>
        <p:nvSpPr>
          <p:cNvPr id="3" name="AutoShape 2" descr="Image result for Obesity Epidemic"/>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1447800"/>
            <a:ext cx="2743200" cy="3757613"/>
          </a:xfrm>
          <a:prstGeom prst="rect">
            <a:avLst/>
          </a:prstGeom>
        </p:spPr>
      </p:pic>
    </p:spTree>
    <p:extLst>
      <p:ext uri="{BB962C8B-B14F-4D97-AF65-F5344CB8AC3E}">
        <p14:creationId xmlns:p14="http://schemas.microsoft.com/office/powerpoint/2010/main" val="34115622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Disease Prevalence Across Virginia</a:t>
            </a:r>
            <a:endParaRPr lang="en-US" sz="3200"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908" y="1021065"/>
            <a:ext cx="4248234" cy="3004169"/>
          </a:xfrm>
          <a:prstGeom prst="rect">
            <a:avLst/>
          </a:prstGeom>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11907" y="1021067"/>
            <a:ext cx="4248233" cy="3004168"/>
          </a:xfrm>
          <a:prstGeom prst="rect">
            <a:avLst/>
          </a:prstGeom>
        </p:spPr>
      </p:pic>
      <p:pic>
        <p:nvPicPr>
          <p:cNvPr id="11" name="Picture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683176" y="3625232"/>
            <a:ext cx="4248233" cy="3004168"/>
          </a:xfrm>
          <a:prstGeom prst="rect">
            <a:avLst/>
          </a:prstGeom>
        </p:spPr>
      </p:pic>
      <p:pic>
        <p:nvPicPr>
          <p:cNvPr id="12" name="Picture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6200" y="3625232"/>
            <a:ext cx="4248233" cy="3004168"/>
          </a:xfrm>
          <a:prstGeom prst="rect">
            <a:avLst/>
          </a:prstGeom>
        </p:spPr>
      </p:pic>
    </p:spTree>
    <p:extLst>
      <p:ext uri="{BB962C8B-B14F-4D97-AF65-F5344CB8AC3E}">
        <p14:creationId xmlns:p14="http://schemas.microsoft.com/office/powerpoint/2010/main" val="20436930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Food Desert Facts</a:t>
            </a:r>
            <a:endParaRPr lang="en-US" dirty="0"/>
          </a:p>
        </p:txBody>
      </p:sp>
      <p:sp>
        <p:nvSpPr>
          <p:cNvPr id="5" name="Content Placeholder 4"/>
          <p:cNvSpPr>
            <a:spLocks noGrp="1"/>
          </p:cNvSpPr>
          <p:nvPr>
            <p:ph sz="half" idx="1"/>
          </p:nvPr>
        </p:nvSpPr>
        <p:spPr>
          <a:xfrm>
            <a:off x="457200" y="1404937"/>
            <a:ext cx="4038600" cy="4525963"/>
          </a:xfrm>
        </p:spPr>
        <p:txBody>
          <a:bodyPr>
            <a:normAutofit fontScale="92500" lnSpcReduction="10000"/>
          </a:bodyPr>
          <a:lstStyle/>
          <a:p>
            <a:pPr marL="0" indent="0">
              <a:buNone/>
            </a:pPr>
            <a:r>
              <a:rPr lang="en-US" sz="4800" dirty="0" smtClean="0"/>
              <a:t>23.5 million</a:t>
            </a:r>
          </a:p>
          <a:p>
            <a:pPr marL="0" indent="0">
              <a:buNone/>
            </a:pPr>
            <a:r>
              <a:rPr lang="en-US" sz="2500" dirty="0" smtClean="0"/>
              <a:t>Americans live in areas with little to no access to fresh affordable foods.</a:t>
            </a:r>
          </a:p>
          <a:p>
            <a:pPr marL="0" indent="0">
              <a:buNone/>
            </a:pPr>
            <a:endParaRPr lang="en-US" sz="2400" dirty="0" smtClean="0"/>
          </a:p>
          <a:p>
            <a:pPr marL="0" indent="0">
              <a:buNone/>
            </a:pPr>
            <a:endParaRPr lang="en-US" sz="2400" dirty="0"/>
          </a:p>
          <a:p>
            <a:pPr marL="0" indent="0">
              <a:buNone/>
            </a:pPr>
            <a:r>
              <a:rPr lang="en-US" sz="4800" dirty="0" smtClean="0"/>
              <a:t>17.8 % </a:t>
            </a:r>
          </a:p>
          <a:p>
            <a:pPr marL="0" indent="0">
              <a:buNone/>
            </a:pPr>
            <a:r>
              <a:rPr lang="en-US" sz="2500" dirty="0" smtClean="0"/>
              <a:t>1.7 million Virginians live in areas of limited supermarket access.</a:t>
            </a:r>
            <a:endParaRPr lang="en-US" sz="2500" dirty="0"/>
          </a:p>
        </p:txBody>
      </p:sp>
      <p:sp>
        <p:nvSpPr>
          <p:cNvPr id="6" name="Content Placeholder 5"/>
          <p:cNvSpPr>
            <a:spLocks noGrp="1"/>
          </p:cNvSpPr>
          <p:nvPr>
            <p:ph sz="half" idx="2"/>
          </p:nvPr>
        </p:nvSpPr>
        <p:spPr>
          <a:xfrm>
            <a:off x="4648200" y="1333500"/>
            <a:ext cx="4038600" cy="4525963"/>
          </a:xfrm>
        </p:spPr>
        <p:txBody>
          <a:bodyPr>
            <a:normAutofit fontScale="92500" lnSpcReduction="10000"/>
          </a:bodyPr>
          <a:lstStyle/>
          <a:p>
            <a:pPr marL="0" indent="0">
              <a:buNone/>
            </a:pPr>
            <a:r>
              <a:rPr lang="en-US" sz="4800" dirty="0" smtClean="0"/>
              <a:t>22% </a:t>
            </a:r>
          </a:p>
          <a:p>
            <a:pPr marL="0" indent="0">
              <a:buNone/>
            </a:pPr>
            <a:r>
              <a:rPr lang="en-US" sz="2500" dirty="0"/>
              <a:t>H</a:t>
            </a:r>
            <a:r>
              <a:rPr lang="en-US" sz="2500" dirty="0" smtClean="0"/>
              <a:t>ouseholds in low income urban areas live ½ to 1 mile from supermarkets with no access to a vehicle.</a:t>
            </a:r>
          </a:p>
          <a:p>
            <a:pPr marL="0" indent="0">
              <a:buNone/>
            </a:pPr>
            <a:endParaRPr lang="en-US" dirty="0" smtClean="0"/>
          </a:p>
          <a:p>
            <a:pPr marL="0" indent="0">
              <a:buNone/>
            </a:pPr>
            <a:r>
              <a:rPr lang="en-US" sz="4800" dirty="0"/>
              <a:t>20%  </a:t>
            </a:r>
          </a:p>
          <a:p>
            <a:pPr marL="0" indent="0">
              <a:buNone/>
            </a:pPr>
            <a:r>
              <a:rPr lang="en-US" sz="2500" dirty="0" smtClean="0"/>
              <a:t>Of rural households live more than 10 miles from the next supermarket.</a:t>
            </a:r>
            <a:endParaRPr lang="en-US" sz="2500" dirty="0"/>
          </a:p>
        </p:txBody>
      </p:sp>
      <p:sp>
        <p:nvSpPr>
          <p:cNvPr id="2" name="Rectangle 1"/>
          <p:cNvSpPr/>
          <p:nvPr/>
        </p:nvSpPr>
        <p:spPr>
          <a:xfrm>
            <a:off x="228600" y="1219200"/>
            <a:ext cx="4038600" cy="2133600"/>
          </a:xfrm>
          <a:prstGeom prst="rect">
            <a:avLst/>
          </a:prstGeom>
          <a:noFill/>
          <a:ln w="444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28600" y="3619879"/>
            <a:ext cx="4038600" cy="2133600"/>
          </a:xfrm>
          <a:prstGeom prst="rect">
            <a:avLst/>
          </a:prstGeom>
          <a:noFill/>
          <a:ln w="444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572000" y="1219200"/>
            <a:ext cx="4038600" cy="2133600"/>
          </a:xfrm>
          <a:prstGeom prst="rect">
            <a:avLst/>
          </a:prstGeom>
          <a:noFill/>
          <a:ln w="444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4572000" y="3667918"/>
            <a:ext cx="4038600" cy="2133600"/>
          </a:xfrm>
          <a:prstGeom prst="rect">
            <a:avLst/>
          </a:prstGeom>
          <a:noFill/>
          <a:ln w="444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436849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4572000" y="1155700"/>
            <a:ext cx="4419600" cy="4711700"/>
          </a:xfrm>
          <a:prstGeom prst="rect">
            <a:avLst/>
          </a:prstGeom>
          <a:solidFill>
            <a:schemeClr val="accent1">
              <a:alpha val="0"/>
            </a:schemeClr>
          </a:solidFill>
          <a:ln w="444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271524" y="1143000"/>
            <a:ext cx="4114800" cy="4724400"/>
          </a:xfrm>
          <a:prstGeom prst="rect">
            <a:avLst/>
          </a:prstGeom>
          <a:solidFill>
            <a:schemeClr val="accent1">
              <a:alpha val="0"/>
            </a:schemeClr>
          </a:solidFill>
          <a:ln w="444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p:txBody>
          <a:bodyPr/>
          <a:lstStyle/>
          <a:p>
            <a:r>
              <a:rPr lang="en-US" dirty="0" smtClean="0"/>
              <a:t>What’s the Impact?</a:t>
            </a:r>
            <a:endParaRPr lang="en-US" dirty="0"/>
          </a:p>
        </p:txBody>
      </p:sp>
      <p:sp>
        <p:nvSpPr>
          <p:cNvPr id="7" name="Text Placeholder 6"/>
          <p:cNvSpPr>
            <a:spLocks noGrp="1"/>
          </p:cNvSpPr>
          <p:nvPr>
            <p:ph type="body" idx="1"/>
          </p:nvPr>
        </p:nvSpPr>
        <p:spPr>
          <a:xfrm>
            <a:off x="660400" y="1036638"/>
            <a:ext cx="2971800" cy="639762"/>
          </a:xfrm>
        </p:spPr>
        <p:txBody>
          <a:bodyPr>
            <a:normAutofit/>
          </a:bodyPr>
          <a:lstStyle/>
          <a:p>
            <a:pPr algn="ctr"/>
            <a:r>
              <a:rPr lang="en-US" sz="3200" dirty="0" smtClean="0"/>
              <a:t>Health</a:t>
            </a:r>
            <a:endParaRPr lang="en-US" sz="3200" dirty="0"/>
          </a:p>
        </p:txBody>
      </p:sp>
      <p:sp>
        <p:nvSpPr>
          <p:cNvPr id="5" name="Content Placeholder 4"/>
          <p:cNvSpPr>
            <a:spLocks noGrp="1"/>
          </p:cNvSpPr>
          <p:nvPr>
            <p:ph sz="half" idx="2"/>
          </p:nvPr>
        </p:nvSpPr>
        <p:spPr>
          <a:xfrm>
            <a:off x="457200" y="1687512"/>
            <a:ext cx="3810000" cy="3951288"/>
          </a:xfrm>
        </p:spPr>
        <p:txBody>
          <a:bodyPr>
            <a:normAutofit fontScale="92500" lnSpcReduction="10000"/>
          </a:bodyPr>
          <a:lstStyle/>
          <a:p>
            <a:pPr marL="0" indent="0">
              <a:buNone/>
            </a:pPr>
            <a:r>
              <a:rPr lang="en-US" sz="2600" dirty="0" smtClean="0"/>
              <a:t>Virginia Ranked No. 1 in childhood obesity for ages 2 to 4 among low income households </a:t>
            </a:r>
          </a:p>
          <a:p>
            <a:pPr marL="0" indent="0">
              <a:buNone/>
            </a:pPr>
            <a:r>
              <a:rPr lang="en-US" sz="1200" dirty="0" smtClean="0"/>
              <a:t>As of June 2017 – reported in the </a:t>
            </a:r>
            <a:r>
              <a:rPr lang="en-US" sz="1200" dirty="0"/>
              <a:t> </a:t>
            </a:r>
            <a:r>
              <a:rPr lang="en-US" sz="1200" dirty="0" smtClean="0"/>
              <a:t>Richmond Times  Dispatch </a:t>
            </a:r>
          </a:p>
          <a:p>
            <a:pPr marL="0" indent="0">
              <a:buNone/>
            </a:pPr>
            <a:endParaRPr lang="en-US" dirty="0" smtClean="0"/>
          </a:p>
          <a:p>
            <a:pPr marL="0" indent="0">
              <a:buNone/>
            </a:pPr>
            <a:endParaRPr lang="en-US" dirty="0" smtClean="0"/>
          </a:p>
          <a:p>
            <a:pPr marL="0" indent="0">
              <a:buNone/>
            </a:pPr>
            <a:r>
              <a:rPr lang="en-US" sz="2600" dirty="0" smtClean="0"/>
              <a:t>By 2030 more than 1 million diabetes cases and 2 million cases of heart disease are anticipated</a:t>
            </a:r>
          </a:p>
          <a:p>
            <a:endParaRPr lang="en-US" dirty="0"/>
          </a:p>
        </p:txBody>
      </p:sp>
      <p:sp>
        <p:nvSpPr>
          <p:cNvPr id="8" name="Text Placeholder 7"/>
          <p:cNvSpPr>
            <a:spLocks noGrp="1"/>
          </p:cNvSpPr>
          <p:nvPr>
            <p:ph type="body" sz="quarter" idx="3"/>
          </p:nvPr>
        </p:nvSpPr>
        <p:spPr>
          <a:xfrm>
            <a:off x="4940300" y="1036638"/>
            <a:ext cx="2895600" cy="639762"/>
          </a:xfrm>
        </p:spPr>
        <p:txBody>
          <a:bodyPr>
            <a:normAutofit/>
          </a:bodyPr>
          <a:lstStyle/>
          <a:p>
            <a:pPr algn="ctr"/>
            <a:r>
              <a:rPr lang="en-US" sz="3200" dirty="0" smtClean="0"/>
              <a:t>Financial</a:t>
            </a:r>
            <a:endParaRPr lang="en-US" sz="3200" dirty="0"/>
          </a:p>
        </p:txBody>
      </p:sp>
      <p:sp>
        <p:nvSpPr>
          <p:cNvPr id="6" name="Content Placeholder 5"/>
          <p:cNvSpPr>
            <a:spLocks noGrp="1"/>
          </p:cNvSpPr>
          <p:nvPr>
            <p:ph sz="quarter" idx="4"/>
          </p:nvPr>
        </p:nvSpPr>
        <p:spPr>
          <a:xfrm>
            <a:off x="4645025" y="1674812"/>
            <a:ext cx="4041775" cy="3951288"/>
          </a:xfrm>
        </p:spPr>
        <p:txBody>
          <a:bodyPr>
            <a:normAutofit/>
          </a:bodyPr>
          <a:lstStyle/>
          <a:p>
            <a:pPr marL="0" indent="0">
              <a:buNone/>
            </a:pPr>
            <a:r>
              <a:rPr lang="en-US" dirty="0" smtClean="0"/>
              <a:t>Taxpayers left paying for more government spending on health care and less on the core functions of government</a:t>
            </a:r>
          </a:p>
          <a:p>
            <a:pPr marL="0" indent="0">
              <a:buNone/>
            </a:pPr>
            <a:endParaRPr lang="en-US" sz="800" dirty="0"/>
          </a:p>
          <a:p>
            <a:pPr marL="0" indent="0">
              <a:buNone/>
            </a:pPr>
            <a:endParaRPr lang="en-US" sz="800" dirty="0" smtClean="0"/>
          </a:p>
          <a:p>
            <a:pPr marL="0" indent="0">
              <a:buNone/>
            </a:pPr>
            <a:endParaRPr lang="en-US" sz="800" dirty="0"/>
          </a:p>
          <a:p>
            <a:pPr marL="0" indent="0">
              <a:buNone/>
            </a:pPr>
            <a:endParaRPr lang="en-US" sz="800" dirty="0"/>
          </a:p>
          <a:p>
            <a:pPr marL="0" indent="0">
              <a:buNone/>
            </a:pPr>
            <a:endParaRPr lang="en-US" sz="800" dirty="0"/>
          </a:p>
          <a:p>
            <a:pPr marL="0" indent="0">
              <a:buNone/>
            </a:pPr>
            <a:endParaRPr lang="en-US" dirty="0" smtClean="0"/>
          </a:p>
          <a:p>
            <a:pPr marL="0" indent="0">
              <a:buNone/>
            </a:pPr>
            <a:endParaRPr lang="en-US" dirty="0" smtClean="0"/>
          </a:p>
        </p:txBody>
      </p:sp>
      <p:pic>
        <p:nvPicPr>
          <p:cNvPr id="1026" name="Picture 2" descr="C:\Users\lfn97139\AppData\Local\Microsoft\Windows\Temporary Internet Files\Content.IE5\X4CLK3H3\EmptyPockets[1].jpg"/>
          <p:cNvPicPr>
            <a:picLocks noChangeAspect="1" noChangeArrowheads="1"/>
          </p:cNvPicPr>
          <p:nvPr/>
        </p:nvPicPr>
        <p:blipFill>
          <a:blip r:embed="rId3" cstate="print"/>
          <a:srcRect/>
          <a:stretch>
            <a:fillRect/>
          </a:stretch>
        </p:blipFill>
        <p:spPr bwMode="auto">
          <a:xfrm>
            <a:off x="5930336" y="3650456"/>
            <a:ext cx="1471151" cy="1812457"/>
          </a:xfrm>
          <a:prstGeom prst="rect">
            <a:avLst/>
          </a:prstGeom>
          <a:noFill/>
        </p:spPr>
      </p:pic>
    </p:spTree>
    <p:extLst>
      <p:ext uri="{BB962C8B-B14F-4D97-AF65-F5344CB8AC3E}">
        <p14:creationId xmlns:p14="http://schemas.microsoft.com/office/powerpoint/2010/main" val="23152425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dirty="0" smtClean="0"/>
              <a:t>Primary Research into Food Deserts</a:t>
            </a:r>
            <a:endParaRPr lang="en-US" dirty="0"/>
          </a:p>
        </p:txBody>
      </p:sp>
      <p:sp>
        <p:nvSpPr>
          <p:cNvPr id="3" name="TextBox 2"/>
          <p:cNvSpPr txBox="1"/>
          <p:nvPr/>
        </p:nvSpPr>
        <p:spPr>
          <a:xfrm>
            <a:off x="495300" y="759178"/>
            <a:ext cx="8153400" cy="7355860"/>
          </a:xfrm>
          <a:prstGeom prst="rect">
            <a:avLst/>
          </a:prstGeom>
          <a:noFill/>
        </p:spPr>
        <p:txBody>
          <a:bodyPr wrap="square" rtlCol="0">
            <a:spAutoFit/>
          </a:bodyPr>
          <a:lstStyle/>
          <a:p>
            <a:pPr marL="457200" indent="-457200">
              <a:buFont typeface="Arial" panose="020B0604020202020204" pitchFamily="34" charset="0"/>
              <a:buChar char="•"/>
            </a:pPr>
            <a:endParaRPr lang="en-US" sz="2800" dirty="0" smtClean="0"/>
          </a:p>
          <a:p>
            <a:pPr marL="457200" indent="-457200">
              <a:buFont typeface="Wingdings" panose="05000000000000000000" pitchFamily="2" charset="2"/>
              <a:buChar char="§"/>
            </a:pPr>
            <a:r>
              <a:rPr lang="en-US" sz="3200" dirty="0" smtClean="0"/>
              <a:t>Interview with administrators in rural areas to gauge problems in Southwest Virginia</a:t>
            </a:r>
          </a:p>
          <a:p>
            <a:endParaRPr lang="en-US" sz="3200" dirty="0" smtClean="0"/>
          </a:p>
          <a:p>
            <a:pPr marL="457200" indent="-457200">
              <a:buFont typeface="Wingdings" panose="05000000000000000000" pitchFamily="2" charset="2"/>
              <a:buChar char="§"/>
            </a:pPr>
            <a:r>
              <a:rPr lang="en-US" sz="3200" dirty="0"/>
              <a:t>Survey conducted amongst teachers in Richmond’s Public School system to better understand the issues facing students in Urban areas</a:t>
            </a:r>
          </a:p>
          <a:p>
            <a:pPr marL="457200" indent="-457200">
              <a:buFont typeface="Wingdings" panose="05000000000000000000" pitchFamily="2" charset="2"/>
              <a:buChar char="§"/>
            </a:pPr>
            <a:endParaRPr lang="en-US" sz="3200" dirty="0"/>
          </a:p>
          <a:p>
            <a:pPr marL="457200" indent="-457200">
              <a:buFont typeface="Wingdings" panose="05000000000000000000" pitchFamily="2" charset="2"/>
              <a:buChar char="§"/>
            </a:pPr>
            <a:r>
              <a:rPr lang="en-US" sz="3200" dirty="0" smtClean="0">
                <a:hlinkClick r:id="rId2"/>
              </a:rPr>
              <a:t>Video summary of findings from survey</a:t>
            </a:r>
            <a:endParaRPr lang="en-US" sz="2800" dirty="0"/>
          </a:p>
          <a:p>
            <a:r>
              <a:rPr lang="en-US" sz="3200" dirty="0"/>
              <a:t/>
            </a:r>
            <a:br>
              <a:rPr lang="en-US" sz="3200" dirty="0"/>
            </a:br>
            <a:r>
              <a:rPr lang="en-US" sz="3200" dirty="0"/>
              <a:t/>
            </a:r>
            <a:br>
              <a:rPr lang="en-US" sz="3200" dirty="0"/>
            </a:br>
            <a:endParaRPr lang="en-US" sz="2400" dirty="0"/>
          </a:p>
          <a:p>
            <a:pPr marL="338138" lvl="1"/>
            <a:endParaRPr lang="en-US" sz="2400" dirty="0">
              <a:solidFill>
                <a:srgbClr val="FF0000"/>
              </a:solidFill>
            </a:endParaRPr>
          </a:p>
          <a:p>
            <a:pPr marL="576263" lvl="1" indent="-238125">
              <a:buFont typeface="Wingdings" pitchFamily="2" charset="2"/>
              <a:buChar char="§"/>
            </a:pPr>
            <a:endParaRPr lang="en-US" sz="2400" dirty="0">
              <a:solidFill>
                <a:srgbClr val="FF0000"/>
              </a:solidFill>
            </a:endParaRPr>
          </a:p>
          <a:p>
            <a:pPr marL="457200" indent="-457200">
              <a:buFont typeface="Arial" panose="020B0604020202020204" pitchFamily="34" charset="0"/>
              <a:buChar char="•"/>
            </a:pPr>
            <a:endParaRPr lang="en-US" sz="2000" dirty="0" smtClean="0"/>
          </a:p>
        </p:txBody>
      </p:sp>
    </p:spTree>
    <p:extLst>
      <p:ext uri="{BB962C8B-B14F-4D97-AF65-F5344CB8AC3E}">
        <p14:creationId xmlns:p14="http://schemas.microsoft.com/office/powerpoint/2010/main" val="5115662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Food Desert Recommendations</a:t>
            </a:r>
            <a:endParaRPr lang="en-US" sz="3200" dirty="0"/>
          </a:p>
        </p:txBody>
      </p:sp>
      <p:sp>
        <p:nvSpPr>
          <p:cNvPr id="4" name="TextBox 3"/>
          <p:cNvSpPr txBox="1"/>
          <p:nvPr/>
        </p:nvSpPr>
        <p:spPr>
          <a:xfrm>
            <a:off x="495300" y="759178"/>
            <a:ext cx="5143500" cy="7478970"/>
          </a:xfrm>
          <a:prstGeom prst="rect">
            <a:avLst/>
          </a:prstGeom>
          <a:noFill/>
        </p:spPr>
        <p:txBody>
          <a:bodyPr wrap="square" rtlCol="0">
            <a:spAutoFit/>
          </a:bodyPr>
          <a:lstStyle/>
          <a:p>
            <a:pPr marL="457200" indent="-457200">
              <a:buFont typeface="Arial" panose="020B0604020202020204" pitchFamily="34" charset="0"/>
              <a:buChar char="•"/>
            </a:pPr>
            <a:endParaRPr lang="en-US" sz="2800" dirty="0" smtClean="0"/>
          </a:p>
          <a:p>
            <a:r>
              <a:rPr lang="en-US" sz="3200" dirty="0"/>
              <a:t>Explore a Collaborative Effort between VADOC, VADOE and VADOH to combat this crisis</a:t>
            </a:r>
          </a:p>
          <a:p>
            <a:endParaRPr lang="en-US" dirty="0"/>
          </a:p>
          <a:p>
            <a:pPr marL="576263" lvl="1" indent="-238125">
              <a:buFont typeface="Wingdings" pitchFamily="2" charset="2"/>
              <a:buChar char="§"/>
            </a:pPr>
            <a:r>
              <a:rPr lang="en-US" dirty="0"/>
              <a:t>VADOC has the Farmland that can be utilized to harvest the </a:t>
            </a:r>
            <a:r>
              <a:rPr lang="en-US" dirty="0" smtClean="0"/>
              <a:t>crops</a:t>
            </a:r>
            <a:endParaRPr lang="en-US" dirty="0"/>
          </a:p>
          <a:p>
            <a:pPr marL="576263" lvl="1" indent="-238125">
              <a:buFont typeface="Wingdings" pitchFamily="2" charset="2"/>
              <a:buChar char="§"/>
            </a:pPr>
            <a:r>
              <a:rPr lang="en-US" dirty="0"/>
              <a:t>VADOE can strategically place drop off sites for fresh produce in schools/communities where the food desert exist</a:t>
            </a:r>
          </a:p>
          <a:p>
            <a:pPr marL="576263" lvl="1" indent="-238125">
              <a:buFont typeface="Wingdings" pitchFamily="2" charset="2"/>
              <a:buChar char="§"/>
            </a:pPr>
            <a:r>
              <a:rPr lang="en-US" dirty="0"/>
              <a:t>VADOH can help provide community education on the healthy living implications of eating “right”</a:t>
            </a:r>
          </a:p>
          <a:p>
            <a:pPr marL="576263" lvl="1" indent="-238125">
              <a:buFont typeface="Wingdings" pitchFamily="2" charset="2"/>
              <a:buChar char="§"/>
            </a:pPr>
            <a:r>
              <a:rPr lang="en-US" dirty="0"/>
              <a:t>Combining resources and an emphasis on strategic planning that includes food deserts as a health crisis from an inter-agency perspective</a:t>
            </a:r>
          </a:p>
          <a:p>
            <a:pPr marL="338138" lvl="1"/>
            <a:endParaRPr lang="en-US" sz="2400" dirty="0"/>
          </a:p>
          <a:p>
            <a:pPr marL="338138" lvl="1"/>
            <a:endParaRPr lang="en-US" sz="2400" dirty="0"/>
          </a:p>
          <a:p>
            <a:pPr marL="338138" lvl="1"/>
            <a:endParaRPr lang="en-US" sz="2400" dirty="0">
              <a:solidFill>
                <a:srgbClr val="FF0000"/>
              </a:solidFill>
            </a:endParaRPr>
          </a:p>
          <a:p>
            <a:pPr marL="576263" lvl="1" indent="-238125">
              <a:buFont typeface="Wingdings" pitchFamily="2" charset="2"/>
              <a:buChar char="§"/>
            </a:pPr>
            <a:endParaRPr lang="en-US" sz="2400" dirty="0">
              <a:solidFill>
                <a:srgbClr val="FF0000"/>
              </a:solidFill>
            </a:endParaRPr>
          </a:p>
          <a:p>
            <a:pPr marL="457200" indent="-457200">
              <a:buFont typeface="Arial" panose="020B0604020202020204" pitchFamily="34" charset="0"/>
              <a:buChar char="•"/>
            </a:pPr>
            <a:endParaRPr lang="en-US" sz="2000" dirty="0" smtClean="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15000" y="2819399"/>
            <a:ext cx="3276600" cy="2413679"/>
          </a:xfrm>
          <a:prstGeom prst="rect">
            <a:avLst/>
          </a:prstGeom>
        </p:spPr>
      </p:pic>
    </p:spTree>
    <p:extLst>
      <p:ext uri="{BB962C8B-B14F-4D97-AF65-F5344CB8AC3E}">
        <p14:creationId xmlns:p14="http://schemas.microsoft.com/office/powerpoint/2010/main" val="3453323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Food Desert Recommendations</a:t>
            </a:r>
            <a:endParaRPr lang="en-US" sz="3200" dirty="0"/>
          </a:p>
        </p:txBody>
      </p:sp>
      <p:sp>
        <p:nvSpPr>
          <p:cNvPr id="4" name="TextBox 3"/>
          <p:cNvSpPr txBox="1"/>
          <p:nvPr/>
        </p:nvSpPr>
        <p:spPr>
          <a:xfrm>
            <a:off x="533400" y="876300"/>
            <a:ext cx="8153400" cy="5509200"/>
          </a:xfrm>
          <a:prstGeom prst="rect">
            <a:avLst/>
          </a:prstGeom>
          <a:noFill/>
        </p:spPr>
        <p:txBody>
          <a:bodyPr wrap="square" rtlCol="0">
            <a:spAutoFit/>
          </a:bodyPr>
          <a:lstStyle/>
          <a:p>
            <a:r>
              <a:rPr lang="en-US" sz="2800" dirty="0" smtClean="0"/>
              <a:t>Declare </a:t>
            </a:r>
            <a:r>
              <a:rPr lang="en-US" sz="2800" dirty="0"/>
              <a:t>the elimination of food deserts a strategic plan priority for key agencies to incentivize companies to participate</a:t>
            </a:r>
          </a:p>
          <a:p>
            <a:pPr marL="576263" lvl="1" indent="-238125">
              <a:buFont typeface="Wingdings" pitchFamily="2" charset="2"/>
              <a:buChar char="§"/>
            </a:pPr>
            <a:endParaRPr lang="en-US" sz="2400" dirty="0" smtClean="0"/>
          </a:p>
          <a:p>
            <a:pPr marL="576263" lvl="1" indent="-238125">
              <a:buFont typeface="Wingdings" pitchFamily="2" charset="2"/>
              <a:buChar char="§"/>
            </a:pPr>
            <a:r>
              <a:rPr lang="en-US" sz="2400" dirty="0"/>
              <a:t>e.g., Virginia Development Economic Partnership</a:t>
            </a:r>
          </a:p>
          <a:p>
            <a:pPr marL="576263" lvl="1" indent="-238125">
              <a:buFont typeface="Wingdings" pitchFamily="2" charset="2"/>
              <a:buChar char="§"/>
            </a:pPr>
            <a:r>
              <a:rPr lang="en-US" sz="2400" dirty="0" smtClean="0"/>
              <a:t>Promotes enhanced collaboration among the Secretariats</a:t>
            </a:r>
            <a:endParaRPr lang="en-US" sz="2400" dirty="0"/>
          </a:p>
          <a:p>
            <a:endParaRPr lang="en-US" sz="2800" dirty="0"/>
          </a:p>
          <a:p>
            <a:r>
              <a:rPr lang="en-US" sz="2800" dirty="0" smtClean="0"/>
              <a:t>Expanded development private/public partnerships</a:t>
            </a:r>
          </a:p>
          <a:p>
            <a:pPr marL="576263" lvl="1" indent="-238125">
              <a:buFont typeface="Wingdings" pitchFamily="2" charset="2"/>
              <a:buChar char="§"/>
            </a:pPr>
            <a:endParaRPr lang="en-US" sz="2400" dirty="0" smtClean="0"/>
          </a:p>
          <a:p>
            <a:pPr marL="576263" lvl="1" indent="-238125">
              <a:buFont typeface="Wingdings" pitchFamily="2" charset="2"/>
              <a:buChar char="§"/>
            </a:pPr>
            <a:r>
              <a:rPr lang="en-US" sz="2400" dirty="0" smtClean="0"/>
              <a:t>Education, strategic planning and support to local grocers</a:t>
            </a:r>
          </a:p>
          <a:p>
            <a:pPr marL="576263" lvl="1" indent="-238125">
              <a:buFont typeface="Wingdings" pitchFamily="2" charset="2"/>
              <a:buChar char="§"/>
            </a:pPr>
            <a:r>
              <a:rPr lang="en-US" sz="2400" dirty="0" smtClean="0"/>
              <a:t>Amazon – delivers to homes through USPS</a:t>
            </a:r>
          </a:p>
          <a:p>
            <a:pPr marL="576263" lvl="1" indent="-238125">
              <a:buFont typeface="Wingdings" pitchFamily="2" charset="2"/>
              <a:buChar char="§"/>
            </a:pPr>
            <a:r>
              <a:rPr lang="en-US" sz="2400" dirty="0" smtClean="0"/>
              <a:t>Local grocery stores now starting delivery options (Publix, Kroger, Wal-Mart)</a:t>
            </a:r>
          </a:p>
          <a:p>
            <a:pPr marL="457200" indent="-457200">
              <a:buFont typeface="Arial" panose="020B0604020202020204" pitchFamily="34" charset="0"/>
              <a:buChar char="•"/>
            </a:pPr>
            <a:endParaRPr lang="en-US" sz="2000" dirty="0" smtClean="0"/>
          </a:p>
        </p:txBody>
      </p:sp>
    </p:spTree>
    <p:extLst>
      <p:ext uri="{BB962C8B-B14F-4D97-AF65-F5344CB8AC3E}">
        <p14:creationId xmlns:p14="http://schemas.microsoft.com/office/powerpoint/2010/main" val="25033283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127C21BC3D68CA448F8CE50E0B93C1F6" ma:contentTypeVersion="6" ma:contentTypeDescription="Create a new document." ma:contentTypeScope="" ma:versionID="2746fb871920f8be7fe160a78de7e35c">
  <xsd:schema xmlns:xsd="http://www.w3.org/2001/XMLSchema" xmlns:xs="http://www.w3.org/2001/XMLSchema" xmlns:p="http://schemas.microsoft.com/office/2006/metadata/properties" xmlns:ns2="8baddec4-43eb-459e-883d-4e96bf8000c7" xmlns:ns3="2d206d42-e78f-40b0-a1e7-9d586b83db81" targetNamespace="http://schemas.microsoft.com/office/2006/metadata/properties" ma:root="true" ma:fieldsID="91c48e9ff60b361d94b394e4bb82217d" ns2:_="" ns3:_="">
    <xsd:import namespace="8baddec4-43eb-459e-883d-4e96bf8000c7"/>
    <xsd:import namespace="2d206d42-e78f-40b0-a1e7-9d586b83db81"/>
    <xsd:element name="properties">
      <xsd:complexType>
        <xsd:sequence>
          <xsd:element name="documentManagement">
            <xsd:complexType>
              <xsd:all>
                <xsd:element ref="ns2:_dlc_DocId" minOccurs="0"/>
                <xsd:element ref="ns2:_dlc_DocIdUrl" minOccurs="0"/>
                <xsd:element ref="ns2:_dlc_DocIdPersistId" minOccurs="0"/>
                <xsd:element ref="ns3:Status" minOccurs="0"/>
                <xsd:element ref="ns3:Workstream" minOccurs="0"/>
                <xsd:element ref="ns2:TaxKeywordTaxHTField"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addec4-43eb-459e-883d-4e96bf8000c7"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KeywordTaxHTField" ma:index="14" nillable="true" ma:taxonomy="true" ma:internalName="TaxKeywordTaxHTField" ma:taxonomyFieldName="TaxKeyword" ma:displayName="Enterprise Keywords" ma:fieldId="{23f27201-bee3-471e-b2e7-b64fd8b7ca38}" ma:taxonomyMulti="true" ma:sspId="167aa5f6-7010-43dd-bdbd-c1260914a789" ma:termSetId="00000000-0000-0000-0000-000000000000" ma:anchorId="00000000-0000-0000-0000-000000000000" ma:open="true" ma:isKeyword="true">
      <xsd:complexType>
        <xsd:sequence>
          <xsd:element ref="pc:Terms" minOccurs="0" maxOccurs="1"/>
        </xsd:sequence>
      </xsd:complexType>
    </xsd:element>
    <xsd:element name="TaxCatchAll" ma:index="15" nillable="true" ma:displayName="Taxonomy Catch All Column" ma:hidden="true" ma:list="{f5489bf5-876b-4de3-87f9-8a3ce583d104}" ma:internalName="TaxCatchAll" ma:showField="CatchAllData" ma:web="8baddec4-43eb-459e-883d-4e96bf8000c7">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d206d42-e78f-40b0-a1e7-9d586b83db81" elementFormDefault="qualified">
    <xsd:import namespace="http://schemas.microsoft.com/office/2006/documentManagement/types"/>
    <xsd:import namespace="http://schemas.microsoft.com/office/infopath/2007/PartnerControls"/>
    <xsd:element name="Status" ma:index="11" nillable="true" ma:displayName="Status" ma:default="Draft" ma:format="Dropdown" ma:internalName="Status">
      <xsd:simpleType>
        <xsd:restriction base="dms:Choice">
          <xsd:enumeration value="Draft"/>
          <xsd:enumeration value="Ready for project team review"/>
          <xsd:enumeration value="Project team review complete"/>
          <xsd:enumeration value="Ready for facility review"/>
          <xsd:enumeration value="Facility review complete"/>
          <xsd:enumeration value="Sent to Siemens"/>
          <xsd:enumeration value="Final"/>
        </xsd:restriction>
      </xsd:simpleType>
    </xsd:element>
    <xsd:element name="Workstream" ma:index="12" nillable="true" ma:displayName="Workstream" ma:list="{e8dad1db-931f-453b-a3cb-94a42a6d4910}" ma:internalName="Workstream" ma:showField="Title" ma:web="bed7f083-6361-447e-ae81-47098730be4c">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Workstream xmlns="2d206d42-e78f-40b0-a1e7-9d586b83db81" xsi:nil="true"/>
    <Status xmlns="2d206d42-e78f-40b0-a1e7-9d586b83db81">Final</Status>
    <TaxKeywordTaxHTField xmlns="8baddec4-43eb-459e-883d-4e96bf8000c7">
      <Terms xmlns="http://schemas.microsoft.com/office/infopath/2007/PartnerControls"/>
    </TaxKeywordTaxHTField>
    <TaxCatchAll xmlns="8baddec4-43eb-459e-883d-4e96bf8000c7"/>
    <_dlc_DocId xmlns="8baddec4-43eb-459e-883d-4e96bf8000c7">DM6JMEPUKTDZ-120-6300</_dlc_DocId>
    <_dlc_DocIdUrl xmlns="8baddec4-43eb-459e-883d-4e96bf8000c7">
      <Url>https://dssshare.virginia.gov/sites/DBHDS/PMO/onemind/_layouts/DocIdRedir.aspx?ID=DM6JMEPUKTDZ-120-6300</Url>
      <Description>DM6JMEPUKTDZ-120-6300</Description>
    </_dlc_DocIdUrl>
  </documentManagement>
</p:properties>
</file>

<file path=customXml/itemProps1.xml><?xml version="1.0" encoding="utf-8"?>
<ds:datastoreItem xmlns:ds="http://schemas.openxmlformats.org/officeDocument/2006/customXml" ds:itemID="{BA5CC942-AE9D-4EEF-83BF-539A57E2BEF2}">
  <ds:schemaRefs>
    <ds:schemaRef ds:uri="http://schemas.microsoft.com/sharepoint/v3/contenttype/forms"/>
  </ds:schemaRefs>
</ds:datastoreItem>
</file>

<file path=customXml/itemProps2.xml><?xml version="1.0" encoding="utf-8"?>
<ds:datastoreItem xmlns:ds="http://schemas.openxmlformats.org/officeDocument/2006/customXml" ds:itemID="{EF861A86-FC43-47B0-8EAE-A5CA4F18B3A2}">
  <ds:schemaRefs>
    <ds:schemaRef ds:uri="http://schemas.microsoft.com/sharepoint/events"/>
  </ds:schemaRefs>
</ds:datastoreItem>
</file>

<file path=customXml/itemProps3.xml><?xml version="1.0" encoding="utf-8"?>
<ds:datastoreItem xmlns:ds="http://schemas.openxmlformats.org/officeDocument/2006/customXml" ds:itemID="{605FC8A3-6563-485C-AFF0-3EEC03DC565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addec4-43eb-459e-883d-4e96bf8000c7"/>
    <ds:schemaRef ds:uri="2d206d42-e78f-40b0-a1e7-9d586b83db8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C23B9FB8-A668-493E-BDF5-D7EA6742A76E}">
  <ds:schemaRefs>
    <ds:schemaRef ds:uri="http://purl.org/dc/elements/1.1/"/>
    <ds:schemaRef ds:uri="http://schemas.openxmlformats.org/package/2006/metadata/core-properties"/>
    <ds:schemaRef ds:uri="2d206d42-e78f-40b0-a1e7-9d586b83db81"/>
    <ds:schemaRef ds:uri="http://purl.org/dc/dcmitype/"/>
    <ds:schemaRef ds:uri="http://schemas.microsoft.com/office/2006/metadata/properties"/>
    <ds:schemaRef ds:uri="8baddec4-43eb-459e-883d-4e96bf8000c7"/>
    <ds:schemaRef ds:uri="http://schemas.microsoft.com/office/2006/documentManagement/types"/>
    <ds:schemaRef ds:uri="http://schemas.microsoft.com/office/infopath/2007/PartnerControl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9970</TotalTime>
  <Words>1111</Words>
  <Application>Microsoft Office PowerPoint</Application>
  <PresentationFormat>On-screen Show (4:3)</PresentationFormat>
  <Paragraphs>158</Paragraphs>
  <Slides>16</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Wingdings</vt:lpstr>
      <vt:lpstr>Office Theme</vt:lpstr>
      <vt:lpstr>Virginia Executive Institute</vt:lpstr>
      <vt:lpstr>Definition of a Food Desert</vt:lpstr>
      <vt:lpstr>Health Concerns of a Food Desert</vt:lpstr>
      <vt:lpstr>Disease Prevalence Across Virginia</vt:lpstr>
      <vt:lpstr>Food Desert Facts</vt:lpstr>
      <vt:lpstr>What’s the Impact?</vt:lpstr>
      <vt:lpstr>Primary Research into Food Deserts</vt:lpstr>
      <vt:lpstr>Food Desert Recommendations</vt:lpstr>
      <vt:lpstr>Food Desert Recommendations</vt:lpstr>
      <vt:lpstr>Food Desert Recommendations</vt:lpstr>
      <vt:lpstr>Discussion?</vt:lpstr>
      <vt:lpstr>Appendix - Survey Questions</vt:lpstr>
      <vt:lpstr>Appendix - Survey Questions</vt:lpstr>
      <vt:lpstr>Appendix - Survey Questions</vt:lpstr>
      <vt:lpstr>Appendix – References and Definitions </vt:lpstr>
      <vt:lpstr>References – The Numbers </vt:lpstr>
    </vt:vector>
  </TitlesOfParts>
  <Company>Virginia IT Infrastructure Partnership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Internal Agency Oversight Committee Meeting (IAOC) June 23, 2015</dc:title>
  <dc:creator>wtg77908</dc:creator>
  <cp:lastModifiedBy>Fitz, Jermiah (VADOC)</cp:lastModifiedBy>
  <cp:revision>556</cp:revision>
  <cp:lastPrinted>2017-09-28T10:20:15Z</cp:lastPrinted>
  <dcterms:created xsi:type="dcterms:W3CDTF">2014-08-23T13:13:25Z</dcterms:created>
  <dcterms:modified xsi:type="dcterms:W3CDTF">2017-10-26T12:04:47Z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0x010100127C21BC3D68CA448F8CE50E0B93C1F6</vt:lpwstr>
  </property>
  <property fmtid="{D5CDD505-2E9C-101B-9397-08002B2CF9AE}" pid="3" name="_dlc_DocIdItemGuid">
    <vt:lpwstr>7b207527-3167-4279-86e7-a00dbd51098b</vt:lpwstr>
  </property>
  <property fmtid="{D5CDD505-2E9C-101B-9397-08002B2CF9AE}" pid="4" name="TaxKeyword">
    <vt:lpwstr/>
  </property>
</Properties>
</file>