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63" r:id="rId3"/>
    <p:sldId id="283" r:id="rId4"/>
    <p:sldId id="285" r:id="rId5"/>
    <p:sldId id="294" r:id="rId6"/>
    <p:sldId id="274" r:id="rId7"/>
    <p:sldId id="277" r:id="rId8"/>
    <p:sldId id="295" r:id="rId9"/>
    <p:sldId id="290" r:id="rId10"/>
    <p:sldId id="291" r:id="rId11"/>
    <p:sldId id="292" r:id="rId12"/>
    <p:sldId id="268" r:id="rId13"/>
    <p:sldId id="282" r:id="rId14"/>
    <p:sldId id="271" r:id="rId15"/>
    <p:sldId id="287" r:id="rId16"/>
    <p:sldId id="275"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86146" autoAdjust="0"/>
  </p:normalViewPr>
  <p:slideViewPr>
    <p:cSldViewPr snapToGrid="0">
      <p:cViewPr>
        <p:scale>
          <a:sx n="60" d="100"/>
          <a:sy n="60" d="100"/>
        </p:scale>
        <p:origin x="-1104" y="-150"/>
      </p:cViewPr>
      <p:guideLst>
        <p:guide orient="horz" pos="2160"/>
        <p:guide pos="3840"/>
      </p:guideLst>
    </p:cSldViewPr>
  </p:slideViewPr>
  <p:notesTextViewPr>
    <p:cViewPr>
      <p:scale>
        <a:sx n="3" d="2"/>
        <a:sy n="3" d="2"/>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10/25/2017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10/25/2017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pi.org/publication/15-by-2024-would-lift-wages-for-41-mill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p14="http://schemas.microsoft.com/office/powerpoint/2010/main" val="9879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Steven </a:t>
            </a:r>
            <a:r>
              <a:rPr lang="en-US" sz="1200" kern="1200" dirty="0" err="1" smtClean="0">
                <a:solidFill>
                  <a:schemeClr val="tx1"/>
                </a:solidFill>
                <a:effectLst/>
                <a:latin typeface="+mn-lt"/>
                <a:ea typeface="+mn-ea"/>
                <a:cs typeface="+mn-cs"/>
              </a:rPr>
              <a:t>Fazzari</a:t>
            </a:r>
            <a:r>
              <a:rPr lang="en-US" sz="1200" kern="1200" dirty="0" smtClean="0">
                <a:solidFill>
                  <a:schemeClr val="tx1"/>
                </a:solidFill>
                <a:effectLst/>
                <a:latin typeface="+mn-lt"/>
                <a:ea typeface="+mn-ea"/>
                <a:cs typeface="+mn-cs"/>
              </a:rPr>
              <a:t>, Distinguished Professor of Economics at Washington University in St. Louis and a member of the Academic Council of the</a:t>
            </a:r>
            <a:r>
              <a:rPr lang="en-US" sz="1200" kern="1200" baseline="0" dirty="0" smtClean="0">
                <a:solidFill>
                  <a:schemeClr val="tx1"/>
                </a:solidFill>
                <a:effectLst/>
                <a:latin typeface="+mn-lt"/>
                <a:ea typeface="+mn-ea"/>
                <a:cs typeface="+mn-cs"/>
              </a:rPr>
              <a:t> Institute for New Economic Thinking.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3E963C-1534-4F8D-B2A7-66D81AA25953}" type="slidenum">
              <a:rPr lang="en-US" smtClean="0"/>
              <a:t>11</a:t>
            </a:fld>
            <a:endParaRPr lang="en-US"/>
          </a:p>
        </p:txBody>
      </p:sp>
    </p:spTree>
    <p:extLst>
      <p:ext uri="{BB962C8B-B14F-4D97-AF65-F5344CB8AC3E}">
        <p14:creationId xmlns:p14="http://schemas.microsoft.com/office/powerpoint/2010/main" val="32837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 </a:t>
            </a:r>
            <a:r>
              <a:rPr lang="en-US" sz="1200" b="0" i="0" kern="1200" dirty="0" smtClean="0">
                <a:solidFill>
                  <a:schemeClr val="tx1"/>
                </a:solidFill>
                <a:effectLst/>
                <a:latin typeface="+mn-lt"/>
                <a:ea typeface="+mn-ea"/>
                <a:cs typeface="+mn-cs"/>
              </a:rPr>
              <a:t>a wage that supports the purchase of goods and services that together provide a standard of living that exceeds the poverty level that is appropriate in a given society at a particular point in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Calculation</a:t>
            </a:r>
            <a:r>
              <a:rPr lang="en-US" sz="1200" b="0" i="0" kern="1200" baseline="0" dirty="0" smtClean="0">
                <a:solidFill>
                  <a:schemeClr val="tx1"/>
                </a:solidFill>
                <a:effectLst/>
                <a:latin typeface="+mn-lt"/>
                <a:ea typeface="+mn-ea"/>
                <a:cs typeface="+mn-cs"/>
              </a:rPr>
              <a:t> methodology - </a:t>
            </a:r>
            <a:r>
              <a:rPr lang="en-US" sz="1200" b="0" i="0" kern="1200" dirty="0" smtClean="0">
                <a:solidFill>
                  <a:schemeClr val="tx1"/>
                </a:solidFill>
                <a:effectLst/>
                <a:latin typeface="+mn-lt"/>
                <a:ea typeface="+mn-ea"/>
                <a:cs typeface="+mn-cs"/>
              </a:rPr>
              <a:t>costing out a market basket of goods and services that are normally consumed by residents in a particular area. </a:t>
            </a:r>
            <a:r>
              <a:rPr lang="en-US" sz="1200" b="0" i="0" kern="1200" smtClean="0">
                <a:solidFill>
                  <a:schemeClr val="tx1"/>
                </a:solidFill>
                <a:effectLst/>
                <a:latin typeface="+mn-lt"/>
                <a:ea typeface="+mn-ea"/>
                <a:cs typeface="+mn-cs"/>
              </a:rPr>
              <a:t>These items typically include housing, transportation, food, energy, education, and health care.</a:t>
            </a:r>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12</a:t>
            </a:fld>
            <a:endParaRPr lang="en-US"/>
          </a:p>
        </p:txBody>
      </p:sp>
    </p:spTree>
    <p:extLst>
      <p:ext uri="{BB962C8B-B14F-4D97-AF65-F5344CB8AC3E}">
        <p14:creationId xmlns:p14="http://schemas.microsoft.com/office/powerpoint/2010/main" val="38487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 </a:t>
            </a:r>
            <a:r>
              <a:rPr lang="en-US" sz="1200" b="0" i="0" kern="1200" dirty="0" smtClean="0">
                <a:solidFill>
                  <a:schemeClr val="tx1"/>
                </a:solidFill>
                <a:effectLst/>
                <a:latin typeface="+mn-lt"/>
                <a:ea typeface="+mn-ea"/>
                <a:cs typeface="+mn-cs"/>
              </a:rPr>
              <a:t>a wage that supports the purchase of goods and services that together provide a standard of living that exceeds the poverty level that is appropriate in a given society at a particular point in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Calculation</a:t>
            </a:r>
            <a:r>
              <a:rPr lang="en-US" sz="1200" b="0" i="0" kern="1200" baseline="0" dirty="0" smtClean="0">
                <a:solidFill>
                  <a:schemeClr val="tx1"/>
                </a:solidFill>
                <a:effectLst/>
                <a:latin typeface="+mn-lt"/>
                <a:ea typeface="+mn-ea"/>
                <a:cs typeface="+mn-cs"/>
              </a:rPr>
              <a:t> methodology - </a:t>
            </a:r>
            <a:r>
              <a:rPr lang="en-US" sz="1200" b="0" i="0" kern="1200" dirty="0" smtClean="0">
                <a:solidFill>
                  <a:schemeClr val="tx1"/>
                </a:solidFill>
                <a:effectLst/>
                <a:latin typeface="+mn-lt"/>
                <a:ea typeface="+mn-ea"/>
                <a:cs typeface="+mn-cs"/>
              </a:rPr>
              <a:t>costing out a market basket of goods and services that are normally consumed by residents in a particular area. </a:t>
            </a:r>
            <a:r>
              <a:rPr lang="en-US" sz="1200" b="0" i="0" kern="1200" smtClean="0">
                <a:solidFill>
                  <a:schemeClr val="tx1"/>
                </a:solidFill>
                <a:effectLst/>
                <a:latin typeface="+mn-lt"/>
                <a:ea typeface="+mn-ea"/>
                <a:cs typeface="+mn-cs"/>
              </a:rPr>
              <a:t>These items typically include housing, transportation, food, energy, education, and health care.</a:t>
            </a:r>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13</a:t>
            </a:fld>
            <a:endParaRPr lang="en-US"/>
          </a:p>
        </p:txBody>
      </p:sp>
    </p:spTree>
    <p:extLst>
      <p:ext uri="{BB962C8B-B14F-4D97-AF65-F5344CB8AC3E}">
        <p14:creationId xmlns:p14="http://schemas.microsoft.com/office/powerpoint/2010/main" val="95513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0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2</a:t>
            </a:fld>
            <a:endParaRPr lang="en-US"/>
          </a:p>
        </p:txBody>
      </p:sp>
    </p:spTree>
    <p:extLst>
      <p:ext uri="{BB962C8B-B14F-4D97-AF65-F5344CB8AC3E}">
        <p14:creationId xmlns:p14="http://schemas.microsoft.com/office/powerpoint/2010/main" val="7320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a:p>
        </p:txBody>
      </p:sp>
    </p:spTree>
    <p:extLst>
      <p:ext uri="{BB962C8B-B14F-4D97-AF65-F5344CB8AC3E}">
        <p14:creationId xmlns:p14="http://schemas.microsoft.com/office/powerpoint/2010/main" val="20289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4</a:t>
            </a:fld>
            <a:endParaRPr lang="en-US"/>
          </a:p>
        </p:txBody>
      </p:sp>
    </p:spTree>
    <p:extLst>
      <p:ext uri="{BB962C8B-B14F-4D97-AF65-F5344CB8AC3E}">
        <p14:creationId xmlns:p14="http://schemas.microsoft.com/office/powerpoint/2010/main" val="336777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5</a:t>
            </a:fld>
            <a:endParaRPr lang="en-US"/>
          </a:p>
        </p:txBody>
      </p:sp>
    </p:spTree>
    <p:extLst>
      <p:ext uri="{BB962C8B-B14F-4D97-AF65-F5344CB8AC3E}">
        <p14:creationId xmlns:p14="http://schemas.microsoft.com/office/powerpoint/2010/main" val="117932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E963C-1534-4F8D-B2A7-66D81AA25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43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Minimum Wage Increases, Wages, and Low-Wage Employment: Evidence from Seattle </a:t>
            </a:r>
            <a:br>
              <a:rPr lang="en-US" dirty="0" smtClean="0"/>
            </a:br>
            <a:r>
              <a:rPr lang="en-US" dirty="0" smtClean="0"/>
              <a:t>Ekaterina </a:t>
            </a:r>
            <a:r>
              <a:rPr lang="en-US" dirty="0" err="1" smtClean="0"/>
              <a:t>Jardim</a:t>
            </a:r>
            <a:r>
              <a:rPr lang="en-US" dirty="0" smtClean="0"/>
              <a:t>, Mark C. Long, Robert </a:t>
            </a:r>
            <a:r>
              <a:rPr lang="en-US" dirty="0" err="1" smtClean="0"/>
              <a:t>Plotnick</a:t>
            </a:r>
            <a:r>
              <a:rPr lang="en-US" dirty="0" smtClean="0"/>
              <a:t>, Emma van </a:t>
            </a:r>
            <a:r>
              <a:rPr lang="en-US" dirty="0" err="1" smtClean="0"/>
              <a:t>Inwegen</a:t>
            </a:r>
            <a:r>
              <a:rPr lang="en-US" dirty="0" smtClean="0"/>
              <a:t>, Jacob </a:t>
            </a:r>
            <a:r>
              <a:rPr lang="en-US" dirty="0" err="1" smtClean="0"/>
              <a:t>Vigdor</a:t>
            </a:r>
            <a:r>
              <a:rPr lang="en-US" dirty="0" smtClean="0"/>
              <a:t>, and Hilary </a:t>
            </a:r>
            <a:br>
              <a:rPr lang="en-US" dirty="0" smtClean="0"/>
            </a:br>
            <a:r>
              <a:rPr lang="en-US" dirty="0" err="1" smtClean="0"/>
              <a:t>Wething</a:t>
            </a:r>
            <a:r>
              <a:rPr lang="en-US" dirty="0" smtClean="0"/>
              <a:t> NBER Working Paper No. 23532 June 2017 JEL No. H7,J2,J3</a:t>
            </a:r>
            <a:br>
              <a:rPr lang="en-US" dirty="0" smtClean="0"/>
            </a:br>
            <a:r>
              <a:rPr lang="en-US" dirty="0" smtClean="0"/>
              <a:t/>
            </a:r>
            <a:br>
              <a:rPr lang="en-US" dirty="0" smtClean="0"/>
            </a:br>
            <a:r>
              <a:rPr lang="en-US" dirty="0" smtClean="0"/>
              <a:t>(2) </a:t>
            </a:r>
            <a:r>
              <a:rPr lang="en-US" sz="1200" kern="1200" dirty="0" smtClean="0">
                <a:solidFill>
                  <a:schemeClr val="tx1"/>
                </a:solidFill>
                <a:effectLst/>
                <a:latin typeface="+mn-lt"/>
                <a:ea typeface="+mn-ea"/>
                <a:cs typeface="+mn-cs"/>
              </a:rPr>
              <a:t>Lydia </a:t>
            </a:r>
            <a:r>
              <a:rPr lang="en-US" sz="1200" kern="1200" dirty="0" err="1" smtClean="0">
                <a:solidFill>
                  <a:schemeClr val="tx1"/>
                </a:solidFill>
                <a:effectLst/>
                <a:latin typeface="+mn-lt"/>
                <a:ea typeface="+mn-ea"/>
                <a:cs typeface="+mn-cs"/>
              </a:rPr>
              <a:t>DePillis</a:t>
            </a:r>
            <a:r>
              <a:rPr lang="en-US" sz="1200" kern="1200" dirty="0" smtClean="0">
                <a:solidFill>
                  <a:schemeClr val="tx1"/>
                </a:solidFill>
                <a:effectLst/>
                <a:latin typeface="+mn-lt"/>
                <a:ea typeface="+mn-ea"/>
                <a:cs typeface="+mn-cs"/>
              </a:rPr>
              <a:t>, "Minimum-Wage Offensive Could Speed Arrival of Robot-Powered Restaurants," </a:t>
            </a:r>
            <a:r>
              <a:rPr lang="en-US" sz="1200" i="1" kern="1200" dirty="0" smtClean="0">
                <a:solidFill>
                  <a:schemeClr val="tx1"/>
                </a:solidFill>
                <a:effectLst/>
                <a:latin typeface="+mn-lt"/>
                <a:ea typeface="+mn-ea"/>
                <a:cs typeface="+mn-cs"/>
              </a:rPr>
              <a:t>Washington Post</a:t>
            </a:r>
            <a:r>
              <a:rPr lang="en-US" sz="1200" kern="1200" dirty="0" smtClean="0">
                <a:solidFill>
                  <a:schemeClr val="tx1"/>
                </a:solidFill>
                <a:effectLst/>
                <a:latin typeface="+mn-lt"/>
                <a:ea typeface="+mn-ea"/>
                <a:cs typeface="+mn-cs"/>
              </a:rPr>
              <a:t>, Aug. 16, 2015 </a:t>
            </a:r>
            <a:br>
              <a:rPr lang="en-US" sz="1200" kern="1200" dirty="0" smtClean="0">
                <a:solidFill>
                  <a:schemeClr val="tx1"/>
                </a:solidFill>
                <a:effectLst/>
                <a:latin typeface="+mn-lt"/>
                <a:ea typeface="+mn-ea"/>
                <a:cs typeface="+mn-cs"/>
              </a:rPr>
            </a:br>
            <a:r>
              <a:rPr lang="en-US" dirty="0" smtClean="0"/>
              <a:t/>
            </a:r>
            <a:br>
              <a:rPr lang="en-US" dirty="0" smtClean="0"/>
            </a:br>
            <a:r>
              <a:rPr lang="en-US" dirty="0" smtClean="0"/>
              <a:t>(3) </a:t>
            </a:r>
            <a:r>
              <a:rPr lang="en-US" sz="1200" kern="1200" dirty="0" smtClean="0">
                <a:solidFill>
                  <a:schemeClr val="tx1"/>
                </a:solidFill>
                <a:effectLst/>
                <a:latin typeface="+mn-lt"/>
                <a:ea typeface="+mn-ea"/>
                <a:cs typeface="+mn-cs"/>
              </a:rPr>
              <a:t>Congressional Budget Office, "The Effects of Minimum-Wage Increase on Employment and Family Income," cbo.gov, Feb. 2014</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8</a:t>
            </a:fld>
            <a:endParaRPr lang="en-US"/>
          </a:p>
        </p:txBody>
      </p:sp>
    </p:spTree>
    <p:extLst>
      <p:ext uri="{BB962C8B-B14F-4D97-AF65-F5344CB8AC3E}">
        <p14:creationId xmlns:p14="http://schemas.microsoft.com/office/powerpoint/2010/main" val="335198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hlinkClick r:id="rId3"/>
              </a:rPr>
              <a:t>http://www.epi.org/publication/15-by-2024-would-lift-wages-for-41-million</a:t>
            </a:r>
            <a:r>
              <a:rPr lang="en-US" dirty="0" smtClean="0">
                <a:hlinkClick r:id="rId3"/>
              </a:rPr>
              <a:t>/</a:t>
            </a:r>
            <a:endParaRPr lang="en-US" dirty="0" smtClean="0"/>
          </a:p>
          <a:p>
            <a:endParaRPr lang="en-US" dirty="0"/>
          </a:p>
          <a:p>
            <a:r>
              <a:rPr lang="en-US" sz="1200" kern="1200" dirty="0" smtClean="0">
                <a:solidFill>
                  <a:schemeClr val="tx1"/>
                </a:solidFill>
                <a:effectLst/>
                <a:latin typeface="+mn-lt"/>
                <a:ea typeface="+mn-ea"/>
                <a:cs typeface="+mn-cs"/>
              </a:rPr>
              <a:t>From the Economic Policy Institute, an independent, nonprofit think tank that researches the impact of economic trends and policies on working people in the United States…786,000 citizens of Virginia</a:t>
            </a:r>
            <a:r>
              <a:rPr lang="en-US" sz="1200" kern="1200" baseline="0" dirty="0" smtClean="0">
                <a:solidFill>
                  <a:schemeClr val="tx1"/>
                </a:solidFill>
                <a:effectLst/>
                <a:latin typeface="+mn-lt"/>
                <a:ea typeface="+mn-ea"/>
                <a:cs typeface="+mn-cs"/>
              </a:rPr>
              <a:t> or over 20% of the workforce would benefit from a living wage.  </a:t>
            </a: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preponderance of research finds that raising the minimum wage does not cause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job losses. </a:t>
            </a:r>
            <a:r>
              <a:rPr lang="en-US" sz="1200" kern="1200" dirty="0" smtClean="0">
                <a:solidFill>
                  <a:schemeClr val="tx1"/>
                </a:solidFill>
                <a:effectLst/>
                <a:latin typeface="+mn-lt"/>
                <a:ea typeface="+mn-ea"/>
                <a:cs typeface="+mn-cs"/>
              </a:rPr>
              <a:t>Many academic studies have examined the question, using data going back to</a:t>
            </a:r>
          </a:p>
          <a:p>
            <a:r>
              <a:rPr lang="en-US" sz="1200" kern="1200" dirty="0" smtClean="0">
                <a:solidFill>
                  <a:schemeClr val="tx1"/>
                </a:solidFill>
                <a:effectLst/>
                <a:latin typeface="+mn-lt"/>
                <a:ea typeface="+mn-ea"/>
                <a:cs typeface="+mn-cs"/>
              </a:rPr>
              <a:t>1990. They “suggest that the effects of minimum wage increases on employment have</a:t>
            </a:r>
          </a:p>
          <a:p>
            <a:r>
              <a:rPr lang="en-US" sz="1200" kern="1200" dirty="0" smtClean="0">
                <a:solidFill>
                  <a:schemeClr val="tx1"/>
                </a:solidFill>
                <a:effectLst/>
                <a:latin typeface="+mn-lt"/>
                <a:ea typeface="+mn-ea"/>
                <a:cs typeface="+mn-cs"/>
              </a:rPr>
              <a:t>historically been slightly negative, negligible, or sometimes even positive.”</a:t>
            </a:r>
          </a:p>
          <a:p>
            <a:r>
              <a:rPr lang="en-US" sz="1200" b="1" kern="1200" dirty="0" smtClean="0">
                <a:solidFill>
                  <a:schemeClr val="tx1"/>
                </a:solidFill>
                <a:effectLst/>
                <a:latin typeface="+mn-lt"/>
                <a:ea typeface="+mn-ea"/>
                <a:cs typeface="+mn-cs"/>
              </a:rPr>
              <a:t>Economists cite several reasons why increases in the minimum wage, which raise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employers’ cost, generally do not cost jobs. </a:t>
            </a:r>
            <a:r>
              <a:rPr lang="en-US" sz="1200" kern="1200" dirty="0" smtClean="0">
                <a:solidFill>
                  <a:schemeClr val="tx1"/>
                </a:solidFill>
                <a:effectLst/>
                <a:latin typeface="+mn-lt"/>
                <a:ea typeface="+mn-ea"/>
                <a:cs typeface="+mn-cs"/>
              </a:rPr>
              <a:t>Increased pay adds money to workers’</a:t>
            </a:r>
          </a:p>
          <a:p>
            <a:r>
              <a:rPr lang="en-US" sz="1200" kern="1200" dirty="0" smtClean="0">
                <a:solidFill>
                  <a:schemeClr val="tx1"/>
                </a:solidFill>
                <a:effectLst/>
                <a:latin typeface="+mn-lt"/>
                <a:ea typeface="+mn-ea"/>
                <a:cs typeface="+mn-cs"/>
              </a:rPr>
              <a:t>pocketbooks and allows them to buy more goods and services, creating higher demand,</a:t>
            </a:r>
          </a:p>
          <a:p>
            <a:r>
              <a:rPr lang="en-US" sz="1200" kern="1200" dirty="0" smtClean="0">
                <a:solidFill>
                  <a:schemeClr val="tx1"/>
                </a:solidFill>
                <a:effectLst/>
                <a:latin typeface="+mn-lt"/>
                <a:ea typeface="+mn-ea"/>
                <a:cs typeface="+mn-cs"/>
              </a:rPr>
              <a:t>which in turn requires hiring more workers. The higher wage may make it easier to</a:t>
            </a:r>
          </a:p>
          <a:p>
            <a:r>
              <a:rPr lang="en-US" sz="1200" kern="1200" dirty="0" smtClean="0">
                <a:solidFill>
                  <a:schemeClr val="tx1"/>
                </a:solidFill>
                <a:effectLst/>
                <a:latin typeface="+mn-lt"/>
                <a:ea typeface="+mn-ea"/>
                <a:cs typeface="+mn-cs"/>
              </a:rPr>
              <a:t>attract applicants and results in less turnover of workers, lowering costs of employers</a:t>
            </a:r>
          </a:p>
          <a:p>
            <a:endParaRPr lang="en-US" dirty="0" smtClean="0"/>
          </a:p>
          <a:p>
            <a:r>
              <a:rPr lang="en-US" dirty="0" smtClean="0"/>
              <a:t>To</a:t>
            </a:r>
            <a:r>
              <a:rPr lang="en-US" baseline="0" dirty="0" smtClean="0"/>
              <a:t> counter the argument that it may affect Virginia’s business climate, the Dept of Labor statistics, Five of the eight top states in Job growth had wages higher than the federal minimum wage.  Virginia, with a supposedly good business climate and yet ranked 48 out of 50 states in job growth.  Clearly something other than wages make the case for attracting businesses and jobs.</a:t>
            </a: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9</a:t>
            </a:fld>
            <a:endParaRPr lang="en-US"/>
          </a:p>
        </p:txBody>
      </p:sp>
    </p:spTree>
    <p:extLst>
      <p:ext uri="{BB962C8B-B14F-4D97-AF65-F5344CB8AC3E}">
        <p14:creationId xmlns:p14="http://schemas.microsoft.com/office/powerpoint/2010/main" val="69791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FROM the PEW Research</a:t>
            </a:r>
            <a:r>
              <a:rPr lang="en-US" sz="1200" kern="1200" baseline="0" dirty="0" smtClean="0">
                <a:solidFill>
                  <a:schemeClr val="tx1"/>
                </a:solidFill>
                <a:effectLst/>
                <a:latin typeface="+mn-lt"/>
                <a:ea typeface="+mn-ea"/>
                <a:cs typeface="+mn-cs"/>
              </a:rPr>
              <a:t> Center: </a:t>
            </a:r>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A study of home-care workers in San Francisco found that turnover fell by 57% following implementation of a living wage policy.</a:t>
            </a:r>
          </a:p>
          <a:p>
            <a:pPr fontAlgn="base"/>
            <a:r>
              <a:rPr lang="en-US" sz="1200" kern="1200" dirty="0" smtClean="0">
                <a:solidFill>
                  <a:schemeClr val="tx1"/>
                </a:solidFill>
                <a:effectLst/>
                <a:latin typeface="+mn-lt"/>
                <a:ea typeface="+mn-ea"/>
                <a:cs typeface="+mn-cs"/>
              </a:rPr>
              <a:t>• A study of the Los Angeles ordinance found that absenteeism declined, and the decrease in turnover offset 16% of the total cost of the living wage ordinance.</a:t>
            </a:r>
          </a:p>
          <a:p>
            <a:pPr fontAlgn="base"/>
            <a:r>
              <a:rPr lang="en-US" sz="1200" kern="1200" dirty="0" smtClean="0">
                <a:solidFill>
                  <a:schemeClr val="tx1"/>
                </a:solidFill>
                <a:effectLst/>
                <a:latin typeface="+mn-lt"/>
                <a:ea typeface="+mn-ea"/>
                <a:cs typeface="+mn-cs"/>
              </a:rPr>
              <a:t>• A study of the San Francisco airport found that annual turnover among security screeners fell from 95% to 19%, as their hourly wage rose from $6.45 to $10.00 an hour.</a:t>
            </a:r>
          </a:p>
          <a:p>
            <a:endParaRPr lang="en-US" dirty="0"/>
          </a:p>
        </p:txBody>
      </p:sp>
      <p:sp>
        <p:nvSpPr>
          <p:cNvPr id="4" name="Slide Number Placeholder 3"/>
          <p:cNvSpPr>
            <a:spLocks noGrp="1"/>
          </p:cNvSpPr>
          <p:nvPr>
            <p:ph type="sldNum" sz="quarter" idx="10"/>
          </p:nvPr>
        </p:nvSpPr>
        <p:spPr/>
        <p:txBody>
          <a:bodyPr/>
          <a:lstStyle/>
          <a:p>
            <a:fld id="{333E963C-1534-4F8D-B2A7-66D81AA25953}" type="slidenum">
              <a:rPr lang="en-US" smtClean="0"/>
              <a:t>10</a:t>
            </a:fld>
            <a:endParaRPr lang="en-US"/>
          </a:p>
        </p:txBody>
      </p:sp>
    </p:spTree>
    <p:extLst>
      <p:ext uri="{BB962C8B-B14F-4D97-AF65-F5344CB8AC3E}">
        <p14:creationId xmlns:p14="http://schemas.microsoft.com/office/powerpoint/2010/main" val="322429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10/25/2017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a:t>”</a:t>
            </a:r>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4"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descr="An empty placeholder to add an image. Click on the placeholder and select the image that you wish to add"/>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descr="An empty placeholder to add an image. Click on the placeholder and select the image that you wish to add"/>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descr="An empty placeholder to add an image. Click on the placeholder and select the image that you wish to add"/>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4"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10/25/2017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10/25/2017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10/25/2017</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3"/>
          <p:cNvSpPr>
            <a:spLocks noGrp="1"/>
          </p:cNvSpPr>
          <p:nvPr>
            <p:ph type="ftr" sz="quarter" idx="11"/>
          </p:nvPr>
        </p:nvSpPr>
        <p:spPr/>
        <p:txBody>
          <a:bodyPr/>
          <a:lstStyle/>
          <a:p>
            <a:r>
              <a:rPr lang="en-US" dirty="0"/>
              <a:t>Add a footer</a:t>
            </a:r>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2"/>
          <p:cNvSpPr>
            <a:spLocks noGrp="1"/>
          </p:cNvSpPr>
          <p:nvPr>
            <p:ph type="ftr" sz="quarter" idx="11"/>
          </p:nvPr>
        </p:nvSpPr>
        <p:spPr/>
        <p:txBody>
          <a:bodyPr/>
          <a:lstStyle/>
          <a:p>
            <a:r>
              <a:rPr lang="en-US" dirty="0"/>
              <a:t>Add a footer</a:t>
            </a:r>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5" name="Footer Placeholder 5"/>
          <p:cNvSpPr>
            <a:spLocks noGrp="1"/>
          </p:cNvSpPr>
          <p:nvPr>
            <p:ph type="ftr" sz="quarter" idx="11"/>
          </p:nvPr>
        </p:nvSpPr>
        <p:spPr/>
        <p:txBody>
          <a:bodyPr/>
          <a:lstStyle/>
          <a:p>
            <a:r>
              <a:rPr lang="en-US" dirty="0"/>
              <a:t>Add a footer</a:t>
            </a:r>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10/25/2017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p:cNvPicPr>
            <a:picLocks noChangeAspect="1"/>
          </p:cNvPicPr>
          <p:nvPr userDrawn="1"/>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p:cNvSpPr/>
          <p:nvPr userDrawn="1"/>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p:cNvPicPr>
            <a:picLocks noChangeAspect="1"/>
          </p:cNvPicPr>
          <p:nvPr userDrawn="1"/>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alpha val="60000"/>
                  </a:schemeClr>
                </a:solidFill>
              </a:defRPr>
            </a:lvl1pPr>
          </a:lstStyle>
          <a:p>
            <a:fld id="{4AAD347D-5ACD-4C99-B74B-A9C85AD731AF}" type="datetimeFigureOut">
              <a:rPr lang="en-US" smtClean="0"/>
              <a:pPr/>
              <a:t>10/25/2017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a:t>Add a footer</a:t>
            </a:r>
          </a:p>
        </p:txBody>
      </p:sp>
      <p:sp>
        <p:nvSpPr>
          <p:cNvPr id="14" name="Rectangle 13"/>
          <p:cNvSpPr/>
          <p:nvPr userDrawn="1"/>
        </p:nvSpPr>
        <p:spPr bwMode="blackWhite">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ber.org/papers/w23532.pdf" TargetMode="External"/><Relationship Id="rId2" Type="http://schemas.openxmlformats.org/officeDocument/2006/relationships/hyperlink" Target="http://www.epi.org/publication/15-by-2024-would-lift-wages-for-41-million/" TargetMode="External"/><Relationship Id="rId1" Type="http://schemas.openxmlformats.org/officeDocument/2006/relationships/slideLayout" Target="../slideLayouts/slideLayout2.xml"/><Relationship Id="rId5" Type="http://schemas.openxmlformats.org/officeDocument/2006/relationships/hyperlink" Target="https://civilrights.baltimorecity.gov/wage-commission/wages" TargetMode="External"/><Relationship Id="rId4" Type="http://schemas.openxmlformats.org/officeDocument/2006/relationships/hyperlink" Target="http://retirementcommission.virgini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livingwage.mit.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“Living Wage”</a:t>
            </a:r>
            <a:endParaRPr lang="en-US" dirty="0"/>
          </a:p>
        </p:txBody>
      </p:sp>
      <p:sp>
        <p:nvSpPr>
          <p:cNvPr id="6" name="Subtitle 5"/>
          <p:cNvSpPr>
            <a:spLocks noGrp="1"/>
          </p:cNvSpPr>
          <p:nvPr>
            <p:ph type="subTitle" idx="1"/>
          </p:nvPr>
        </p:nvSpPr>
        <p:spPr/>
        <p:txBody>
          <a:bodyPr/>
          <a:lstStyle/>
          <a:p>
            <a:r>
              <a:rPr lang="en-US" dirty="0" smtClean="0"/>
              <a:t>Should Virginia Be AN early adopter?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74" y="207391"/>
            <a:ext cx="9404723" cy="1400530"/>
          </a:xfrm>
        </p:spPr>
        <p:txBody>
          <a:bodyPr/>
          <a:lstStyle/>
          <a:p>
            <a:r>
              <a:rPr lang="en-US" sz="5400" dirty="0" smtClean="0"/>
              <a:t>Considerations Cont’d</a:t>
            </a:r>
            <a:endParaRPr lang="en-US" sz="5400" dirty="0"/>
          </a:p>
        </p:txBody>
      </p:sp>
      <p:sp>
        <p:nvSpPr>
          <p:cNvPr id="3" name="Text Placeholder 2"/>
          <p:cNvSpPr>
            <a:spLocks noGrp="1"/>
          </p:cNvSpPr>
          <p:nvPr>
            <p:ph idx="1"/>
          </p:nvPr>
        </p:nvSpPr>
        <p:spPr>
          <a:xfrm>
            <a:off x="-106937" y="1607921"/>
            <a:ext cx="6951784" cy="4195481"/>
          </a:xfrm>
        </p:spPr>
        <p:txBody>
          <a:bodyPr>
            <a:normAutofit/>
          </a:bodyPr>
          <a:lstStyle/>
          <a:p>
            <a:pPr lvl="1"/>
            <a:endParaRPr lang="en-US" sz="2800" dirty="0" smtClean="0"/>
          </a:p>
          <a:p>
            <a:pPr lvl="1"/>
            <a:r>
              <a:rPr lang="en-US" sz="2800" dirty="0" smtClean="0"/>
              <a:t>Paying </a:t>
            </a:r>
            <a:r>
              <a:rPr lang="en-US" sz="2800" dirty="0"/>
              <a:t>a living wage results in increased efficiency and productivity</a:t>
            </a:r>
            <a:r>
              <a:rPr lang="en-US" sz="2800" dirty="0" smtClean="0"/>
              <a:t>.</a:t>
            </a:r>
          </a:p>
          <a:p>
            <a:pPr lvl="1"/>
            <a:r>
              <a:rPr lang="en-US" sz="2800" dirty="0" smtClean="0"/>
              <a:t>Living </a:t>
            </a:r>
            <a:r>
              <a:rPr lang="en-US" sz="2800" dirty="0"/>
              <a:t>wage policies result in decreased employee turnover</a:t>
            </a:r>
            <a:r>
              <a:rPr lang="en-US" sz="2800" dirty="0" smtClean="0"/>
              <a:t>.</a:t>
            </a:r>
          </a:p>
          <a:p>
            <a:pPr lvl="1"/>
            <a:r>
              <a:rPr lang="en-US" sz="2800" dirty="0" smtClean="0"/>
              <a:t>And finally….</a:t>
            </a:r>
            <a:endParaRPr lang="en-US" sz="2800" dirty="0"/>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97" y="1810387"/>
            <a:ext cx="4465509" cy="3406382"/>
          </a:xfrm>
          <a:prstGeom prst="rect">
            <a:avLst/>
          </a:prstGeom>
        </p:spPr>
      </p:pic>
    </p:spTree>
    <p:extLst>
      <p:ext uri="{BB962C8B-B14F-4D97-AF65-F5344CB8AC3E}">
        <p14:creationId xmlns:p14="http://schemas.microsoft.com/office/powerpoint/2010/main" val="2898939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800" dirty="0" smtClean="0"/>
              <a:t>“</a:t>
            </a:r>
            <a:r>
              <a:rPr lang="en-US" sz="3200" dirty="0" smtClean="0"/>
              <a:t>not </a:t>
            </a:r>
            <a:r>
              <a:rPr lang="en-US" sz="3200" dirty="0"/>
              <a:t>raising the minimum wage substantially entails the risk of leaving many workers "without the ability to afford a decent life, despite working hard at a full-time job. Aside from being fundamentally unjust in a rich society, this situation also fuels the kind of social frustration and unrest that we have seen break out in various ways over the past few years</a:t>
            </a:r>
            <a:r>
              <a:rPr lang="en-US" sz="3200" dirty="0" smtClean="0"/>
              <a:t>.“</a:t>
            </a:r>
          </a:p>
          <a:p>
            <a:pPr marL="0" indent="0">
              <a:buNone/>
            </a:pPr>
            <a:r>
              <a:rPr lang="en-US" sz="2400" dirty="0"/>
              <a:t>	</a:t>
            </a:r>
            <a:r>
              <a:rPr lang="en-US" sz="2400" dirty="0" smtClean="0"/>
              <a:t>						- </a:t>
            </a:r>
            <a:r>
              <a:rPr lang="en-US" sz="1800" dirty="0"/>
              <a:t>Steven </a:t>
            </a:r>
            <a:r>
              <a:rPr lang="en-US" sz="1800" dirty="0" err="1" smtClean="0"/>
              <a:t>Fazzari</a:t>
            </a:r>
            <a:r>
              <a:rPr lang="en-US" sz="1800" dirty="0" smtClean="0"/>
              <a:t>, Washington </a:t>
            </a:r>
            <a:r>
              <a:rPr lang="en-US" sz="1800" dirty="0"/>
              <a:t>University in St. Louis </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40258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888791"/>
          </a:xfrm>
        </p:spPr>
        <p:txBody>
          <a:bodyPr/>
          <a:lstStyle/>
          <a:p>
            <a:r>
              <a:rPr lang="en-US" sz="6000" dirty="0" smtClean="0"/>
              <a:t>Options/Strategies</a:t>
            </a:r>
            <a:endParaRPr lang="en-US" sz="6000" dirty="0"/>
          </a:p>
        </p:txBody>
      </p:sp>
      <p:sp>
        <p:nvSpPr>
          <p:cNvPr id="5" name="Content Placeholder 4"/>
          <p:cNvSpPr>
            <a:spLocks noGrp="1"/>
          </p:cNvSpPr>
          <p:nvPr>
            <p:ph idx="1"/>
          </p:nvPr>
        </p:nvSpPr>
        <p:spPr>
          <a:xfrm>
            <a:off x="279665" y="1752469"/>
            <a:ext cx="8014563" cy="4726708"/>
          </a:xfrm>
        </p:spPr>
        <p:txBody>
          <a:bodyPr>
            <a:normAutofit/>
          </a:bodyPr>
          <a:lstStyle/>
          <a:p>
            <a:r>
              <a:rPr lang="en-US" sz="4400" dirty="0" smtClean="0"/>
              <a:t>Working citizens of the Commonwealth should be able to live above the poverty line</a:t>
            </a:r>
            <a:endParaRPr lang="en-US" sz="4400" dirty="0"/>
          </a:p>
          <a:p>
            <a:pPr lvl="1"/>
            <a:r>
              <a:rPr lang="en-US" sz="4200" dirty="0" smtClean="0"/>
              <a:t>The science is unsettled</a:t>
            </a:r>
          </a:p>
          <a:p>
            <a:pPr lvl="1"/>
            <a:r>
              <a:rPr lang="en-US" sz="4200" dirty="0" smtClean="0"/>
              <a:t>The issue is divisive</a:t>
            </a:r>
            <a:endParaRPr lang="en-US" sz="4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47352">
            <a:off x="8373037" y="2927463"/>
            <a:ext cx="3548097" cy="21879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888791"/>
          </a:xfrm>
        </p:spPr>
        <p:txBody>
          <a:bodyPr/>
          <a:lstStyle/>
          <a:p>
            <a:r>
              <a:rPr lang="en-US" sz="6000" dirty="0" smtClean="0"/>
              <a:t>Options/</a:t>
            </a:r>
            <a:r>
              <a:rPr lang="en-US" sz="6000" dirty="0" err="1" smtClean="0"/>
              <a:t>Stratgies</a:t>
            </a:r>
            <a:endParaRPr lang="en-US" sz="6000" dirty="0"/>
          </a:p>
        </p:txBody>
      </p:sp>
      <p:sp>
        <p:nvSpPr>
          <p:cNvPr id="5" name="Content Placeholder 4"/>
          <p:cNvSpPr>
            <a:spLocks noGrp="1"/>
          </p:cNvSpPr>
          <p:nvPr>
            <p:ph idx="1"/>
          </p:nvPr>
        </p:nvSpPr>
        <p:spPr>
          <a:xfrm>
            <a:off x="424043" y="1752469"/>
            <a:ext cx="8014563" cy="4726708"/>
          </a:xfrm>
        </p:spPr>
        <p:txBody>
          <a:bodyPr>
            <a:normAutofit/>
          </a:bodyPr>
          <a:lstStyle/>
          <a:p>
            <a:r>
              <a:rPr lang="en-US" sz="5400" dirty="0" smtClean="0"/>
              <a:t>Bipartisan Effort</a:t>
            </a:r>
            <a:endParaRPr lang="en-US" sz="5400" dirty="0"/>
          </a:p>
          <a:p>
            <a:pPr lvl="1"/>
            <a:r>
              <a:rPr lang="en-US" sz="3200" dirty="0" smtClean="0"/>
              <a:t>Attempt to make progress towards addressing the issue</a:t>
            </a:r>
          </a:p>
          <a:p>
            <a:pPr lvl="1"/>
            <a:r>
              <a:rPr lang="en-US" sz="3200" dirty="0" smtClean="0"/>
              <a:t>Further Study</a:t>
            </a:r>
          </a:p>
          <a:p>
            <a:pPr lvl="1"/>
            <a:r>
              <a:rPr lang="en-US" sz="3200" dirty="0" smtClean="0"/>
              <a:t>Implement for State Employees Only</a:t>
            </a:r>
          </a:p>
          <a:p>
            <a:pPr lvl="1"/>
            <a:r>
              <a:rPr lang="en-US" sz="3200" dirty="0" smtClean="0"/>
              <a:t>Explore a Local Option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4809">
            <a:off x="8437768" y="2297901"/>
            <a:ext cx="3101897" cy="2915783"/>
          </a:xfrm>
          <a:prstGeom prst="rect">
            <a:avLst/>
          </a:prstGeom>
        </p:spPr>
      </p:pic>
    </p:spTree>
    <p:extLst>
      <p:ext uri="{BB962C8B-B14F-4D97-AF65-F5344CB8AC3E}">
        <p14:creationId xmlns:p14="http://schemas.microsoft.com/office/powerpoint/2010/main" val="2256344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idx="1"/>
          </p:nvPr>
        </p:nvSpPr>
        <p:spPr>
          <a:xfrm>
            <a:off x="509754" y="1507487"/>
            <a:ext cx="11441614" cy="4572471"/>
          </a:xfrm>
        </p:spPr>
        <p:txBody>
          <a:bodyPr>
            <a:normAutofit/>
          </a:bodyPr>
          <a:lstStyle/>
          <a:p>
            <a:r>
              <a:rPr lang="en-US" sz="1800" dirty="0" err="1" smtClean="0"/>
              <a:t>Glasmeier</a:t>
            </a:r>
            <a:r>
              <a:rPr lang="en-US" sz="1800" dirty="0"/>
              <a:t>, Amy K. Living Wage Calculator. Department of Urban Studies and Planning, Massachusetts Institute of Technology. 2017. http://livingwage.mit.edu/ (accessed October 1, 2017).</a:t>
            </a:r>
          </a:p>
          <a:p>
            <a:r>
              <a:rPr lang="en-US" sz="1800" dirty="0" smtClean="0"/>
              <a:t>“Few </a:t>
            </a:r>
            <a:r>
              <a:rPr lang="en-US" sz="1800" dirty="0"/>
              <a:t>Rewards: An Agenda to Give America’s Working Poor a Raise.” Oxfam and Economic Policy Institute. 2016. https://www.oxfamamerica.org/explore/research-publications/few-rewards/ (accessed October 9, 2017).</a:t>
            </a:r>
          </a:p>
          <a:p>
            <a:r>
              <a:rPr lang="en-US" sz="1800" dirty="0" smtClean="0"/>
              <a:t>Virginia </a:t>
            </a:r>
            <a:r>
              <a:rPr lang="en-US" sz="1800" dirty="0"/>
              <a:t>Department of Planning and Budget. Fiscal Impact Statement for Senate Bill 978. 2017. https://lis.virginia.gov/cgi-bin/legp604.exe?171+oth+SB978F122+PDF (accessed October 9, 2017</a:t>
            </a:r>
            <a:r>
              <a:rPr lang="en-US" sz="1800" dirty="0" smtClean="0"/>
              <a:t>).</a:t>
            </a:r>
          </a:p>
          <a:p>
            <a:r>
              <a:rPr lang="en-US" sz="1800" dirty="0">
                <a:hlinkClick r:id="rId2"/>
              </a:rPr>
              <a:t>http://www.epi.org/publication/15-by-2024-would-lift-wages-for-41-million</a:t>
            </a:r>
            <a:r>
              <a:rPr lang="en-US" sz="1800" dirty="0" smtClean="0">
                <a:hlinkClick r:id="rId2"/>
              </a:rPr>
              <a:t>/</a:t>
            </a:r>
            <a:endParaRPr lang="en-US" sz="1800" dirty="0" smtClean="0"/>
          </a:p>
          <a:p>
            <a:r>
              <a:rPr lang="en-US" sz="1800" dirty="0">
                <a:hlinkClick r:id="rId3"/>
              </a:rPr>
              <a:t>http://</a:t>
            </a:r>
            <a:r>
              <a:rPr lang="en-US" sz="1800" dirty="0" smtClean="0">
                <a:hlinkClick r:id="rId3"/>
              </a:rPr>
              <a:t>www.nber.org/papers/w23532.pdf</a:t>
            </a:r>
            <a:r>
              <a:rPr lang="en-US" sz="1800" dirty="0" smtClean="0"/>
              <a:t> - Recent </a:t>
            </a:r>
            <a:r>
              <a:rPr lang="en-US" sz="1800" dirty="0"/>
              <a:t>study of </a:t>
            </a:r>
            <a:r>
              <a:rPr lang="en-US" sz="1800" dirty="0" smtClean="0"/>
              <a:t>Seattle’s </a:t>
            </a:r>
            <a:r>
              <a:rPr lang="en-US" sz="1800" dirty="0"/>
              <a:t>wage increase </a:t>
            </a:r>
            <a:r>
              <a:rPr lang="en-US" sz="1800" dirty="0" smtClean="0"/>
              <a:t>found negative impact on total payroll of low wage jobs</a:t>
            </a:r>
          </a:p>
          <a:p>
            <a:r>
              <a:rPr lang="en-US" sz="1800" dirty="0">
                <a:hlinkClick r:id="rId4"/>
              </a:rPr>
              <a:t>http://</a:t>
            </a:r>
            <a:r>
              <a:rPr lang="en-US" sz="1800" dirty="0" smtClean="0">
                <a:hlinkClick r:id="rId4"/>
              </a:rPr>
              <a:t>retirementcommission.virginia.gov</a:t>
            </a:r>
            <a:endParaRPr lang="en-US" sz="1800" dirty="0" smtClean="0"/>
          </a:p>
          <a:p>
            <a:r>
              <a:rPr lang="en-US" sz="1800" dirty="0">
                <a:hlinkClick r:id="rId5"/>
              </a:rPr>
              <a:t>https://civilrights.baltimorecity.gov/wage-commission/wages</a:t>
            </a:r>
            <a:endParaRPr lang="en-US" sz="1800" dirty="0"/>
          </a:p>
          <a:p>
            <a:endParaRPr lang="en-US" sz="1800" dirty="0"/>
          </a:p>
          <a:p>
            <a:endParaRPr lang="en-US" dirty="0"/>
          </a:p>
        </p:txBody>
      </p:sp>
    </p:spTree>
    <p:extLst>
      <p:ext uri="{BB962C8B-B14F-4D97-AF65-F5344CB8AC3E}">
        <p14:creationId xmlns:p14="http://schemas.microsoft.com/office/powerpoint/2010/main" val="93470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509754" y="1507487"/>
            <a:ext cx="11441614" cy="4195481"/>
          </a:xfrm>
        </p:spPr>
        <p:txBody>
          <a:bodyPr/>
          <a:lstStyle/>
          <a:p>
            <a:pPr marL="0" indent="0" algn="ctr">
              <a:buNone/>
            </a:pPr>
            <a:r>
              <a:rPr lang="en-US" sz="9600" dirty="0" smtClean="0"/>
              <a:t>QUESTIONS</a:t>
            </a:r>
            <a:endParaRPr lang="en-US" sz="9600" dirty="0"/>
          </a:p>
          <a:p>
            <a:endParaRPr lang="en-US" dirty="0"/>
          </a:p>
        </p:txBody>
      </p:sp>
    </p:spTree>
    <p:extLst>
      <p:ext uri="{BB962C8B-B14F-4D97-AF65-F5344CB8AC3E}">
        <p14:creationId xmlns:p14="http://schemas.microsoft.com/office/powerpoint/2010/main" val="73084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6466"/>
            <a:ext cx="9404723" cy="798566"/>
          </a:xfrm>
        </p:spPr>
        <p:txBody>
          <a:bodyPr/>
          <a:lstStyle/>
          <a:p>
            <a:r>
              <a:rPr lang="en-US" sz="6000" dirty="0"/>
              <a:t>Living Wage </a:t>
            </a:r>
            <a:r>
              <a:rPr lang="en-US" sz="6000" dirty="0" smtClean="0"/>
              <a:t>in </a:t>
            </a:r>
            <a:r>
              <a:rPr lang="en-US" sz="6000" dirty="0"/>
              <a:t>Virginia</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384" y="1495124"/>
            <a:ext cx="11599817" cy="461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260430"/>
            <a:ext cx="1156690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Source: </a:t>
            </a:r>
            <a:r>
              <a:rPr kumimoji="0" lang="en-US" sz="12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Glasmeier</a:t>
            </a: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Amy K. Living Wage Calculator. Department of Urban Studies and Planning, Massachusetts Institute of Technology. 2017. </a:t>
            </a: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hlinkClick r:id="rId4"/>
              </a:rPr>
              <a:t>http://livingwage.mit.edu/</a:t>
            </a: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(accessed October 1, 2017).</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302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Group 3</a:t>
            </a:r>
            <a:endParaRPr lang="en-US" sz="6000" dirty="0"/>
          </a:p>
        </p:txBody>
      </p:sp>
      <p:sp>
        <p:nvSpPr>
          <p:cNvPr id="6" name="Content Placeholder 5"/>
          <p:cNvSpPr>
            <a:spLocks noGrp="1"/>
          </p:cNvSpPr>
          <p:nvPr>
            <p:ph idx="1"/>
          </p:nvPr>
        </p:nvSpPr>
        <p:spPr>
          <a:xfrm>
            <a:off x="6591939" y="2117095"/>
            <a:ext cx="4840288" cy="4178065"/>
          </a:xfrm>
        </p:spPr>
        <p:txBody>
          <a:bodyPr>
            <a:noAutofit/>
          </a:bodyPr>
          <a:lstStyle/>
          <a:p>
            <a:r>
              <a:rPr lang="en-US" sz="2400" dirty="0"/>
              <a:t>K.C. Howell</a:t>
            </a:r>
            <a:br>
              <a:rPr lang="en-US" sz="2400" dirty="0"/>
            </a:br>
            <a:r>
              <a:rPr lang="en-US" sz="2400" dirty="0"/>
              <a:t>Virginia Retirement </a:t>
            </a:r>
            <a:r>
              <a:rPr lang="en-US" sz="2400" dirty="0" smtClean="0"/>
              <a:t>System</a:t>
            </a:r>
            <a:br>
              <a:rPr lang="en-US" sz="2400" dirty="0" smtClean="0"/>
            </a:br>
            <a:endParaRPr lang="en-US" sz="2400" dirty="0" smtClean="0"/>
          </a:p>
          <a:p>
            <a:r>
              <a:rPr lang="en-US" sz="2400" dirty="0" smtClean="0"/>
              <a:t>Cindy Davis</a:t>
            </a:r>
            <a:r>
              <a:rPr lang="en-US" sz="2400" dirty="0"/>
              <a:t/>
            </a:r>
            <a:br>
              <a:rPr lang="en-US" sz="2400" dirty="0"/>
            </a:br>
            <a:r>
              <a:rPr lang="en-US" sz="2400" dirty="0" smtClean="0"/>
              <a:t>Department of Housing and Community Development</a:t>
            </a:r>
            <a:br>
              <a:rPr lang="en-US" sz="2400" dirty="0" smtClean="0"/>
            </a:br>
            <a:endParaRPr lang="en-US" sz="2400" dirty="0" smtClean="0"/>
          </a:p>
          <a:p>
            <a:r>
              <a:rPr lang="en-US" sz="2400" dirty="0" smtClean="0"/>
              <a:t>Shane </a:t>
            </a:r>
            <a:r>
              <a:rPr lang="en-US" sz="2400" dirty="0"/>
              <a:t>Caudill</a:t>
            </a:r>
            <a:br>
              <a:rPr lang="en-US" sz="2400" dirty="0"/>
            </a:br>
            <a:r>
              <a:rPr lang="en-US" sz="2400" dirty="0"/>
              <a:t>Department of General Services</a:t>
            </a:r>
            <a:endParaRPr lang="en-US" sz="2400" dirty="0" smtClean="0"/>
          </a:p>
        </p:txBody>
      </p:sp>
      <p:sp>
        <p:nvSpPr>
          <p:cNvPr id="4" name="Content Placeholder 5"/>
          <p:cNvSpPr txBox="1">
            <a:spLocks/>
          </p:cNvSpPr>
          <p:nvPr/>
        </p:nvSpPr>
        <p:spPr>
          <a:xfrm>
            <a:off x="459833" y="2117095"/>
            <a:ext cx="5079774" cy="36686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2400" dirty="0"/>
              <a:t>Lori Snider</a:t>
            </a:r>
            <a:br>
              <a:rPr lang="en-US" sz="2400" dirty="0"/>
            </a:br>
            <a:r>
              <a:rPr lang="en-US" sz="2400" dirty="0"/>
              <a:t>Department of Transportation</a:t>
            </a:r>
          </a:p>
          <a:p>
            <a:pPr marL="0" indent="0">
              <a:buNone/>
            </a:pPr>
            <a:endParaRPr lang="en-US" sz="2400" dirty="0" smtClean="0"/>
          </a:p>
          <a:p>
            <a:r>
              <a:rPr lang="en-US" sz="2400" dirty="0" smtClean="0"/>
              <a:t>Charles </a:t>
            </a:r>
            <a:r>
              <a:rPr lang="en-US" sz="2400" dirty="0"/>
              <a:t>Kennington</a:t>
            </a:r>
            <a:br>
              <a:rPr lang="en-US" sz="2400" dirty="0"/>
            </a:br>
            <a:r>
              <a:rPr lang="en-US" sz="2400" dirty="0"/>
              <a:t>Senate Finance </a:t>
            </a:r>
            <a:r>
              <a:rPr lang="en-US" sz="2400" dirty="0" smtClean="0"/>
              <a:t>Committee</a:t>
            </a:r>
            <a:br>
              <a:rPr lang="en-US" sz="2400" dirty="0" smtClean="0"/>
            </a:br>
            <a:endParaRPr lang="en-US" sz="2400" dirty="0" smtClean="0"/>
          </a:p>
          <a:p>
            <a:r>
              <a:rPr lang="en-US" sz="2400" dirty="0" smtClean="0"/>
              <a:t>Stephanie Jennelle</a:t>
            </a:r>
            <a:br>
              <a:rPr lang="en-US" sz="2400" dirty="0" smtClean="0"/>
            </a:br>
            <a:r>
              <a:rPr lang="en-US" sz="2400" dirty="0" smtClean="0"/>
              <a:t>Radford University</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843" y="1941093"/>
            <a:ext cx="11101136" cy="2713563"/>
          </a:xfrm>
          <a:prstGeom prst="rect">
            <a:avLst/>
          </a:prstGeom>
        </p:spPr>
        <p:txBody>
          <a:bodyPr wrap="square">
            <a:spAutoFit/>
          </a:bodyPr>
          <a:lstStyle/>
          <a:p>
            <a:pPr algn="ctr">
              <a:spcBef>
                <a:spcPts val="1000"/>
              </a:spcBef>
              <a:buClr>
                <a:schemeClr val="bg2">
                  <a:lumMod val="40000"/>
                  <a:lumOff val="60000"/>
                </a:schemeClr>
              </a:buClr>
              <a:buSzPct val="80000"/>
            </a:pPr>
            <a:r>
              <a:rPr lang="en-US" sz="5400" dirty="0" smtClean="0">
                <a:ea typeface="+mj-ea"/>
                <a:cs typeface="+mj-cs"/>
              </a:rPr>
              <a:t>Minimum Wage</a:t>
            </a:r>
            <a:br>
              <a:rPr lang="en-US" sz="5400" dirty="0" smtClean="0">
                <a:ea typeface="+mj-ea"/>
                <a:cs typeface="+mj-cs"/>
              </a:rPr>
            </a:br>
            <a:r>
              <a:rPr lang="en-US" sz="5400" dirty="0" smtClean="0">
                <a:ea typeface="+mj-ea"/>
                <a:cs typeface="+mj-cs"/>
              </a:rPr>
              <a:t>vs</a:t>
            </a:r>
          </a:p>
          <a:p>
            <a:pPr algn="ctr">
              <a:spcBef>
                <a:spcPts val="1000"/>
              </a:spcBef>
              <a:buClr>
                <a:schemeClr val="bg2">
                  <a:lumMod val="40000"/>
                  <a:lumOff val="60000"/>
                </a:schemeClr>
              </a:buClr>
              <a:buSzPct val="80000"/>
            </a:pPr>
            <a:r>
              <a:rPr lang="en-US" sz="5400" dirty="0" smtClean="0">
                <a:ea typeface="+mj-ea"/>
                <a:cs typeface="+mj-cs"/>
              </a:rPr>
              <a:t>Living Wage</a:t>
            </a:r>
            <a:endParaRPr lang="en-US" sz="4000" dirty="0">
              <a:ea typeface="+mj-ea"/>
              <a:cs typeface="+mj-cs"/>
            </a:endParaRPr>
          </a:p>
        </p:txBody>
      </p:sp>
    </p:spTree>
    <p:extLst>
      <p:ext uri="{BB962C8B-B14F-4D97-AF65-F5344CB8AC3E}">
        <p14:creationId xmlns:p14="http://schemas.microsoft.com/office/powerpoint/2010/main" val="25389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Outside of Virginia</a:t>
            </a:r>
            <a:endParaRPr lang="en-US" sz="6000" dirty="0"/>
          </a:p>
        </p:txBody>
      </p:sp>
      <p:sp>
        <p:nvSpPr>
          <p:cNvPr id="3" name="Rectangle 2"/>
          <p:cNvSpPr/>
          <p:nvPr/>
        </p:nvSpPr>
        <p:spPr>
          <a:xfrm>
            <a:off x="231112" y="1677432"/>
            <a:ext cx="11615895" cy="4796185"/>
          </a:xfrm>
          <a:prstGeom prst="rect">
            <a:avLst/>
          </a:prstGeom>
        </p:spPr>
        <p:txBody>
          <a:bodyPr wrap="square">
            <a:spAutoFit/>
          </a:bodyPr>
          <a:lstStyle/>
          <a:p>
            <a:pPr marL="342900" indent="-342900">
              <a:spcBef>
                <a:spcPts val="1000"/>
              </a:spcBef>
              <a:buClr>
                <a:schemeClr val="bg2">
                  <a:lumMod val="40000"/>
                  <a:lumOff val="60000"/>
                </a:schemeClr>
              </a:buClr>
              <a:buSzPct val="80000"/>
              <a:buFont typeface="Wingdings 3" charset="2"/>
              <a:buChar char=""/>
            </a:pPr>
            <a:r>
              <a:rPr lang="en-US" sz="4000" dirty="0"/>
              <a:t> </a:t>
            </a:r>
            <a:r>
              <a:rPr lang="en-US" sz="4800" dirty="0" smtClean="0"/>
              <a:t>Baltimore, Maryland</a:t>
            </a:r>
            <a:endParaRPr lang="en-US" sz="4800" dirty="0"/>
          </a:p>
          <a:p>
            <a:pPr marL="800100" lvl="1" indent="-342900">
              <a:spcBef>
                <a:spcPts val="1000"/>
              </a:spcBef>
              <a:buClr>
                <a:schemeClr val="bg2">
                  <a:lumMod val="40000"/>
                  <a:lumOff val="60000"/>
                </a:schemeClr>
              </a:buClr>
              <a:buSzPct val="80000"/>
              <a:buFont typeface="Wingdings 3" charset="2"/>
              <a:buChar char=""/>
            </a:pPr>
            <a:r>
              <a:rPr lang="en-US" sz="3600" dirty="0" smtClean="0"/>
              <a:t>Minimum wage increase- 3 year plan</a:t>
            </a:r>
          </a:p>
          <a:p>
            <a:pPr marL="1257300" lvl="2" indent="-342900">
              <a:spcBef>
                <a:spcPts val="1000"/>
              </a:spcBef>
              <a:buClr>
                <a:schemeClr val="bg2">
                  <a:lumMod val="40000"/>
                  <a:lumOff val="60000"/>
                </a:schemeClr>
              </a:buClr>
              <a:buSzPct val="80000"/>
              <a:buFont typeface="Wingdings 3" charset="2"/>
              <a:buChar char=""/>
            </a:pPr>
            <a:r>
              <a:rPr lang="en-US" sz="3600" b="1" dirty="0" smtClean="0"/>
              <a:t>2016: </a:t>
            </a:r>
            <a:r>
              <a:rPr lang="en-US" sz="3600" dirty="0" smtClean="0"/>
              <a:t>$8.75 </a:t>
            </a:r>
            <a:r>
              <a:rPr lang="en-US" sz="3600" b="1" dirty="0" smtClean="0"/>
              <a:t>2017: </a:t>
            </a:r>
            <a:r>
              <a:rPr lang="en-US" sz="3600" dirty="0" smtClean="0"/>
              <a:t>$9.25 </a:t>
            </a:r>
            <a:r>
              <a:rPr lang="en-US" sz="3600" b="1" dirty="0" smtClean="0"/>
              <a:t>2018: </a:t>
            </a:r>
            <a:r>
              <a:rPr lang="en-US" sz="3600" dirty="0" smtClean="0"/>
              <a:t>$10.10</a:t>
            </a:r>
            <a:endParaRPr lang="en-US" sz="3600" dirty="0"/>
          </a:p>
          <a:p>
            <a:pPr marL="800100" lvl="1" indent="-342900">
              <a:spcBef>
                <a:spcPts val="1000"/>
              </a:spcBef>
              <a:buClr>
                <a:schemeClr val="bg2">
                  <a:lumMod val="40000"/>
                  <a:lumOff val="60000"/>
                </a:schemeClr>
              </a:buClr>
              <a:buSzPct val="80000"/>
              <a:buFont typeface="Wingdings 3" charset="2"/>
              <a:buChar char=""/>
            </a:pPr>
            <a:r>
              <a:rPr lang="en-US" sz="3600" dirty="0" smtClean="0"/>
              <a:t>Living wage rate currently $11.66</a:t>
            </a:r>
            <a:endParaRPr lang="en-US" sz="3600" dirty="0"/>
          </a:p>
          <a:p>
            <a:pPr marL="1257300" lvl="2" indent="-342900">
              <a:spcBef>
                <a:spcPts val="1000"/>
              </a:spcBef>
              <a:buClr>
                <a:schemeClr val="bg2">
                  <a:lumMod val="40000"/>
                  <a:lumOff val="60000"/>
                </a:schemeClr>
              </a:buClr>
              <a:buSzPct val="80000"/>
              <a:buFont typeface="Wingdings 3" charset="2"/>
              <a:buChar char=""/>
            </a:pPr>
            <a:r>
              <a:rPr lang="en-US" sz="3600" dirty="0"/>
              <a:t> Applicable to service contracts allowed by Code </a:t>
            </a:r>
          </a:p>
          <a:p>
            <a:pPr marL="800100" lvl="1" indent="-342900">
              <a:spcBef>
                <a:spcPts val="1000"/>
              </a:spcBef>
              <a:buClr>
                <a:schemeClr val="bg2">
                  <a:lumMod val="40000"/>
                  <a:lumOff val="60000"/>
                </a:schemeClr>
              </a:buClr>
              <a:buSzPct val="80000"/>
              <a:buFont typeface="Wingdings 3" charset="2"/>
              <a:buChar char=""/>
            </a:pPr>
            <a:r>
              <a:rPr lang="en-US" sz="3600" dirty="0"/>
              <a:t> The fight for $15 </a:t>
            </a:r>
            <a:r>
              <a:rPr lang="en-US" sz="3600" dirty="0" smtClean="0"/>
              <a:t>minimum wage rate goes </a:t>
            </a:r>
            <a:r>
              <a:rPr lang="en-US" sz="3600" dirty="0"/>
              <a:t>on</a:t>
            </a:r>
          </a:p>
        </p:txBody>
      </p:sp>
    </p:spTree>
    <p:extLst>
      <p:ext uri="{BB962C8B-B14F-4D97-AF65-F5344CB8AC3E}">
        <p14:creationId xmlns:p14="http://schemas.microsoft.com/office/powerpoint/2010/main" val="333682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Outside of Virginia</a:t>
            </a:r>
            <a:endParaRPr lang="en-US" sz="6000" dirty="0"/>
          </a:p>
        </p:txBody>
      </p:sp>
      <p:sp>
        <p:nvSpPr>
          <p:cNvPr id="3" name="Rectangle 2"/>
          <p:cNvSpPr/>
          <p:nvPr/>
        </p:nvSpPr>
        <p:spPr>
          <a:xfrm>
            <a:off x="231112" y="1677432"/>
            <a:ext cx="11615895" cy="3123932"/>
          </a:xfrm>
          <a:prstGeom prst="rect">
            <a:avLst/>
          </a:prstGeom>
        </p:spPr>
        <p:txBody>
          <a:bodyPr wrap="square">
            <a:spAutoFit/>
          </a:bodyPr>
          <a:lstStyle/>
          <a:p>
            <a:pPr marL="342900" indent="-342900">
              <a:spcBef>
                <a:spcPts val="1000"/>
              </a:spcBef>
              <a:buClr>
                <a:schemeClr val="bg2">
                  <a:lumMod val="40000"/>
                  <a:lumOff val="60000"/>
                </a:schemeClr>
              </a:buClr>
              <a:buSzPct val="80000"/>
              <a:buFont typeface="Wingdings 3" charset="2"/>
              <a:buChar char=""/>
            </a:pPr>
            <a:r>
              <a:rPr lang="en-US" sz="4000" dirty="0"/>
              <a:t> </a:t>
            </a:r>
            <a:r>
              <a:rPr lang="en-US" sz="4000" dirty="0" smtClean="0"/>
              <a:t>Austin, Texas</a:t>
            </a:r>
            <a:endParaRPr lang="en-US" sz="4000" dirty="0"/>
          </a:p>
          <a:p>
            <a:pPr marL="800100" lvl="1" indent="-342900">
              <a:spcBef>
                <a:spcPts val="1000"/>
              </a:spcBef>
              <a:buClr>
                <a:schemeClr val="bg2">
                  <a:lumMod val="40000"/>
                  <a:lumOff val="60000"/>
                </a:schemeClr>
              </a:buClr>
              <a:buSzPct val="80000"/>
              <a:buFont typeface="Wingdings 3" charset="2"/>
              <a:buChar char=""/>
            </a:pPr>
            <a:r>
              <a:rPr lang="en-US" sz="3000" dirty="0" smtClean="0"/>
              <a:t>Federal Minimum Wage Rate $7.25</a:t>
            </a:r>
          </a:p>
          <a:p>
            <a:pPr marL="800100" lvl="1" indent="-342900">
              <a:spcBef>
                <a:spcPts val="1000"/>
              </a:spcBef>
              <a:buClr>
                <a:schemeClr val="bg2">
                  <a:lumMod val="40000"/>
                  <a:lumOff val="60000"/>
                </a:schemeClr>
              </a:buClr>
              <a:buSzPct val="80000"/>
              <a:buFont typeface="Wingdings 3" charset="2"/>
              <a:buChar char=""/>
            </a:pPr>
            <a:r>
              <a:rPr lang="en-US" sz="3000" dirty="0" smtClean="0"/>
              <a:t>Living wage rate currently $13.50</a:t>
            </a:r>
            <a:endParaRPr lang="en-US" sz="3000" dirty="0"/>
          </a:p>
          <a:p>
            <a:pPr marL="1257300" lvl="2" indent="-342900">
              <a:spcBef>
                <a:spcPts val="1000"/>
              </a:spcBef>
              <a:buClr>
                <a:schemeClr val="bg2">
                  <a:lumMod val="40000"/>
                  <a:lumOff val="60000"/>
                </a:schemeClr>
              </a:buClr>
              <a:buSzPct val="80000"/>
              <a:buFont typeface="Wingdings 3" charset="2"/>
              <a:buChar char=""/>
            </a:pPr>
            <a:r>
              <a:rPr lang="en-US" sz="4000" dirty="0"/>
              <a:t> </a:t>
            </a:r>
            <a:r>
              <a:rPr lang="en-US" sz="3000" dirty="0"/>
              <a:t>Applicable to </a:t>
            </a:r>
            <a:r>
              <a:rPr lang="en-US" sz="3200" dirty="0"/>
              <a:t>regular and temporary city </a:t>
            </a:r>
            <a:r>
              <a:rPr lang="en-US" sz="3200" dirty="0" smtClean="0"/>
              <a:t>employees</a:t>
            </a:r>
            <a:endParaRPr lang="en-US" sz="3000" dirty="0"/>
          </a:p>
        </p:txBody>
      </p:sp>
    </p:spTree>
    <p:extLst>
      <p:ext uri="{BB962C8B-B14F-4D97-AF65-F5344CB8AC3E}">
        <p14:creationId xmlns:p14="http://schemas.microsoft.com/office/powerpoint/2010/main" val="380881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Virginia</a:t>
            </a:r>
            <a:endParaRPr lang="en-US" sz="6000" dirty="0"/>
          </a:p>
        </p:txBody>
      </p:sp>
      <p:graphicFrame>
        <p:nvGraphicFramePr>
          <p:cNvPr id="3" name="Table 2"/>
          <p:cNvGraphicFramePr>
            <a:graphicFrameLocks noGrp="1"/>
          </p:cNvGraphicFramePr>
          <p:nvPr>
            <p:extLst/>
          </p:nvPr>
        </p:nvGraphicFramePr>
        <p:xfrm>
          <a:off x="472697" y="1689316"/>
          <a:ext cx="11360258" cy="4396216"/>
        </p:xfrm>
        <a:graphic>
          <a:graphicData uri="http://schemas.openxmlformats.org/drawingml/2006/table">
            <a:tbl>
              <a:tblPr firstRow="1" bandRow="1">
                <a:tableStyleId>{5C22544A-7EE6-4342-B048-85BDC9FD1C3A}</a:tableStyleId>
              </a:tblPr>
              <a:tblGrid>
                <a:gridCol w="4618496">
                  <a:extLst>
                    <a:ext uri="{9D8B030D-6E8A-4147-A177-3AD203B41FA5}">
                      <a16:colId xmlns:a16="http://schemas.microsoft.com/office/drawing/2014/main" xmlns="" val="20000"/>
                    </a:ext>
                  </a:extLst>
                </a:gridCol>
                <a:gridCol w="6741762">
                  <a:extLst>
                    <a:ext uri="{9D8B030D-6E8A-4147-A177-3AD203B41FA5}">
                      <a16:colId xmlns:a16="http://schemas.microsoft.com/office/drawing/2014/main" xmlns="" val="20001"/>
                    </a:ext>
                  </a:extLst>
                </a:gridCol>
              </a:tblGrid>
              <a:tr h="1806359">
                <a:tc>
                  <a:txBody>
                    <a:bodyPr/>
                    <a:lstStyle/>
                    <a:p>
                      <a:endParaRPr lang="en-US" dirty="0" smtClean="0"/>
                    </a:p>
                    <a:p>
                      <a:endParaRPr lang="en-US" dirty="0"/>
                    </a:p>
                  </a:txBody>
                  <a:tcPr>
                    <a:lnL w="12700" cmpd="sng">
                      <a:noFill/>
                    </a:lnL>
                    <a:lnR w="12700" cap="flat" cmpd="sng" algn="ctr">
                      <a:solidFill>
                        <a:schemeClr val="tx1"/>
                      </a:solid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dot"/>
                      <a:round/>
                      <a:headEnd type="none" w="med" len="med"/>
                      <a:tailEnd type="none" w="med" len="med"/>
                    </a:lnL>
                    <a:lnR w="12700" cmpd="sng">
                      <a:noFill/>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89857">
                <a:tc>
                  <a:txBody>
                    <a:bodyPr/>
                    <a:lstStyle/>
                    <a:p>
                      <a:endParaRPr lang="en-US" dirty="0"/>
                    </a:p>
                  </a:txBody>
                  <a:tcP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28" y="4160765"/>
            <a:ext cx="1229875" cy="8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63139" y="3838765"/>
            <a:ext cx="2234907" cy="241604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Expenses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Child care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Medical</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Housing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Transportation</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05" y="2142225"/>
            <a:ext cx="1024815" cy="102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16359" y="2158249"/>
            <a:ext cx="3042821"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$7.25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FEDERAL MINIMUM WAGE</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9988">
            <a:off x="5637942" y="2139580"/>
            <a:ext cx="1825291" cy="109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34730" y="2151935"/>
            <a:ext cx="3363421"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$9.79 </a:t>
            </a:r>
            <a:r>
              <a:rPr kumimoji="0" lang="en-US" sz="2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to</a:t>
            </a:r>
            <a:r>
              <a:rPr kumimoji="0" lang="en-US" sz="3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$15.70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VIRGINIA’S LIVING WAGE</a:t>
            </a:r>
            <a:r>
              <a:rPr kumimoji="0" lang="en-US" sz="1800" b="0" i="0" u="none" strike="noStrike" kern="1200" cap="none" spc="0" normalizeH="0" baseline="30000" noProof="0" dirty="0" smtClean="0">
                <a:ln>
                  <a:noFill/>
                </a:ln>
                <a:solidFill>
                  <a:prstClr val="white"/>
                </a:solidFill>
                <a:effectLst/>
                <a:uLnTx/>
                <a:uFillTx/>
                <a:latin typeface="Century Gothic" panose="020B0502020202020204"/>
                <a:ea typeface="+mn-ea"/>
                <a:cs typeface="+mn-cs"/>
              </a:rPr>
              <a:t>1</a:t>
            </a:r>
            <a:endParaRPr kumimoji="0" lang="en-US" sz="1800" b="0" i="0" u="none" strike="noStrike" kern="1200" cap="none" spc="0" normalizeH="0" baseline="30000" noProof="0" dirty="0">
              <a:ln>
                <a:noFill/>
              </a:ln>
              <a:solidFill>
                <a:prstClr val="white"/>
              </a:solidFill>
              <a:effectLst/>
              <a:uLnTx/>
              <a:uFillTx/>
              <a:latin typeface="Century Gothic" panose="020B0502020202020204"/>
              <a:ea typeface="+mn-ea"/>
              <a:cs typeface="+mn-cs"/>
            </a:endParaRPr>
          </a:p>
        </p:txBody>
      </p:sp>
      <p:sp>
        <p:nvSpPr>
          <p:cNvPr id="11" name="Freeform 13"/>
          <p:cNvSpPr>
            <a:spLocks noEditPoints="1"/>
          </p:cNvSpPr>
          <p:nvPr/>
        </p:nvSpPr>
        <p:spPr bwMode="auto">
          <a:xfrm>
            <a:off x="5623756" y="4295920"/>
            <a:ext cx="1272989" cy="1066494"/>
          </a:xfrm>
          <a:custGeom>
            <a:avLst/>
            <a:gdLst>
              <a:gd name="T0" fmla="*/ 514 w 839"/>
              <a:gd name="T1" fmla="*/ 386 h 705"/>
              <a:gd name="T2" fmla="*/ 600 w 839"/>
              <a:gd name="T3" fmla="*/ 440 h 705"/>
              <a:gd name="T4" fmla="*/ 636 w 839"/>
              <a:gd name="T5" fmla="*/ 539 h 705"/>
              <a:gd name="T6" fmla="*/ 627 w 839"/>
              <a:gd name="T7" fmla="*/ 671 h 705"/>
              <a:gd name="T8" fmla="*/ 588 w 839"/>
              <a:gd name="T9" fmla="*/ 684 h 705"/>
              <a:gd name="T10" fmla="*/ 486 w 839"/>
              <a:gd name="T11" fmla="*/ 703 h 705"/>
              <a:gd name="T12" fmla="*/ 341 w 839"/>
              <a:gd name="T13" fmla="*/ 698 h 705"/>
              <a:gd name="T14" fmla="*/ 217 w 839"/>
              <a:gd name="T15" fmla="*/ 667 h 705"/>
              <a:gd name="T16" fmla="*/ 220 w 839"/>
              <a:gd name="T17" fmla="*/ 503 h 705"/>
              <a:gd name="T18" fmla="*/ 275 w 839"/>
              <a:gd name="T19" fmla="*/ 415 h 705"/>
              <a:gd name="T20" fmla="*/ 373 w 839"/>
              <a:gd name="T21" fmla="*/ 381 h 705"/>
              <a:gd name="T22" fmla="*/ 717 w 839"/>
              <a:gd name="T23" fmla="*/ 259 h 705"/>
              <a:gd name="T24" fmla="*/ 803 w 839"/>
              <a:gd name="T25" fmla="*/ 313 h 705"/>
              <a:gd name="T26" fmla="*/ 839 w 839"/>
              <a:gd name="T27" fmla="*/ 412 h 705"/>
              <a:gd name="T28" fmla="*/ 830 w 839"/>
              <a:gd name="T29" fmla="*/ 544 h 705"/>
              <a:gd name="T30" fmla="*/ 795 w 839"/>
              <a:gd name="T31" fmla="*/ 557 h 705"/>
              <a:gd name="T32" fmla="*/ 705 w 839"/>
              <a:gd name="T33" fmla="*/ 574 h 705"/>
              <a:gd name="T34" fmla="*/ 659 w 839"/>
              <a:gd name="T35" fmla="*/ 498 h 705"/>
              <a:gd name="T36" fmla="*/ 600 w 839"/>
              <a:gd name="T37" fmla="*/ 398 h 705"/>
              <a:gd name="T38" fmla="*/ 551 w 839"/>
              <a:gd name="T39" fmla="*/ 337 h 705"/>
              <a:gd name="T40" fmla="*/ 578 w 839"/>
              <a:gd name="T41" fmla="*/ 254 h 705"/>
              <a:gd name="T42" fmla="*/ 275 w 839"/>
              <a:gd name="T43" fmla="*/ 256 h 705"/>
              <a:gd name="T44" fmla="*/ 302 w 839"/>
              <a:gd name="T45" fmla="*/ 339 h 705"/>
              <a:gd name="T46" fmla="*/ 251 w 839"/>
              <a:gd name="T47" fmla="*/ 398 h 705"/>
              <a:gd name="T48" fmla="*/ 192 w 839"/>
              <a:gd name="T49" fmla="*/ 498 h 705"/>
              <a:gd name="T50" fmla="*/ 132 w 839"/>
              <a:gd name="T51" fmla="*/ 573 h 705"/>
              <a:gd name="T52" fmla="*/ 0 w 839"/>
              <a:gd name="T53" fmla="*/ 542 h 705"/>
              <a:gd name="T54" fmla="*/ 5 w 839"/>
              <a:gd name="T55" fmla="*/ 376 h 705"/>
              <a:gd name="T56" fmla="*/ 59 w 839"/>
              <a:gd name="T57" fmla="*/ 290 h 705"/>
              <a:gd name="T58" fmla="*/ 158 w 839"/>
              <a:gd name="T59" fmla="*/ 254 h 705"/>
              <a:gd name="T60" fmla="*/ 488 w 839"/>
              <a:gd name="T61" fmla="*/ 144 h 705"/>
              <a:gd name="T62" fmla="*/ 544 w 839"/>
              <a:gd name="T63" fmla="*/ 217 h 705"/>
              <a:gd name="T64" fmla="*/ 532 w 839"/>
              <a:gd name="T65" fmla="*/ 312 h 705"/>
              <a:gd name="T66" fmla="*/ 459 w 839"/>
              <a:gd name="T67" fmla="*/ 369 h 705"/>
              <a:gd name="T68" fmla="*/ 364 w 839"/>
              <a:gd name="T69" fmla="*/ 356 h 705"/>
              <a:gd name="T70" fmla="*/ 307 w 839"/>
              <a:gd name="T71" fmla="*/ 283 h 705"/>
              <a:gd name="T72" fmla="*/ 320 w 839"/>
              <a:gd name="T73" fmla="*/ 188 h 705"/>
              <a:gd name="T74" fmla="*/ 393 w 839"/>
              <a:gd name="T75" fmla="*/ 132 h 705"/>
              <a:gd name="T76" fmla="*/ 663 w 839"/>
              <a:gd name="T77" fmla="*/ 5 h 705"/>
              <a:gd name="T78" fmla="*/ 736 w 839"/>
              <a:gd name="T79" fmla="*/ 61 h 705"/>
              <a:gd name="T80" fmla="*/ 747 w 839"/>
              <a:gd name="T81" fmla="*/ 156 h 705"/>
              <a:gd name="T82" fmla="*/ 692 w 839"/>
              <a:gd name="T83" fmla="*/ 229 h 705"/>
              <a:gd name="T84" fmla="*/ 602 w 839"/>
              <a:gd name="T85" fmla="*/ 242 h 705"/>
              <a:gd name="T86" fmla="*/ 554 w 839"/>
              <a:gd name="T87" fmla="*/ 169 h 705"/>
              <a:gd name="T88" fmla="*/ 512 w 839"/>
              <a:gd name="T89" fmla="*/ 90 h 705"/>
              <a:gd name="T90" fmla="*/ 568 w 839"/>
              <a:gd name="T91" fmla="*/ 17 h 705"/>
              <a:gd name="T92" fmla="*/ 210 w 839"/>
              <a:gd name="T93" fmla="*/ 0 h 705"/>
              <a:gd name="T94" fmla="*/ 297 w 839"/>
              <a:gd name="T95" fmla="*/ 36 h 705"/>
              <a:gd name="T96" fmla="*/ 334 w 839"/>
              <a:gd name="T97" fmla="*/ 124 h 705"/>
              <a:gd name="T98" fmla="*/ 287 w 839"/>
              <a:gd name="T99" fmla="*/ 190 h 705"/>
              <a:gd name="T100" fmla="*/ 210 w 839"/>
              <a:gd name="T101" fmla="*/ 246 h 705"/>
              <a:gd name="T102" fmla="*/ 124 w 839"/>
              <a:gd name="T103" fmla="*/ 210 h 705"/>
              <a:gd name="T104" fmla="*/ 87 w 839"/>
              <a:gd name="T105" fmla="*/ 124 h 705"/>
              <a:gd name="T106" fmla="*/ 124 w 839"/>
              <a:gd name="T107" fmla="*/ 36 h 705"/>
              <a:gd name="T108" fmla="*/ 210 w 839"/>
              <a:gd name="T109"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705">
                <a:moveTo>
                  <a:pt x="373" y="381"/>
                </a:moveTo>
                <a:lnTo>
                  <a:pt x="478" y="381"/>
                </a:lnTo>
                <a:lnTo>
                  <a:pt x="514" y="386"/>
                </a:lnTo>
                <a:lnTo>
                  <a:pt x="547" y="398"/>
                </a:lnTo>
                <a:lnTo>
                  <a:pt x="576" y="415"/>
                </a:lnTo>
                <a:lnTo>
                  <a:pt x="600" y="440"/>
                </a:lnTo>
                <a:lnTo>
                  <a:pt x="619" y="469"/>
                </a:lnTo>
                <a:lnTo>
                  <a:pt x="631" y="503"/>
                </a:lnTo>
                <a:lnTo>
                  <a:pt x="636" y="539"/>
                </a:lnTo>
                <a:lnTo>
                  <a:pt x="636" y="666"/>
                </a:lnTo>
                <a:lnTo>
                  <a:pt x="634" y="666"/>
                </a:lnTo>
                <a:lnTo>
                  <a:pt x="627" y="671"/>
                </a:lnTo>
                <a:lnTo>
                  <a:pt x="620" y="673"/>
                </a:lnTo>
                <a:lnTo>
                  <a:pt x="608" y="678"/>
                </a:lnTo>
                <a:lnTo>
                  <a:pt x="588" y="684"/>
                </a:lnTo>
                <a:lnTo>
                  <a:pt x="561" y="693"/>
                </a:lnTo>
                <a:lnTo>
                  <a:pt x="527" y="698"/>
                </a:lnTo>
                <a:lnTo>
                  <a:pt x="486" y="703"/>
                </a:lnTo>
                <a:lnTo>
                  <a:pt x="439" y="705"/>
                </a:lnTo>
                <a:lnTo>
                  <a:pt x="393" y="703"/>
                </a:lnTo>
                <a:lnTo>
                  <a:pt x="341" y="698"/>
                </a:lnTo>
                <a:lnTo>
                  <a:pt x="285" y="688"/>
                </a:lnTo>
                <a:lnTo>
                  <a:pt x="226" y="671"/>
                </a:lnTo>
                <a:lnTo>
                  <a:pt x="217" y="667"/>
                </a:lnTo>
                <a:lnTo>
                  <a:pt x="217" y="666"/>
                </a:lnTo>
                <a:lnTo>
                  <a:pt x="217" y="539"/>
                </a:lnTo>
                <a:lnTo>
                  <a:pt x="220" y="503"/>
                </a:lnTo>
                <a:lnTo>
                  <a:pt x="232" y="469"/>
                </a:lnTo>
                <a:lnTo>
                  <a:pt x="251" y="440"/>
                </a:lnTo>
                <a:lnTo>
                  <a:pt x="275" y="415"/>
                </a:lnTo>
                <a:lnTo>
                  <a:pt x="305" y="398"/>
                </a:lnTo>
                <a:lnTo>
                  <a:pt x="337" y="386"/>
                </a:lnTo>
                <a:lnTo>
                  <a:pt x="373" y="381"/>
                </a:lnTo>
                <a:close/>
                <a:moveTo>
                  <a:pt x="578" y="254"/>
                </a:moveTo>
                <a:lnTo>
                  <a:pt x="681" y="254"/>
                </a:lnTo>
                <a:lnTo>
                  <a:pt x="717" y="259"/>
                </a:lnTo>
                <a:lnTo>
                  <a:pt x="751" y="271"/>
                </a:lnTo>
                <a:lnTo>
                  <a:pt x="780" y="290"/>
                </a:lnTo>
                <a:lnTo>
                  <a:pt x="803" y="313"/>
                </a:lnTo>
                <a:lnTo>
                  <a:pt x="822" y="342"/>
                </a:lnTo>
                <a:lnTo>
                  <a:pt x="834" y="376"/>
                </a:lnTo>
                <a:lnTo>
                  <a:pt x="839" y="412"/>
                </a:lnTo>
                <a:lnTo>
                  <a:pt x="839" y="539"/>
                </a:lnTo>
                <a:lnTo>
                  <a:pt x="837" y="539"/>
                </a:lnTo>
                <a:lnTo>
                  <a:pt x="830" y="544"/>
                </a:lnTo>
                <a:lnTo>
                  <a:pt x="825" y="545"/>
                </a:lnTo>
                <a:lnTo>
                  <a:pt x="814" y="551"/>
                </a:lnTo>
                <a:lnTo>
                  <a:pt x="795" y="557"/>
                </a:lnTo>
                <a:lnTo>
                  <a:pt x="771" y="564"/>
                </a:lnTo>
                <a:lnTo>
                  <a:pt x="741" y="569"/>
                </a:lnTo>
                <a:lnTo>
                  <a:pt x="705" y="574"/>
                </a:lnTo>
                <a:lnTo>
                  <a:pt x="664" y="578"/>
                </a:lnTo>
                <a:lnTo>
                  <a:pt x="664" y="539"/>
                </a:lnTo>
                <a:lnTo>
                  <a:pt x="659" y="498"/>
                </a:lnTo>
                <a:lnTo>
                  <a:pt x="647" y="461"/>
                </a:lnTo>
                <a:lnTo>
                  <a:pt x="627" y="427"/>
                </a:lnTo>
                <a:lnTo>
                  <a:pt x="600" y="398"/>
                </a:lnTo>
                <a:lnTo>
                  <a:pt x="568" y="376"/>
                </a:lnTo>
                <a:lnTo>
                  <a:pt x="531" y="359"/>
                </a:lnTo>
                <a:lnTo>
                  <a:pt x="551" y="337"/>
                </a:lnTo>
                <a:lnTo>
                  <a:pt x="564" y="313"/>
                </a:lnTo>
                <a:lnTo>
                  <a:pt x="575" y="285"/>
                </a:lnTo>
                <a:lnTo>
                  <a:pt x="578" y="254"/>
                </a:lnTo>
                <a:close/>
                <a:moveTo>
                  <a:pt x="158" y="254"/>
                </a:moveTo>
                <a:lnTo>
                  <a:pt x="263" y="254"/>
                </a:lnTo>
                <a:lnTo>
                  <a:pt x="275" y="256"/>
                </a:lnTo>
                <a:lnTo>
                  <a:pt x="278" y="285"/>
                </a:lnTo>
                <a:lnTo>
                  <a:pt x="287" y="313"/>
                </a:lnTo>
                <a:lnTo>
                  <a:pt x="302" y="339"/>
                </a:lnTo>
                <a:lnTo>
                  <a:pt x="320" y="359"/>
                </a:lnTo>
                <a:lnTo>
                  <a:pt x="283" y="376"/>
                </a:lnTo>
                <a:lnTo>
                  <a:pt x="251" y="398"/>
                </a:lnTo>
                <a:lnTo>
                  <a:pt x="226" y="427"/>
                </a:lnTo>
                <a:lnTo>
                  <a:pt x="205" y="461"/>
                </a:lnTo>
                <a:lnTo>
                  <a:pt x="192" y="498"/>
                </a:lnTo>
                <a:lnTo>
                  <a:pt x="187" y="539"/>
                </a:lnTo>
                <a:lnTo>
                  <a:pt x="187" y="578"/>
                </a:lnTo>
                <a:lnTo>
                  <a:pt x="132" y="573"/>
                </a:lnTo>
                <a:lnTo>
                  <a:pt x="73" y="561"/>
                </a:lnTo>
                <a:lnTo>
                  <a:pt x="10" y="544"/>
                </a:lnTo>
                <a:lnTo>
                  <a:pt x="0" y="542"/>
                </a:lnTo>
                <a:lnTo>
                  <a:pt x="0" y="539"/>
                </a:lnTo>
                <a:lnTo>
                  <a:pt x="0" y="412"/>
                </a:lnTo>
                <a:lnTo>
                  <a:pt x="5" y="376"/>
                </a:lnTo>
                <a:lnTo>
                  <a:pt x="17" y="342"/>
                </a:lnTo>
                <a:lnTo>
                  <a:pt x="36" y="313"/>
                </a:lnTo>
                <a:lnTo>
                  <a:pt x="59" y="290"/>
                </a:lnTo>
                <a:lnTo>
                  <a:pt x="88" y="271"/>
                </a:lnTo>
                <a:lnTo>
                  <a:pt x="122" y="259"/>
                </a:lnTo>
                <a:lnTo>
                  <a:pt x="158" y="254"/>
                </a:lnTo>
                <a:close/>
                <a:moveTo>
                  <a:pt x="425" y="127"/>
                </a:moveTo>
                <a:lnTo>
                  <a:pt x="459" y="132"/>
                </a:lnTo>
                <a:lnTo>
                  <a:pt x="488" y="144"/>
                </a:lnTo>
                <a:lnTo>
                  <a:pt x="514" y="163"/>
                </a:lnTo>
                <a:lnTo>
                  <a:pt x="532" y="188"/>
                </a:lnTo>
                <a:lnTo>
                  <a:pt x="544" y="217"/>
                </a:lnTo>
                <a:lnTo>
                  <a:pt x="549" y="251"/>
                </a:lnTo>
                <a:lnTo>
                  <a:pt x="544" y="283"/>
                </a:lnTo>
                <a:lnTo>
                  <a:pt x="532" y="312"/>
                </a:lnTo>
                <a:lnTo>
                  <a:pt x="514" y="337"/>
                </a:lnTo>
                <a:lnTo>
                  <a:pt x="488" y="356"/>
                </a:lnTo>
                <a:lnTo>
                  <a:pt x="459" y="369"/>
                </a:lnTo>
                <a:lnTo>
                  <a:pt x="425" y="373"/>
                </a:lnTo>
                <a:lnTo>
                  <a:pt x="393" y="369"/>
                </a:lnTo>
                <a:lnTo>
                  <a:pt x="364" y="356"/>
                </a:lnTo>
                <a:lnTo>
                  <a:pt x="339" y="337"/>
                </a:lnTo>
                <a:lnTo>
                  <a:pt x="320" y="312"/>
                </a:lnTo>
                <a:lnTo>
                  <a:pt x="307" y="283"/>
                </a:lnTo>
                <a:lnTo>
                  <a:pt x="303" y="251"/>
                </a:lnTo>
                <a:lnTo>
                  <a:pt x="307" y="217"/>
                </a:lnTo>
                <a:lnTo>
                  <a:pt x="320" y="188"/>
                </a:lnTo>
                <a:lnTo>
                  <a:pt x="339" y="163"/>
                </a:lnTo>
                <a:lnTo>
                  <a:pt x="364" y="144"/>
                </a:lnTo>
                <a:lnTo>
                  <a:pt x="393" y="132"/>
                </a:lnTo>
                <a:lnTo>
                  <a:pt x="425" y="127"/>
                </a:lnTo>
                <a:close/>
                <a:moveTo>
                  <a:pt x="629" y="0"/>
                </a:moveTo>
                <a:lnTo>
                  <a:pt x="663" y="5"/>
                </a:lnTo>
                <a:lnTo>
                  <a:pt x="692" y="17"/>
                </a:lnTo>
                <a:lnTo>
                  <a:pt x="717" y="36"/>
                </a:lnTo>
                <a:lnTo>
                  <a:pt x="736" y="61"/>
                </a:lnTo>
                <a:lnTo>
                  <a:pt x="747" y="90"/>
                </a:lnTo>
                <a:lnTo>
                  <a:pt x="753" y="124"/>
                </a:lnTo>
                <a:lnTo>
                  <a:pt x="747" y="156"/>
                </a:lnTo>
                <a:lnTo>
                  <a:pt x="736" y="185"/>
                </a:lnTo>
                <a:lnTo>
                  <a:pt x="717" y="210"/>
                </a:lnTo>
                <a:lnTo>
                  <a:pt x="692" y="229"/>
                </a:lnTo>
                <a:lnTo>
                  <a:pt x="663" y="242"/>
                </a:lnTo>
                <a:lnTo>
                  <a:pt x="629" y="246"/>
                </a:lnTo>
                <a:lnTo>
                  <a:pt x="602" y="242"/>
                </a:lnTo>
                <a:lnTo>
                  <a:pt x="578" y="234"/>
                </a:lnTo>
                <a:lnTo>
                  <a:pt x="569" y="200"/>
                </a:lnTo>
                <a:lnTo>
                  <a:pt x="554" y="169"/>
                </a:lnTo>
                <a:lnTo>
                  <a:pt x="534" y="142"/>
                </a:lnTo>
                <a:lnTo>
                  <a:pt x="507" y="122"/>
                </a:lnTo>
                <a:lnTo>
                  <a:pt x="512" y="90"/>
                </a:lnTo>
                <a:lnTo>
                  <a:pt x="524" y="61"/>
                </a:lnTo>
                <a:lnTo>
                  <a:pt x="542" y="36"/>
                </a:lnTo>
                <a:lnTo>
                  <a:pt x="568" y="17"/>
                </a:lnTo>
                <a:lnTo>
                  <a:pt x="597" y="5"/>
                </a:lnTo>
                <a:lnTo>
                  <a:pt x="629" y="0"/>
                </a:lnTo>
                <a:close/>
                <a:moveTo>
                  <a:pt x="210" y="0"/>
                </a:moveTo>
                <a:lnTo>
                  <a:pt x="242" y="5"/>
                </a:lnTo>
                <a:lnTo>
                  <a:pt x="273" y="17"/>
                </a:lnTo>
                <a:lnTo>
                  <a:pt x="297" y="36"/>
                </a:lnTo>
                <a:lnTo>
                  <a:pt x="317" y="61"/>
                </a:lnTo>
                <a:lnTo>
                  <a:pt x="329" y="90"/>
                </a:lnTo>
                <a:lnTo>
                  <a:pt x="334" y="124"/>
                </a:lnTo>
                <a:lnTo>
                  <a:pt x="332" y="130"/>
                </a:lnTo>
                <a:lnTo>
                  <a:pt x="305" y="158"/>
                </a:lnTo>
                <a:lnTo>
                  <a:pt x="287" y="190"/>
                </a:lnTo>
                <a:lnTo>
                  <a:pt x="276" y="227"/>
                </a:lnTo>
                <a:lnTo>
                  <a:pt x="244" y="241"/>
                </a:lnTo>
                <a:lnTo>
                  <a:pt x="210" y="246"/>
                </a:lnTo>
                <a:lnTo>
                  <a:pt x="178" y="242"/>
                </a:lnTo>
                <a:lnTo>
                  <a:pt x="148" y="229"/>
                </a:lnTo>
                <a:lnTo>
                  <a:pt x="124" y="210"/>
                </a:lnTo>
                <a:lnTo>
                  <a:pt x="103" y="185"/>
                </a:lnTo>
                <a:lnTo>
                  <a:pt x="92" y="156"/>
                </a:lnTo>
                <a:lnTo>
                  <a:pt x="87" y="124"/>
                </a:lnTo>
                <a:lnTo>
                  <a:pt x="92" y="90"/>
                </a:lnTo>
                <a:lnTo>
                  <a:pt x="103" y="61"/>
                </a:lnTo>
                <a:lnTo>
                  <a:pt x="124" y="36"/>
                </a:lnTo>
                <a:lnTo>
                  <a:pt x="148" y="17"/>
                </a:lnTo>
                <a:lnTo>
                  <a:pt x="178" y="5"/>
                </a:lnTo>
                <a:lnTo>
                  <a:pt x="21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extBox 11"/>
          <p:cNvSpPr txBox="1"/>
          <p:nvPr/>
        </p:nvSpPr>
        <p:spPr>
          <a:xfrm>
            <a:off x="7074978" y="3865210"/>
            <a:ext cx="4959458" cy="22313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Virginians Impacted</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 million earn less than $12/hour</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1.4 million earn less than $15/hour</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n-ea"/>
                <a:cs typeface="+mn-cs"/>
              </a:rPr>
              <a:t>2</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4,500 state employees earn less than $15/hour</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811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 y="308340"/>
            <a:ext cx="10828422" cy="862735"/>
          </a:xfrm>
        </p:spPr>
        <p:txBody>
          <a:bodyPr/>
          <a:lstStyle/>
          <a:p>
            <a:r>
              <a:rPr lang="en-US" sz="4800" dirty="0" smtClean="0"/>
              <a:t>Recent Legislative Efforts in Virginia</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9247731"/>
              </p:ext>
            </p:extLst>
          </p:nvPr>
        </p:nvGraphicFramePr>
        <p:xfrm>
          <a:off x="481263" y="1491910"/>
          <a:ext cx="11197390" cy="5085352"/>
        </p:xfrm>
        <a:graphic>
          <a:graphicData uri="http://schemas.openxmlformats.org/drawingml/2006/table">
            <a:tbl>
              <a:tblPr firstRow="1" bandRow="1">
                <a:tableStyleId>{5C22544A-7EE6-4342-B048-85BDC9FD1C3A}</a:tableStyleId>
              </a:tblPr>
              <a:tblGrid>
                <a:gridCol w="991393">
                  <a:extLst>
                    <a:ext uri="{9D8B030D-6E8A-4147-A177-3AD203B41FA5}">
                      <a16:colId xmlns:a16="http://schemas.microsoft.com/office/drawing/2014/main" xmlns="" val="20000"/>
                    </a:ext>
                  </a:extLst>
                </a:gridCol>
                <a:gridCol w="1559377">
                  <a:extLst>
                    <a:ext uri="{9D8B030D-6E8A-4147-A177-3AD203B41FA5}">
                      <a16:colId xmlns:a16="http://schemas.microsoft.com/office/drawing/2014/main" xmlns="" val="20001"/>
                    </a:ext>
                  </a:extLst>
                </a:gridCol>
                <a:gridCol w="8646620">
                  <a:extLst>
                    <a:ext uri="{9D8B030D-6E8A-4147-A177-3AD203B41FA5}">
                      <a16:colId xmlns:a16="http://schemas.microsoft.com/office/drawing/2014/main" xmlns="" val="20002"/>
                    </a:ext>
                  </a:extLst>
                </a:gridCol>
              </a:tblGrid>
              <a:tr h="582780">
                <a:tc>
                  <a:txBody>
                    <a:bodyPr/>
                    <a:lstStyle/>
                    <a:p>
                      <a:r>
                        <a:rPr lang="en-US" dirty="0" smtClean="0"/>
                        <a:t>Year</a:t>
                      </a:r>
                      <a:endParaRPr lang="en-US" dirty="0"/>
                    </a:p>
                  </a:txBody>
                  <a:tcPr/>
                </a:tc>
                <a:tc>
                  <a:txBody>
                    <a:bodyPr/>
                    <a:lstStyle/>
                    <a:p>
                      <a:r>
                        <a:rPr lang="en-US" dirty="0" smtClean="0"/>
                        <a:t>Bill</a:t>
                      </a:r>
                      <a:r>
                        <a:rPr lang="en-US" baseline="0" dirty="0" smtClean="0"/>
                        <a:t> No.</a:t>
                      </a:r>
                      <a:endParaRPr lang="en-US" dirty="0"/>
                    </a:p>
                  </a:txBody>
                  <a:tcPr/>
                </a:tc>
                <a:tc>
                  <a:txBody>
                    <a:bodyPr/>
                    <a:lstStyle/>
                    <a:p>
                      <a:r>
                        <a:rPr lang="en-US" dirty="0" smtClean="0"/>
                        <a:t>Raises the Minimum Wage To:</a:t>
                      </a:r>
                      <a:endParaRPr lang="en-US" dirty="0"/>
                    </a:p>
                  </a:txBody>
                  <a:tcPr/>
                </a:tc>
                <a:extLst>
                  <a:ext uri="{0D108BD9-81ED-4DB2-BD59-A6C34878D82A}">
                    <a16:rowId xmlns:a16="http://schemas.microsoft.com/office/drawing/2014/main" xmlns="" val="10000"/>
                  </a:ext>
                </a:extLst>
              </a:tr>
              <a:tr h="582780">
                <a:tc>
                  <a:txBody>
                    <a:bodyPr/>
                    <a:lstStyle/>
                    <a:p>
                      <a:r>
                        <a:rPr lang="en-US" sz="2400" dirty="0" smtClean="0"/>
                        <a:t>2017</a:t>
                      </a:r>
                      <a:endParaRPr lang="en-US" sz="2400" dirty="0"/>
                    </a:p>
                  </a:txBody>
                  <a:tcPr/>
                </a:tc>
                <a:tc>
                  <a:txBody>
                    <a:bodyPr/>
                    <a:lstStyle/>
                    <a:p>
                      <a:r>
                        <a:rPr lang="en-US" sz="2400" dirty="0" smtClean="0"/>
                        <a:t>SB 978</a:t>
                      </a:r>
                      <a:endParaRPr lang="en-US" sz="2400" dirty="0"/>
                    </a:p>
                  </a:txBody>
                  <a:tcPr/>
                </a:tc>
                <a:tc>
                  <a:txBody>
                    <a:bodyPr/>
                    <a:lstStyle/>
                    <a:p>
                      <a:r>
                        <a:rPr lang="en-US" sz="2400" baseline="0" dirty="0" smtClean="0"/>
                        <a:t>$10 in 2017, $13 in 2018, and $15 in 2019</a:t>
                      </a:r>
                      <a:endParaRPr lang="en-US" sz="2400" dirty="0"/>
                    </a:p>
                  </a:txBody>
                  <a:tcPr/>
                </a:tc>
                <a:extLst>
                  <a:ext uri="{0D108BD9-81ED-4DB2-BD59-A6C34878D82A}">
                    <a16:rowId xmlns:a16="http://schemas.microsoft.com/office/drawing/2014/main" xmlns="" val="10001"/>
                  </a:ext>
                </a:extLst>
              </a:tr>
              <a:tr h="582780">
                <a:tc>
                  <a:txBody>
                    <a:bodyPr/>
                    <a:lstStyle/>
                    <a:p>
                      <a:r>
                        <a:rPr lang="en-US" sz="2400" dirty="0" smtClean="0"/>
                        <a:t>2017</a:t>
                      </a:r>
                      <a:endParaRPr lang="en-US" sz="2400" dirty="0"/>
                    </a:p>
                  </a:txBody>
                  <a:tcPr/>
                </a:tc>
                <a:tc>
                  <a:txBody>
                    <a:bodyPr/>
                    <a:lstStyle/>
                    <a:p>
                      <a:r>
                        <a:rPr lang="en-US" sz="2400" dirty="0" smtClean="0"/>
                        <a:t>HB 1444</a:t>
                      </a:r>
                      <a:endParaRPr lang="en-US" sz="2400" dirty="0"/>
                    </a:p>
                  </a:txBody>
                  <a:tcPr/>
                </a:tc>
                <a:tc>
                  <a:txBody>
                    <a:bodyPr/>
                    <a:lstStyle/>
                    <a:p>
                      <a:r>
                        <a:rPr lang="en-US" sz="2400" dirty="0" smtClean="0"/>
                        <a:t>$10</a:t>
                      </a:r>
                      <a:r>
                        <a:rPr lang="en-US" sz="2400" baseline="0" dirty="0" smtClean="0"/>
                        <a:t> in 2017, $12.50 in 2019, and $15 in 2021</a:t>
                      </a:r>
                      <a:endParaRPr lang="en-US" sz="2400" dirty="0"/>
                    </a:p>
                  </a:txBody>
                  <a:tcPr/>
                </a:tc>
                <a:extLst>
                  <a:ext uri="{0D108BD9-81ED-4DB2-BD59-A6C34878D82A}">
                    <a16:rowId xmlns:a16="http://schemas.microsoft.com/office/drawing/2014/main" xmlns="" val="10002"/>
                  </a:ext>
                </a:extLst>
              </a:tr>
              <a:tr h="582780">
                <a:tc>
                  <a:txBody>
                    <a:bodyPr/>
                    <a:lstStyle/>
                    <a:p>
                      <a:r>
                        <a:rPr lang="en-US" sz="2400" dirty="0" smtClean="0"/>
                        <a:t>2017</a:t>
                      </a:r>
                      <a:endParaRPr lang="en-US" sz="2400" dirty="0"/>
                    </a:p>
                  </a:txBody>
                  <a:tcPr/>
                </a:tc>
                <a:tc>
                  <a:txBody>
                    <a:bodyPr/>
                    <a:lstStyle/>
                    <a:p>
                      <a:r>
                        <a:rPr lang="en-US" sz="2400" dirty="0" smtClean="0"/>
                        <a:t>HB 1771</a:t>
                      </a:r>
                      <a:endParaRPr lang="en-US" sz="2400" dirty="0"/>
                    </a:p>
                  </a:txBody>
                  <a:tcPr/>
                </a:tc>
                <a:tc>
                  <a:txBody>
                    <a:bodyPr/>
                    <a:lstStyle/>
                    <a:p>
                      <a:r>
                        <a:rPr lang="en-US" sz="2400" dirty="0" smtClean="0"/>
                        <a:t>$10.10 in 2018, indexed</a:t>
                      </a:r>
                      <a:r>
                        <a:rPr lang="en-US" sz="2400" baseline="0" dirty="0" smtClean="0"/>
                        <a:t> to inflation in 2020</a:t>
                      </a:r>
                      <a:endParaRPr lang="en-US" sz="2400" dirty="0"/>
                    </a:p>
                  </a:txBody>
                  <a:tcPr/>
                </a:tc>
                <a:extLst>
                  <a:ext uri="{0D108BD9-81ED-4DB2-BD59-A6C34878D82A}">
                    <a16:rowId xmlns:a16="http://schemas.microsoft.com/office/drawing/2014/main" xmlns="" val="10003"/>
                  </a:ext>
                </a:extLst>
              </a:tr>
              <a:tr h="582780">
                <a:tc>
                  <a:txBody>
                    <a:bodyPr/>
                    <a:lstStyle/>
                    <a:p>
                      <a:r>
                        <a:rPr lang="en-US" sz="2400" dirty="0" smtClean="0"/>
                        <a:t>2017</a:t>
                      </a:r>
                      <a:endParaRPr lang="en-US" sz="2400" dirty="0"/>
                    </a:p>
                  </a:txBody>
                  <a:tcPr/>
                </a:tc>
                <a:tc>
                  <a:txBody>
                    <a:bodyPr/>
                    <a:lstStyle/>
                    <a:p>
                      <a:r>
                        <a:rPr lang="en-US" sz="2400" dirty="0" smtClean="0"/>
                        <a:t>HB 2309</a:t>
                      </a:r>
                      <a:endParaRPr lang="en-US" sz="2400" dirty="0"/>
                    </a:p>
                  </a:txBody>
                  <a:tcPr/>
                </a:tc>
                <a:tc>
                  <a:txBody>
                    <a:bodyPr/>
                    <a:lstStyle/>
                    <a:p>
                      <a:r>
                        <a:rPr lang="en-US" sz="2400" dirty="0" smtClean="0"/>
                        <a:t>$11 in 2017, $15 in 2019, indexed</a:t>
                      </a:r>
                      <a:r>
                        <a:rPr lang="en-US" sz="2400" baseline="0" dirty="0" smtClean="0"/>
                        <a:t> to inflation in 2020</a:t>
                      </a:r>
                      <a:endParaRPr lang="en-US" sz="2400" dirty="0"/>
                    </a:p>
                  </a:txBody>
                  <a:tcPr/>
                </a:tc>
                <a:extLst>
                  <a:ext uri="{0D108BD9-81ED-4DB2-BD59-A6C34878D82A}">
                    <a16:rowId xmlns:a16="http://schemas.microsoft.com/office/drawing/2014/main" xmlns="" val="10004"/>
                  </a:ext>
                </a:extLst>
              </a:tr>
              <a:tr h="1005892">
                <a:tc>
                  <a:txBody>
                    <a:bodyPr/>
                    <a:lstStyle/>
                    <a:p>
                      <a:r>
                        <a:rPr lang="en-US" sz="2400" dirty="0" smtClean="0"/>
                        <a:t>2017</a:t>
                      </a:r>
                      <a:endParaRPr lang="en-US" sz="2400" dirty="0"/>
                    </a:p>
                  </a:txBody>
                  <a:tcPr/>
                </a:tc>
                <a:tc>
                  <a:txBody>
                    <a:bodyPr/>
                    <a:lstStyle/>
                    <a:p>
                      <a:r>
                        <a:rPr lang="en-US" sz="2400" dirty="0" smtClean="0"/>
                        <a:t>SB 785</a:t>
                      </a:r>
                      <a:endParaRPr lang="en-US" sz="2400" dirty="0"/>
                    </a:p>
                  </a:txBody>
                  <a:tcPr/>
                </a:tc>
                <a:tc>
                  <a:txBody>
                    <a:bodyPr/>
                    <a:lstStyle/>
                    <a:p>
                      <a:r>
                        <a:rPr lang="en-US" sz="2400" dirty="0" smtClean="0"/>
                        <a:t>$8 in 2017, $9 in 2018, $10.10 in 2019, $11.25 in 2020; </a:t>
                      </a:r>
                      <a:r>
                        <a:rPr lang="en-US" sz="2400" baseline="0" dirty="0" smtClean="0"/>
                        <a:t>tipped employees not less than half minimum</a:t>
                      </a:r>
                      <a:endParaRPr lang="en-US" sz="2400" dirty="0"/>
                    </a:p>
                  </a:txBody>
                  <a:tcPr/>
                </a:tc>
                <a:extLst>
                  <a:ext uri="{0D108BD9-81ED-4DB2-BD59-A6C34878D82A}">
                    <a16:rowId xmlns:a16="http://schemas.microsoft.com/office/drawing/2014/main" xmlns="" val="10005"/>
                  </a:ext>
                </a:extLst>
              </a:tr>
              <a:tr h="582780">
                <a:tc>
                  <a:txBody>
                    <a:bodyPr/>
                    <a:lstStyle/>
                    <a:p>
                      <a:r>
                        <a:rPr lang="en-US" sz="2400" dirty="0" smtClean="0"/>
                        <a:t>2016</a:t>
                      </a:r>
                      <a:endParaRPr lang="en-US" sz="2400" dirty="0"/>
                    </a:p>
                  </a:txBody>
                  <a:tcPr/>
                </a:tc>
                <a:tc>
                  <a:txBody>
                    <a:bodyPr/>
                    <a:lstStyle/>
                    <a:p>
                      <a:r>
                        <a:rPr lang="en-US" sz="2400" dirty="0" smtClean="0"/>
                        <a:t>HJ 78</a:t>
                      </a:r>
                      <a:endParaRPr lang="en-US" sz="2400" dirty="0"/>
                    </a:p>
                  </a:txBody>
                  <a:tcPr/>
                </a:tc>
                <a:tc>
                  <a:txBody>
                    <a:bodyPr/>
                    <a:lstStyle/>
                    <a:p>
                      <a:r>
                        <a:rPr lang="en-US" sz="2400" dirty="0" smtClean="0"/>
                        <a:t>Resolution</a:t>
                      </a:r>
                      <a:r>
                        <a:rPr lang="en-US" sz="2400" baseline="0" dirty="0" smtClean="0"/>
                        <a:t> e</a:t>
                      </a:r>
                      <a:r>
                        <a:rPr lang="en-US" sz="2400" dirty="0" smtClean="0"/>
                        <a:t>ncourages</a:t>
                      </a:r>
                      <a:r>
                        <a:rPr lang="en-US" sz="2400" baseline="0" dirty="0" smtClean="0"/>
                        <a:t> employers to pay a ‘living wage’</a:t>
                      </a:r>
                      <a:endParaRPr lang="en-US" sz="2400" dirty="0"/>
                    </a:p>
                  </a:txBody>
                  <a:tcPr/>
                </a:tc>
                <a:extLst>
                  <a:ext uri="{0D108BD9-81ED-4DB2-BD59-A6C34878D82A}">
                    <a16:rowId xmlns:a16="http://schemas.microsoft.com/office/drawing/2014/main" xmlns="" val="10006"/>
                  </a:ext>
                </a:extLst>
              </a:tr>
              <a:tr h="582780">
                <a:tc>
                  <a:txBody>
                    <a:bodyPr/>
                    <a:lstStyle/>
                    <a:p>
                      <a:r>
                        <a:rPr lang="en-US" sz="2400" dirty="0" smtClean="0"/>
                        <a:t>2016</a:t>
                      </a:r>
                      <a:endParaRPr lang="en-US" sz="2400" dirty="0"/>
                    </a:p>
                  </a:txBody>
                  <a:tcPr/>
                </a:tc>
                <a:tc>
                  <a:txBody>
                    <a:bodyPr/>
                    <a:lstStyle/>
                    <a:p>
                      <a:r>
                        <a:rPr lang="en-US" sz="2400" dirty="0" smtClean="0"/>
                        <a:t>HB</a:t>
                      </a:r>
                      <a:r>
                        <a:rPr lang="en-US" sz="2400" baseline="0" dirty="0" smtClean="0"/>
                        <a:t> 597</a:t>
                      </a:r>
                      <a:endParaRPr lang="en-US" sz="2400" dirty="0"/>
                    </a:p>
                  </a:txBody>
                  <a:tcPr/>
                </a:tc>
                <a:tc>
                  <a:txBody>
                    <a:bodyPr/>
                    <a:lstStyle/>
                    <a:p>
                      <a:r>
                        <a:rPr lang="en-US" sz="2400" dirty="0" smtClean="0"/>
                        <a:t>$10 in 2016, $13 in 2017, $15 in 2018</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572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9" y="131878"/>
            <a:ext cx="10358773" cy="1055238"/>
          </a:xfrm>
        </p:spPr>
        <p:txBody>
          <a:bodyPr/>
          <a:lstStyle/>
          <a:p>
            <a:r>
              <a:rPr lang="en-US" sz="6000" dirty="0" smtClean="0"/>
              <a:t>Considerations</a:t>
            </a:r>
            <a:endParaRPr lang="en-US" sz="6000" dirty="0"/>
          </a:p>
        </p:txBody>
      </p:sp>
      <p:sp>
        <p:nvSpPr>
          <p:cNvPr id="4" name="Rectangle 3"/>
          <p:cNvSpPr/>
          <p:nvPr/>
        </p:nvSpPr>
        <p:spPr>
          <a:xfrm>
            <a:off x="320843" y="1223084"/>
            <a:ext cx="11101136" cy="5350183"/>
          </a:xfrm>
          <a:prstGeom prst="rect">
            <a:avLst/>
          </a:prstGeom>
        </p:spPr>
        <p:txBody>
          <a:bodyPr wrap="square">
            <a:spAutoFit/>
          </a:bodyPr>
          <a:lstStyle/>
          <a:p>
            <a:pPr marL="342900" indent="-342900">
              <a:spcBef>
                <a:spcPts val="1000"/>
              </a:spcBef>
              <a:buClr>
                <a:schemeClr val="bg2">
                  <a:lumMod val="40000"/>
                  <a:lumOff val="60000"/>
                </a:schemeClr>
              </a:buClr>
              <a:buSzPct val="80000"/>
              <a:buFont typeface="Wingdings 3" charset="2"/>
              <a:buChar char=""/>
            </a:pPr>
            <a:r>
              <a:rPr lang="en-US" sz="4000" dirty="0">
                <a:ea typeface="+mj-ea"/>
                <a:cs typeface="+mj-cs"/>
              </a:rPr>
              <a:t> </a:t>
            </a:r>
            <a:r>
              <a:rPr lang="en-US" sz="4000" dirty="0" smtClean="0">
                <a:ea typeface="+mj-ea"/>
                <a:cs typeface="+mj-cs"/>
              </a:rPr>
              <a:t>Economics – Supply and Demand</a:t>
            </a:r>
            <a:endParaRPr lang="en-US" sz="1600" dirty="0" smtClean="0">
              <a:ea typeface="+mj-ea"/>
              <a:cs typeface="+mj-cs"/>
            </a:endParaRPr>
          </a:p>
          <a:p>
            <a:pPr lvl="1">
              <a:spcBef>
                <a:spcPts val="1000"/>
              </a:spcBef>
              <a:buClr>
                <a:schemeClr val="bg2">
                  <a:lumMod val="40000"/>
                  <a:lumOff val="60000"/>
                </a:schemeClr>
              </a:buClr>
              <a:buSzPct val="80000"/>
            </a:pPr>
            <a:r>
              <a:rPr lang="en-US" sz="2800" dirty="0" smtClean="0">
                <a:ea typeface="+mj-ea"/>
                <a:cs typeface="+mj-cs"/>
              </a:rPr>
              <a:t> Impact on Low-Wage Employment &amp; Hours</a:t>
            </a:r>
            <a:br>
              <a:rPr lang="en-US" sz="2800" dirty="0" smtClean="0">
                <a:ea typeface="+mj-ea"/>
                <a:cs typeface="+mj-cs"/>
              </a:rPr>
            </a:br>
            <a:endParaRPr lang="en-US" sz="2800" dirty="0" smtClean="0">
              <a:ea typeface="+mj-ea"/>
              <a:cs typeface="+mj-cs"/>
            </a:endParaRPr>
          </a:p>
          <a:p>
            <a:pPr marL="342900" indent="-342900">
              <a:spcBef>
                <a:spcPts val="1000"/>
              </a:spcBef>
              <a:buClr>
                <a:schemeClr val="bg2">
                  <a:lumMod val="40000"/>
                  <a:lumOff val="60000"/>
                </a:schemeClr>
              </a:buClr>
              <a:buSzPct val="80000"/>
              <a:buFont typeface="Wingdings 3" charset="2"/>
              <a:buChar char=""/>
            </a:pPr>
            <a:r>
              <a:rPr lang="en-US" sz="4000" dirty="0" smtClean="0">
                <a:ea typeface="+mj-ea"/>
                <a:cs typeface="+mj-cs"/>
              </a:rPr>
              <a:t> Substitution Effect</a:t>
            </a:r>
            <a:br>
              <a:rPr lang="en-US" sz="4000" dirty="0" smtClean="0">
                <a:ea typeface="+mj-ea"/>
                <a:cs typeface="+mj-cs"/>
              </a:rPr>
            </a:br>
            <a:r>
              <a:rPr lang="en-US" sz="4000" dirty="0" smtClean="0">
                <a:ea typeface="+mj-ea"/>
                <a:cs typeface="+mj-cs"/>
              </a:rPr>
              <a:t>	 </a:t>
            </a:r>
            <a:r>
              <a:rPr lang="en-US" sz="2800" dirty="0" smtClean="0">
                <a:ea typeface="+mj-ea"/>
                <a:cs typeface="+mj-cs"/>
              </a:rPr>
              <a:t>Capital over Labor, Automation Impact</a:t>
            </a:r>
            <a:br>
              <a:rPr lang="en-US" sz="2800" dirty="0" smtClean="0">
                <a:ea typeface="+mj-ea"/>
                <a:cs typeface="+mj-cs"/>
              </a:rPr>
            </a:br>
            <a:endParaRPr lang="en-US" sz="2800" dirty="0">
              <a:ea typeface="+mj-ea"/>
              <a:cs typeface="+mj-cs"/>
            </a:endParaRPr>
          </a:p>
          <a:p>
            <a:pPr marL="342900" indent="-342900">
              <a:spcBef>
                <a:spcPts val="1000"/>
              </a:spcBef>
              <a:buClr>
                <a:schemeClr val="bg2">
                  <a:lumMod val="40000"/>
                  <a:lumOff val="60000"/>
                </a:schemeClr>
              </a:buClr>
              <a:buSzPct val="80000"/>
              <a:buFont typeface="Wingdings 3" charset="2"/>
              <a:buChar char=""/>
            </a:pPr>
            <a:r>
              <a:rPr lang="en-US" sz="2800" dirty="0" smtClean="0">
                <a:ea typeface="+mj-ea"/>
                <a:cs typeface="+mj-cs"/>
              </a:rPr>
              <a:t>  </a:t>
            </a:r>
            <a:r>
              <a:rPr lang="en-US" sz="4000" dirty="0" smtClean="0"/>
              <a:t>Regional </a:t>
            </a:r>
            <a:r>
              <a:rPr lang="en-US" sz="4000" dirty="0"/>
              <a:t>Cost-of-Living </a:t>
            </a:r>
            <a:r>
              <a:rPr lang="en-US" sz="4000" dirty="0" smtClean="0"/>
              <a:t>Variations</a:t>
            </a:r>
          </a:p>
          <a:p>
            <a:pPr lvl="1">
              <a:spcBef>
                <a:spcPts val="1000"/>
              </a:spcBef>
              <a:buClr>
                <a:schemeClr val="bg2">
                  <a:lumMod val="40000"/>
                  <a:lumOff val="60000"/>
                </a:schemeClr>
              </a:buClr>
              <a:buSzPct val="80000"/>
            </a:pPr>
            <a:r>
              <a:rPr lang="en-US" sz="2800" dirty="0" smtClean="0"/>
              <a:t> Leads us to regional, not statewide solution</a:t>
            </a:r>
            <a:endParaRPr lang="en-US" sz="2800" dirty="0" smtClean="0">
              <a:ea typeface="+mj-ea"/>
              <a:cs typeface="+mj-cs"/>
            </a:endParaRPr>
          </a:p>
          <a:p>
            <a:pPr marL="800100" lvl="1" indent="-342900">
              <a:spcBef>
                <a:spcPts val="1000"/>
              </a:spcBef>
              <a:buClr>
                <a:schemeClr val="bg2">
                  <a:lumMod val="40000"/>
                  <a:lumOff val="60000"/>
                </a:schemeClr>
              </a:buClr>
              <a:buSzPct val="80000"/>
              <a:buFont typeface="Wingdings 3" charset="2"/>
              <a:buChar char=""/>
            </a:pPr>
            <a:endParaRPr lang="en-US" sz="2800" dirty="0" smtClean="0">
              <a:ea typeface="+mj-ea"/>
              <a:cs typeface="+mj-cs"/>
            </a:endParaRPr>
          </a:p>
        </p:txBody>
      </p:sp>
      <p:pic>
        <p:nvPicPr>
          <p:cNvPr id="5" name="Picture 4"/>
          <p:cNvPicPr>
            <a:picLocks noChangeAspect="1"/>
          </p:cNvPicPr>
          <p:nvPr/>
        </p:nvPicPr>
        <p:blipFill>
          <a:blip r:embed="rId3"/>
          <a:stretch>
            <a:fillRect/>
          </a:stretch>
        </p:blipFill>
        <p:spPr>
          <a:xfrm>
            <a:off x="9601436" y="1553424"/>
            <a:ext cx="2293552" cy="4404394"/>
          </a:xfrm>
          <a:prstGeom prst="rect">
            <a:avLst/>
          </a:prstGeom>
        </p:spPr>
      </p:pic>
    </p:spTree>
    <p:extLst>
      <p:ext uri="{BB962C8B-B14F-4D97-AF65-F5344CB8AC3E}">
        <p14:creationId xmlns:p14="http://schemas.microsoft.com/office/powerpoint/2010/main" val="2742295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1" y="1477108"/>
            <a:ext cx="8335108" cy="4771291"/>
          </a:xfrm>
        </p:spPr>
        <p:txBody>
          <a:bodyPr>
            <a:normAutofit/>
          </a:bodyPr>
          <a:lstStyle/>
          <a:p>
            <a:pPr lvl="1"/>
            <a:r>
              <a:rPr lang="en-US" sz="2800" dirty="0" smtClean="0"/>
              <a:t>Affected:  786,000 citizens of the Commonwealth (20.2% of workforce).</a:t>
            </a:r>
          </a:p>
          <a:p>
            <a:pPr lvl="1"/>
            <a:r>
              <a:rPr lang="en-US" sz="2800" b="1" dirty="0"/>
              <a:t>The preponderance of research finds that raising the minimum wage does not cause job losses. </a:t>
            </a:r>
            <a:endParaRPr lang="en-US" sz="2800" dirty="0"/>
          </a:p>
          <a:p>
            <a:pPr lvl="1"/>
            <a:r>
              <a:rPr lang="en-US" sz="2800" dirty="0" smtClean="0"/>
              <a:t>Four </a:t>
            </a:r>
            <a:r>
              <a:rPr lang="en-US" sz="2800" dirty="0"/>
              <a:t>of the top ten states rated by Forbes as “best states for business” have </a:t>
            </a:r>
            <a:r>
              <a:rPr lang="en-US" sz="2800" dirty="0" smtClean="0"/>
              <a:t>state  </a:t>
            </a:r>
            <a:r>
              <a:rPr lang="en-US" sz="2800" dirty="0"/>
              <a:t>minimum wages at least $1.00 an hour higher than the federal minimum wage. </a:t>
            </a:r>
            <a:endParaRPr lang="en-US" sz="2800" dirty="0" smtClean="0"/>
          </a:p>
          <a:p>
            <a:pPr marL="457200" lvl="1" indent="0">
              <a:buNone/>
            </a:pPr>
            <a:endParaRPr lang="en-US" dirty="0" smtClean="0"/>
          </a:p>
          <a:p>
            <a:pPr lvl="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414" y="1348155"/>
            <a:ext cx="3071447" cy="5419578"/>
          </a:xfrm>
          <a:prstGeom prst="rect">
            <a:avLst/>
          </a:prstGeom>
        </p:spPr>
      </p:pic>
      <p:sp>
        <p:nvSpPr>
          <p:cNvPr id="6" name="Title 1"/>
          <p:cNvSpPr txBox="1">
            <a:spLocks/>
          </p:cNvSpPr>
          <p:nvPr/>
        </p:nvSpPr>
        <p:spPr>
          <a:xfrm>
            <a:off x="322532" y="292917"/>
            <a:ext cx="10358773" cy="10552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t>Considerations Cont’d</a:t>
            </a:r>
            <a:endParaRPr lang="en-US" sz="5400" dirty="0"/>
          </a:p>
        </p:txBody>
      </p:sp>
    </p:spTree>
    <p:extLst>
      <p:ext uri="{BB962C8B-B14F-4D97-AF65-F5344CB8AC3E}">
        <p14:creationId xmlns:p14="http://schemas.microsoft.com/office/powerpoint/2010/main" val="905724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Strateg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Business plan presentation (Ion green design, widescreen).potx" id="{866C028E-10C7-4672-8238-17D4366C073A}" vid="{2A820B7E-5093-43C8-ABD0-FF5B957D5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 (Ion green design, widescreen)</Template>
  <TotalTime>999</TotalTime>
  <Words>1229</Words>
  <Application>Microsoft Office PowerPoint</Application>
  <PresentationFormat>Custom</PresentationFormat>
  <Paragraphs>143</Paragraphs>
  <Slides>16</Slides>
  <Notes>13</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Business Strategy</vt:lpstr>
      <vt:lpstr>The “Living Wage”</vt:lpstr>
      <vt:lpstr>Group 3</vt:lpstr>
      <vt:lpstr>PowerPoint Presentation</vt:lpstr>
      <vt:lpstr>Outside of Virginia</vt:lpstr>
      <vt:lpstr>Outside of Virginia</vt:lpstr>
      <vt:lpstr>Virginia</vt:lpstr>
      <vt:lpstr>Recent Legislative Efforts in Virginia</vt:lpstr>
      <vt:lpstr>Considerations</vt:lpstr>
      <vt:lpstr>PowerPoint Presentation</vt:lpstr>
      <vt:lpstr>Considerations Cont’d</vt:lpstr>
      <vt:lpstr>PowerPoint Presentation</vt:lpstr>
      <vt:lpstr>Options/Strategies</vt:lpstr>
      <vt:lpstr>Options/Stratgies</vt:lpstr>
      <vt:lpstr>References</vt:lpstr>
      <vt:lpstr>PowerPoint Presentation</vt:lpstr>
      <vt:lpstr>Living Wage in Virginia</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Wage”</dc:title>
  <dc:creator>Caudill, Shane (DGS)</dc:creator>
  <cp:lastModifiedBy>Davis, Cindy (DHCD)</cp:lastModifiedBy>
  <cp:revision>53</cp:revision>
  <cp:lastPrinted>2012-08-15T21:38:02Z</cp:lastPrinted>
  <dcterms:created xsi:type="dcterms:W3CDTF">2017-10-02T17:47:10Z</dcterms:created>
  <dcterms:modified xsi:type="dcterms:W3CDTF">2017-10-25T21:44:28Z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