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2" r:id="rId7"/>
    <p:sldId id="263" r:id="rId8"/>
    <p:sldId id="261" r:id="rId9"/>
    <p:sldId id="264" r:id="rId10"/>
    <p:sldId id="265" r:id="rId11"/>
    <p:sldId id="266" r:id="rId12"/>
  </p:sldIdLst>
  <p:sldSz cx="9144000" cy="5143500" type="screen16x9"/>
  <p:notesSz cx="6858000" cy="9144000"/>
  <p:embeddedFontLst>
    <p:embeddedFont>
      <p:font typeface="Calibri" panose="020F0502020204030204" pitchFamily="34" charset="0"/>
      <p:regular r:id="rId14"/>
      <p:bold r:id="rId15"/>
      <p:italic r:id="rId16"/>
      <p:boldItalic r:id="rId17"/>
    </p:embeddedFont>
    <p:embeddedFont>
      <p:font typeface="Lato" panose="020B0604020202020204" charset="0"/>
      <p:regular r:id="rId18"/>
      <p:bold r:id="rId19"/>
      <p:italic r:id="rId20"/>
      <p:boldItalic r:id="rId21"/>
    </p:embeddedFont>
    <p:embeddedFont>
      <p:font typeface="Raleway"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extLst>
      <p:ext uri="{BB962C8B-B14F-4D97-AF65-F5344CB8AC3E}">
        <p14:creationId xmlns:p14="http://schemas.microsoft.com/office/powerpoint/2010/main" val="52984572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blog.metrotrends.org/2014/04/low-income-families-cars-key-greater-opportunity-2/"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washingtonpost.com/local/built-to-replace-ellen-wilson-housing-project-townhomes-are-a-mixed-income-model/2013/11/03/d7b1be8c-3200-11e3-9c68-1cf643210300_story.html?utm_term=.bdafff54ebc2"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unece.org/fileadmin/DAM/hlm/documents/Publications/EN_Geneva_UN_Charter_on_Sustainable_Housing.pdf"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hdb.gov.sg/cs/infoweb/about-us"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buNone/>
            </a:pPr>
            <a:r>
              <a:rPr lang="en" sz="1400">
                <a:latin typeface="Lato"/>
                <a:ea typeface="Lato"/>
                <a:cs typeface="Lato"/>
                <a:sym typeface="Lato"/>
              </a:rPr>
              <a:t>In examining State and Local grant opportunities, let’s look at Atlanta, GA.  In 1936, Atlanta built Techwood Homes, the nation’s first housing project. By the 1990s, a greater percentage of the city’s residents were living in housing projects than in any other city in America.  Due in part to Atlanta’s preparation to host the 1996 Summer Olympics, Atlanta authorities tapped into the HOPE VI grant to revitalize downtown Atlanta.  One of the program’s primary objectives was to reduce concentrations of poverty and crime by encouraging the demolition of public housing and the redevelopment of mixed-income housing in its place. In order to achieve these objectives, relocation to private market rental housing with the help of voucher subsidies became a key component of the program.</a:t>
            </a:r>
          </a:p>
          <a:p>
            <a:pPr lvl="0">
              <a:spcBef>
                <a:spcPts val="0"/>
              </a:spcBef>
              <a:buNone/>
            </a:pPr>
            <a:endParaRPr sz="1400">
              <a:latin typeface="Lato"/>
              <a:ea typeface="Lato"/>
              <a:cs typeface="Lato"/>
              <a:sym typeface="Lato"/>
            </a:endParaRPr>
          </a:p>
          <a:p>
            <a:pPr lvl="0">
              <a:spcBef>
                <a:spcPts val="0"/>
              </a:spcBef>
              <a:buNone/>
            </a:pPr>
            <a:r>
              <a:rPr lang="en" sz="1400">
                <a:latin typeface="Lato"/>
                <a:ea typeface="Lato"/>
                <a:cs typeface="Lato"/>
                <a:sym typeface="Lato"/>
              </a:rPr>
              <a:t>This effort is intended to reduce poverty and crime while increasing educational and employment opportunities by decentralizing low income families.  Summarizing a study of post-move living conditions found that for the most part - results show significant improvements in the quality of life of relocated residents: they are living in neighborhoods that are safer and have lower poverty levels than public housing. But it noted that many relocated residents struggle with the new challenges they face in private market rental housing, and that those who moved to other public housing developments experienced only a small improvement over the communities they were forced to leave.</a:t>
            </a:r>
          </a:p>
          <a:p>
            <a:pPr lvl="0">
              <a:spcBef>
                <a:spcPts val="0"/>
              </a:spcBef>
              <a:buNone/>
            </a:pPr>
            <a:endParaRPr sz="1400">
              <a:latin typeface="Lato"/>
              <a:ea typeface="Lato"/>
              <a:cs typeface="Lato"/>
              <a:sym typeface="Lato"/>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sz="1400">
                <a:latin typeface="Lato"/>
                <a:ea typeface="Lato"/>
                <a:cs typeface="Lato"/>
                <a:sym typeface="Lato"/>
              </a:rPr>
              <a:t>From our discussion, we have two overarching recommendations - </a:t>
            </a:r>
          </a:p>
          <a:p>
            <a:pPr lvl="0">
              <a:spcBef>
                <a:spcPts val="0"/>
              </a:spcBef>
              <a:buNone/>
            </a:pPr>
            <a:r>
              <a:rPr lang="en" sz="1400">
                <a:latin typeface="Lato"/>
                <a:ea typeface="Lato"/>
                <a:cs typeface="Lato"/>
                <a:sym typeface="Lato"/>
              </a:rPr>
              <a:t>First, in the short term, acknowledging that public housing exists and is not going anywhere soon, officials need to transform policing strategies to be proactive - not reactive, there needs be organized volunteers to care for the public housing neighborhoods including neighborhood watch programs and tenant meetings with officials; also officials should develop and implement urban agriculture training and other environmental initiatives.</a:t>
            </a:r>
          </a:p>
          <a:p>
            <a:pPr lvl="0" rtl="0">
              <a:spcBef>
                <a:spcPts val="0"/>
              </a:spcBef>
              <a:buNone/>
            </a:pPr>
            <a:endParaRPr sz="1400">
              <a:latin typeface="Lato"/>
              <a:ea typeface="Lato"/>
              <a:cs typeface="Lato"/>
              <a:sym typeface="Lato"/>
            </a:endParaRPr>
          </a:p>
          <a:p>
            <a:pPr lvl="0">
              <a:spcBef>
                <a:spcPts val="0"/>
              </a:spcBef>
              <a:buNone/>
            </a:pPr>
            <a:r>
              <a:rPr lang="en" sz="1400">
                <a:latin typeface="Lato"/>
                <a:ea typeface="Lato"/>
                <a:cs typeface="Lato"/>
                <a:sym typeface="Lato"/>
              </a:rPr>
              <a:t>Second, over the long term, as opportunities arise, officials should pursue grants to replace public housing with affordable mixed-income housing developments to help decentralize low income recipients to provide for better outcomes for children and families.  However, a key component to providing truly market based choice in housing, transportation assistance may be necessary.  We recommend that a study is needed to expand public transportation to areas not currently served as well as transportation vouchers to provide private transportation opportunities to low income housing recipients. </a:t>
            </a:r>
          </a:p>
          <a:p>
            <a:pPr lvl="0">
              <a:spcBef>
                <a:spcPts val="0"/>
              </a:spcBef>
              <a:buNone/>
            </a:pPr>
            <a:endParaRPr sz="1400">
              <a:latin typeface="Lato"/>
              <a:ea typeface="Lato"/>
              <a:cs typeface="Lato"/>
              <a:sym typeface="Lato"/>
            </a:endParaRPr>
          </a:p>
          <a:p>
            <a:pPr lvl="0">
              <a:spcBef>
                <a:spcPts val="0"/>
              </a:spcBef>
              <a:buNone/>
            </a:pPr>
            <a:r>
              <a:rPr lang="en" sz="1400">
                <a:latin typeface="Lato"/>
                <a:ea typeface="Lato"/>
                <a:cs typeface="Lato"/>
                <a:sym typeface="Lato"/>
              </a:rPr>
              <a:t>While these initiatives may seem simple, they require much study and development - and some will require significant upfront funding - however the long term impact on individuals and families are far-reaching. The true goal of government should be to not only allow access - but encourage all people equal access in providing opportunities for better social outcomes for themselves, their families, and their communities...and the low income housing programs, like the ones we discussed, empower people, bond families, and strengthen communities with the great Commonwealth of Virginia.</a:t>
            </a:r>
          </a:p>
          <a:p>
            <a:pPr lvl="0">
              <a:spcBef>
                <a:spcPts val="0"/>
              </a:spcBef>
              <a:buNone/>
            </a:pPr>
            <a:endParaRPr sz="1400">
              <a:latin typeface="Lato"/>
              <a:ea typeface="Lato"/>
              <a:cs typeface="Lato"/>
              <a:sym typeface="Lato"/>
            </a:endParaRPr>
          </a:p>
          <a:p>
            <a:pPr lvl="0">
              <a:spcBef>
                <a:spcPts val="0"/>
              </a:spcBef>
              <a:buNone/>
            </a:pPr>
            <a:r>
              <a:rPr lang="en" sz="1400">
                <a:latin typeface="Lato"/>
                <a:ea typeface="Lato"/>
                <a:cs typeface="Lato"/>
                <a:sym typeface="Lato"/>
              </a:rPr>
              <a:t>We appreciate the opportunity to present our findings to you this morning and ask if you have questions.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r>
              <a:rPr lang="en" sz="1000">
                <a:latin typeface="Times New Roman"/>
                <a:ea typeface="Times New Roman"/>
                <a:cs typeface="Times New Roman"/>
                <a:sym typeface="Times New Roman"/>
              </a:rPr>
              <a:t>The 1949 Housing Act declared that every American has the right to ‘a decent home and a suitable living environment’ </a:t>
            </a:r>
          </a:p>
          <a:p>
            <a:pPr marL="457200" lvl="0" indent="-317500" rtl="0">
              <a:spcBef>
                <a:spcPts val="0"/>
              </a:spcBef>
              <a:buSzPct val="140000"/>
            </a:pPr>
            <a:r>
              <a:rPr lang="en" sz="1000">
                <a:latin typeface="Times New Roman"/>
                <a:ea typeface="Times New Roman"/>
                <a:cs typeface="Times New Roman"/>
                <a:sym typeface="Times New Roman"/>
              </a:rPr>
              <a:t>Decent housing =actual structure</a:t>
            </a:r>
          </a:p>
          <a:p>
            <a:pPr marL="457200" lvl="0" indent="-317500" rtl="0">
              <a:spcBef>
                <a:spcPts val="0"/>
              </a:spcBef>
              <a:buSzPct val="140000"/>
            </a:pPr>
            <a:r>
              <a:rPr lang="en" sz="1000">
                <a:latin typeface="Times New Roman"/>
                <a:ea typeface="Times New Roman"/>
                <a:cs typeface="Times New Roman"/>
                <a:sym typeface="Times New Roman"/>
              </a:rPr>
              <a:t>Suitable environment = area</a:t>
            </a:r>
          </a:p>
          <a:p>
            <a:pPr marL="457200" lvl="0" indent="-317500" rtl="0">
              <a:spcBef>
                <a:spcPts val="0"/>
              </a:spcBef>
              <a:buSzPct val="140000"/>
            </a:pPr>
            <a:r>
              <a:rPr lang="en" sz="1000">
                <a:latin typeface="Times New Roman"/>
                <a:ea typeface="Times New Roman"/>
                <a:cs typeface="Times New Roman"/>
                <a:sym typeface="Times New Roman"/>
              </a:rPr>
              <a:t>Thus ‘homes’ are solid structures in areas without constraints</a:t>
            </a:r>
          </a:p>
          <a:p>
            <a:pPr marL="914400" lvl="1" indent="-311150" rtl="0">
              <a:spcBef>
                <a:spcPts val="0"/>
              </a:spcBef>
              <a:buSzPct val="100000"/>
            </a:pPr>
            <a:r>
              <a:rPr lang="en" sz="1300"/>
              <a:t>Poverty</a:t>
            </a:r>
          </a:p>
          <a:p>
            <a:pPr marL="914400" lvl="1" indent="-311150" rtl="0">
              <a:spcBef>
                <a:spcPts val="0"/>
              </a:spcBef>
              <a:buSzPct val="100000"/>
            </a:pPr>
            <a:r>
              <a:rPr lang="en" sz="1300"/>
              <a:t>Crime</a:t>
            </a:r>
          </a:p>
          <a:p>
            <a:pPr marL="914400" lvl="1" indent="-311150" rtl="0">
              <a:spcBef>
                <a:spcPts val="0"/>
              </a:spcBef>
              <a:buSzPct val="100000"/>
            </a:pPr>
            <a:r>
              <a:rPr lang="en" sz="1300"/>
              <a:t>Education</a:t>
            </a:r>
          </a:p>
          <a:p>
            <a:pPr lvl="0" rtl="0">
              <a:spcBef>
                <a:spcPts val="0"/>
              </a:spcBef>
              <a:buNone/>
            </a:pPr>
            <a:endParaRPr sz="1400"/>
          </a:p>
          <a:p>
            <a:pPr lvl="0" rtl="0">
              <a:spcBef>
                <a:spcPts val="0"/>
              </a:spcBef>
              <a:buNone/>
            </a:pPr>
            <a:r>
              <a:rPr lang="en" sz="1400"/>
              <a:t>This does not state that the government must provide the structure!</a:t>
            </a:r>
          </a:p>
          <a:p>
            <a:pPr lvl="0" rtl="0">
              <a:lnSpc>
                <a:spcPct val="115000"/>
              </a:lnSpc>
              <a:spcBef>
                <a:spcPts val="0"/>
              </a:spcBef>
              <a:buNone/>
            </a:pPr>
            <a:endParaRPr sz="1000">
              <a:latin typeface="Times New Roman"/>
              <a:ea typeface="Times New Roman"/>
              <a:cs typeface="Times New Roman"/>
              <a:sym typeface="Times New Roman"/>
            </a:endParaRPr>
          </a:p>
          <a:p>
            <a:pPr lvl="0" rtl="0">
              <a:lnSpc>
                <a:spcPct val="115000"/>
              </a:lnSpc>
              <a:spcBef>
                <a:spcPts val="0"/>
              </a:spcBef>
              <a:buNone/>
            </a:pPr>
            <a:r>
              <a:rPr lang="en" sz="1000">
                <a:latin typeface="Times New Roman"/>
                <a:ea typeface="Times New Roman"/>
                <a:cs typeface="Times New Roman"/>
                <a:sym typeface="Times New Roman"/>
              </a:rPr>
              <a:t>Decent housing refers to the house’s structure quality and suitable environment  refers to the neighborhood. </a:t>
            </a:r>
          </a:p>
          <a:p>
            <a:pPr lvl="0" rtl="0">
              <a:lnSpc>
                <a:spcPct val="115000"/>
              </a:lnSpc>
              <a:spcBef>
                <a:spcPts val="0"/>
              </a:spcBef>
              <a:buNone/>
            </a:pPr>
            <a:r>
              <a:rPr lang="en" sz="1000">
                <a:latin typeface="Times New Roman"/>
                <a:ea typeface="Times New Roman"/>
                <a:cs typeface="Times New Roman"/>
                <a:sym typeface="Times New Roman"/>
              </a:rPr>
              <a:t>This means that the purpose of federally sponsored housing programs should provide access to neighborhoods where poverty, crime, and poor public education opportunities do not constrain opportunities for upward mobility.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marR="0" lvl="0" indent="-311150" algn="l" rtl="0">
              <a:lnSpc>
                <a:spcPct val="115000"/>
              </a:lnSpc>
              <a:spcBef>
                <a:spcPts val="0"/>
              </a:spcBef>
              <a:spcAft>
                <a:spcPts val="1600"/>
              </a:spcAft>
              <a:buClr>
                <a:schemeClr val="accent1"/>
              </a:buClr>
              <a:buSzPct val="118181"/>
              <a:buFont typeface="Lato"/>
            </a:pPr>
            <a:endParaRPr>
              <a:solidFill>
                <a:schemeClr val="accent1"/>
              </a:solidFill>
              <a:latin typeface="Lato"/>
              <a:ea typeface="Lato"/>
              <a:cs typeface="Lato"/>
              <a:sym typeface="Lato"/>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311150" rtl="0">
              <a:lnSpc>
                <a:spcPct val="115000"/>
              </a:lnSpc>
              <a:spcBef>
                <a:spcPts val="0"/>
              </a:spcBef>
              <a:spcAft>
                <a:spcPts val="1600"/>
              </a:spcAft>
              <a:buClr>
                <a:schemeClr val="accent1"/>
              </a:buClr>
              <a:buSzPct val="118181"/>
              <a:buFont typeface="Lato"/>
            </a:pPr>
            <a:r>
              <a:rPr lang="en">
                <a:solidFill>
                  <a:schemeClr val="accent1"/>
                </a:solidFill>
                <a:latin typeface="Lato"/>
                <a:ea typeface="Lato"/>
                <a:cs typeface="Lato"/>
                <a:sym typeface="Lato"/>
              </a:rPr>
              <a:t>Crime prevention  is paramount</a:t>
            </a:r>
          </a:p>
          <a:p>
            <a:pPr marL="914400" lvl="1" indent="-298450" rtl="0">
              <a:lnSpc>
                <a:spcPct val="115000"/>
              </a:lnSpc>
              <a:spcBef>
                <a:spcPts val="0"/>
              </a:spcBef>
              <a:spcAft>
                <a:spcPts val="1600"/>
              </a:spcAft>
              <a:buClr>
                <a:schemeClr val="accent1"/>
              </a:buClr>
              <a:buFont typeface="Lato"/>
            </a:pPr>
            <a:r>
              <a:rPr lang="en">
                <a:solidFill>
                  <a:schemeClr val="accent1"/>
                </a:solidFill>
                <a:latin typeface="Lato"/>
                <a:ea typeface="Lato"/>
                <a:cs typeface="Lato"/>
                <a:sym typeface="Lato"/>
              </a:rPr>
              <a:t>Proactive rather than reactive intervention</a:t>
            </a:r>
          </a:p>
          <a:p>
            <a:pPr marL="457200" lvl="0" indent="-311150" rtl="0">
              <a:lnSpc>
                <a:spcPct val="115000"/>
              </a:lnSpc>
              <a:spcBef>
                <a:spcPts val="0"/>
              </a:spcBef>
              <a:spcAft>
                <a:spcPts val="1600"/>
              </a:spcAft>
              <a:buClr>
                <a:schemeClr val="accent1"/>
              </a:buClr>
              <a:buSzPct val="118181"/>
              <a:buFont typeface="Lato"/>
            </a:pPr>
            <a:r>
              <a:rPr lang="en">
                <a:solidFill>
                  <a:schemeClr val="accent1"/>
                </a:solidFill>
                <a:latin typeface="Lato"/>
                <a:ea typeface="Lato"/>
                <a:cs typeface="Lato"/>
                <a:sym typeface="Lato"/>
              </a:rPr>
              <a:t>Citizen reaction matters</a:t>
            </a:r>
          </a:p>
          <a:p>
            <a:pPr marL="914400" lvl="1" indent="-304800" rtl="0">
              <a:lnSpc>
                <a:spcPct val="115000"/>
              </a:lnSpc>
              <a:spcBef>
                <a:spcPts val="0"/>
              </a:spcBef>
              <a:spcAft>
                <a:spcPts val="1600"/>
              </a:spcAft>
              <a:buClr>
                <a:schemeClr val="accent1"/>
              </a:buClr>
              <a:buSzPct val="100000"/>
              <a:buFont typeface="Lato"/>
            </a:pPr>
            <a:r>
              <a:rPr lang="en">
                <a:solidFill>
                  <a:schemeClr val="accent1"/>
                </a:solidFill>
                <a:latin typeface="Lato"/>
                <a:ea typeface="Lato"/>
                <a:cs typeface="Lato"/>
                <a:sym typeface="Lato"/>
              </a:rPr>
              <a:t>Delicate balance between public trust and public safety</a:t>
            </a:r>
          </a:p>
          <a:p>
            <a:pPr lvl="0" rtl="0">
              <a:spcBef>
                <a:spcPts val="0"/>
              </a:spcBef>
              <a:buClr>
                <a:srgbClr val="000000"/>
              </a:buClr>
              <a:buSzPct val="57894"/>
              <a:buFont typeface="Arial"/>
              <a:buNone/>
            </a:pPr>
            <a:r>
              <a:rPr lang="en" sz="1900"/>
              <a:t>Operation Cul-de-Sac</a:t>
            </a:r>
            <a:r>
              <a:rPr lang="en">
                <a:latin typeface="Calibri"/>
                <a:ea typeface="Calibri"/>
                <a:cs typeface="Calibri"/>
                <a:sym typeface="Calibri"/>
              </a:rPr>
              <a:t> https://www.crimesolutions.gov/ProgramDetails.aspx?ID=124</a:t>
            </a:r>
          </a:p>
          <a:p>
            <a:pPr lvl="0" rtl="0">
              <a:spcBef>
                <a:spcPts val="0"/>
              </a:spcBef>
              <a:buClr>
                <a:srgbClr val="000000"/>
              </a:buClr>
              <a:buSzPct val="100000"/>
              <a:buFont typeface="Arial"/>
              <a:buNone/>
            </a:pPr>
            <a:r>
              <a:rPr lang="en">
                <a:latin typeface="Calibri"/>
                <a:ea typeface="Calibri"/>
                <a:cs typeface="Calibri"/>
                <a:sym typeface="Calibri"/>
              </a:rPr>
              <a:t>Operation Cul-de-Sac (OCDS) was designed to tackle the problem of gang violence—drive-by shootings, assault, and homicide—in high-crime areas of Los Angeles (LA), Calif. The Los Angeles Police Department (LAPD) installed traffic barriers to block access to certain streets by cars.</a:t>
            </a:r>
          </a:p>
          <a:p>
            <a:pPr lvl="0" rtl="0">
              <a:spcBef>
                <a:spcPts val="0"/>
              </a:spcBef>
              <a:buClr>
                <a:srgbClr val="000000"/>
              </a:buClr>
              <a:buSzPct val="100000"/>
              <a:buFont typeface="Arial"/>
              <a:buNone/>
            </a:pPr>
            <a:r>
              <a:rPr lang="en">
                <a:latin typeface="Calibri"/>
                <a:ea typeface="Calibri"/>
                <a:cs typeface="Calibri"/>
                <a:sym typeface="Calibri"/>
              </a:rPr>
              <a:t>Overall Gang Crime</a:t>
            </a:r>
          </a:p>
          <a:p>
            <a:pPr marL="457200" lvl="0" indent="-298450" rtl="0">
              <a:lnSpc>
                <a:spcPct val="115000"/>
              </a:lnSpc>
              <a:spcBef>
                <a:spcPts val="0"/>
              </a:spcBef>
              <a:buFont typeface="Calibri"/>
            </a:pPr>
            <a:r>
              <a:rPr lang="en">
                <a:latin typeface="Calibri"/>
                <a:ea typeface="Calibri"/>
                <a:cs typeface="Calibri"/>
                <a:sym typeface="Calibri"/>
              </a:rPr>
              <a:t>Street closures</a:t>
            </a:r>
          </a:p>
          <a:p>
            <a:pPr marL="457200" lvl="0" indent="-298450" rtl="0">
              <a:lnSpc>
                <a:spcPct val="115000"/>
              </a:lnSpc>
              <a:spcBef>
                <a:spcPts val="0"/>
              </a:spcBef>
              <a:buFont typeface="Calibri"/>
            </a:pPr>
            <a:r>
              <a:rPr lang="en">
                <a:latin typeface="Calibri"/>
                <a:ea typeface="Calibri"/>
                <a:cs typeface="Calibri"/>
                <a:sym typeface="Calibri"/>
              </a:rPr>
              <a:t>LAPD garnered support among community</a:t>
            </a:r>
          </a:p>
          <a:p>
            <a:pPr marL="457200" lvl="0" indent="-298450" rtl="0">
              <a:lnSpc>
                <a:spcPct val="115000"/>
              </a:lnSpc>
              <a:spcBef>
                <a:spcPts val="0"/>
              </a:spcBef>
              <a:buFont typeface="Calibri"/>
            </a:pPr>
            <a:r>
              <a:rPr lang="en">
                <a:latin typeface="Calibri"/>
                <a:ea typeface="Calibri"/>
                <a:cs typeface="Calibri"/>
                <a:sym typeface="Calibri"/>
              </a:rPr>
              <a:t>Temporary concrete 3’ k-rail barriers with sign that read “Narcotics’ Enforcement Area”</a:t>
            </a:r>
          </a:p>
          <a:p>
            <a:pPr marL="457200" lvl="0" indent="-298450" rtl="0">
              <a:lnSpc>
                <a:spcPct val="115000"/>
              </a:lnSpc>
              <a:spcBef>
                <a:spcPts val="0"/>
              </a:spcBef>
              <a:buFont typeface="Calibri"/>
            </a:pPr>
            <a:r>
              <a:rPr lang="en">
                <a:latin typeface="Calibri"/>
                <a:ea typeface="Calibri"/>
                <a:cs typeface="Calibri"/>
                <a:sym typeface="Calibri"/>
              </a:rPr>
              <a:t>Barriers replaced with 6’ iron gates that could be unlocked for emergency vehicles</a:t>
            </a:r>
          </a:p>
          <a:p>
            <a:pPr marL="457200" lvl="0" indent="-298450" rtl="0">
              <a:lnSpc>
                <a:spcPct val="115000"/>
              </a:lnSpc>
              <a:spcBef>
                <a:spcPts val="0"/>
              </a:spcBef>
              <a:buFont typeface="Calibri"/>
            </a:pPr>
            <a:r>
              <a:rPr lang="en">
                <a:latin typeface="Calibri"/>
                <a:ea typeface="Calibri"/>
                <a:cs typeface="Calibri"/>
                <a:sym typeface="Calibri"/>
              </a:rPr>
              <a:t>Community Police Projects: assignment of 15 officers who were tasked with getting to know the residents and neighborhood; the development of task forces to remove signs of physical disorder (e.g., remove garbage or graffiti); and the creation of block clubs</a:t>
            </a:r>
          </a:p>
          <a:p>
            <a:pPr marL="457200" lvl="0" indent="-298450" rtl="0">
              <a:lnSpc>
                <a:spcPct val="115000"/>
              </a:lnSpc>
              <a:spcBef>
                <a:spcPts val="0"/>
              </a:spcBef>
              <a:buFont typeface="Calibri"/>
            </a:pPr>
            <a:r>
              <a:rPr lang="en">
                <a:latin typeface="Calibri"/>
                <a:ea typeface="Calibri"/>
                <a:cs typeface="Calibri"/>
                <a:sym typeface="Calibri"/>
              </a:rPr>
              <a:t>OUTCOMES:</a:t>
            </a:r>
          </a:p>
          <a:p>
            <a:pPr marL="457200" lvl="0" indent="-298450" rtl="0">
              <a:lnSpc>
                <a:spcPct val="115000"/>
              </a:lnSpc>
              <a:spcBef>
                <a:spcPts val="0"/>
              </a:spcBef>
              <a:buFont typeface="Calibri"/>
            </a:pPr>
            <a:r>
              <a:rPr lang="en">
                <a:latin typeface="Calibri"/>
                <a:ea typeface="Calibri"/>
                <a:cs typeface="Calibri"/>
                <a:sym typeface="Calibri"/>
              </a:rPr>
              <a:t>Gang Crime: Lasley (1996) found that crime fell during the 1st year of the Operation Cul-de-Sac (OCDS) program, rose (though not back to preprogram levels) in the 2nd year when some aspects of the program were withdrawn, and returned to preprogram levels after all aspects of the program were withdrawn.</a:t>
            </a:r>
          </a:p>
          <a:p>
            <a:pPr marL="457200" lvl="0" indent="-298450" rtl="0">
              <a:lnSpc>
                <a:spcPct val="115000"/>
              </a:lnSpc>
              <a:spcBef>
                <a:spcPts val="0"/>
              </a:spcBef>
              <a:buFont typeface="Calibri"/>
            </a:pPr>
            <a:r>
              <a:rPr lang="en">
                <a:latin typeface="Calibri"/>
                <a:ea typeface="Calibri"/>
                <a:cs typeface="Calibri"/>
                <a:sym typeface="Calibri"/>
              </a:rPr>
              <a:t> </a:t>
            </a:r>
          </a:p>
          <a:p>
            <a:pPr marL="457200" lvl="0" indent="-298450" rtl="0">
              <a:lnSpc>
                <a:spcPct val="115000"/>
              </a:lnSpc>
              <a:spcBef>
                <a:spcPts val="0"/>
              </a:spcBef>
              <a:buFont typeface="Calibri"/>
            </a:pPr>
            <a:r>
              <a:rPr lang="en">
                <a:latin typeface="Calibri"/>
                <a:ea typeface="Calibri"/>
                <a:cs typeface="Calibri"/>
                <a:sym typeface="Calibri"/>
              </a:rPr>
              <a:t> Displacement : There was no evidence that crime was displaced. There is some evidence of a diffusion of benefits.</a:t>
            </a:r>
          </a:p>
          <a:p>
            <a:pPr marL="457200" lvl="0" indent="-298450" rtl="0">
              <a:lnSpc>
                <a:spcPct val="115000"/>
              </a:lnSpc>
              <a:spcBef>
                <a:spcPts val="0"/>
              </a:spcBef>
              <a:buFont typeface="Calibri"/>
            </a:pPr>
            <a:r>
              <a:rPr lang="en">
                <a:latin typeface="Calibri"/>
                <a:ea typeface="Calibri"/>
                <a:cs typeface="Calibri"/>
                <a:sym typeface="Calibri"/>
              </a:rPr>
              <a:t> </a:t>
            </a:r>
          </a:p>
          <a:p>
            <a:pPr marL="457200" lvl="0" indent="-298450" rtl="0">
              <a:lnSpc>
                <a:spcPct val="115000"/>
              </a:lnSpc>
              <a:spcBef>
                <a:spcPts val="0"/>
              </a:spcBef>
              <a:buFont typeface="Calibri"/>
            </a:pPr>
            <a:r>
              <a:rPr lang="en">
                <a:latin typeface="Calibri"/>
                <a:ea typeface="Calibri"/>
                <a:cs typeface="Calibri"/>
                <a:sym typeface="Calibri"/>
              </a:rPr>
              <a:t>Drive-By Shootings : The incidence of drive-by shootings fell significantly during OCDS, then rose after the program was discontinued.</a:t>
            </a:r>
          </a:p>
          <a:p>
            <a:pPr marL="457200" lvl="0" indent="-298450" rtl="0">
              <a:lnSpc>
                <a:spcPct val="115000"/>
              </a:lnSpc>
              <a:spcBef>
                <a:spcPts val="0"/>
              </a:spcBef>
              <a:buFont typeface="Calibri"/>
            </a:pPr>
            <a:r>
              <a:rPr lang="en">
                <a:latin typeface="Calibri"/>
                <a:ea typeface="Calibri"/>
                <a:cs typeface="Calibri"/>
                <a:sym typeface="Calibri"/>
              </a:rPr>
              <a:t> </a:t>
            </a:r>
          </a:p>
          <a:p>
            <a:pPr marL="457200" lvl="0" indent="-298450" rtl="0">
              <a:lnSpc>
                <a:spcPct val="115000"/>
              </a:lnSpc>
              <a:spcBef>
                <a:spcPts val="0"/>
              </a:spcBef>
              <a:buFont typeface="Calibri"/>
            </a:pPr>
            <a:r>
              <a:rPr lang="en">
                <a:latin typeface="Calibri"/>
                <a:ea typeface="Calibri"/>
                <a:cs typeface="Calibri"/>
                <a:sym typeface="Calibri"/>
              </a:rPr>
              <a:t> Predatory Crime : Predatory crime (e.g., murder, rape, street robbery, aggravated assault, and purse snatch) fell 8 percent the 1st year and 37 percent the 2nd year of the program, but the drop was accounted for entirely by aggravated assault.</a:t>
            </a:r>
          </a:p>
          <a:p>
            <a:pPr marL="457200" lvl="0" indent="-298450" rtl="0">
              <a:lnSpc>
                <a:spcPct val="115000"/>
              </a:lnSpc>
              <a:spcBef>
                <a:spcPts val="0"/>
              </a:spcBef>
              <a:buFont typeface="Calibri"/>
            </a:pPr>
            <a:r>
              <a:rPr lang="en">
                <a:latin typeface="Calibri"/>
                <a:ea typeface="Calibri"/>
                <a:cs typeface="Calibri"/>
                <a:sym typeface="Calibri"/>
              </a:rPr>
              <a:t> </a:t>
            </a:r>
          </a:p>
          <a:p>
            <a:pPr marL="457200" lvl="0" indent="-298450" rtl="0">
              <a:lnSpc>
                <a:spcPct val="115000"/>
              </a:lnSpc>
              <a:spcBef>
                <a:spcPts val="0"/>
              </a:spcBef>
              <a:buFont typeface="Calibri"/>
            </a:pPr>
            <a:r>
              <a:rPr lang="en">
                <a:latin typeface="Calibri"/>
                <a:ea typeface="Calibri"/>
                <a:cs typeface="Calibri"/>
                <a:sym typeface="Calibri"/>
              </a:rPr>
              <a:t> Property Crime : There was a drop of 31 percent in property crime, but it was unclear whether the drop was a result of the program. The comparison area experienced a similarly large drop in property crime, so it is possible that there was a diffusion of benefits from the treatment area to the comparison area, but it is also possible that there was an unexplained variable causing the drop in property crime in both areas. Moreover, the rates of property crime rose to preprogram levels during the 2nd year of operations.</a:t>
            </a:r>
          </a:p>
          <a:p>
            <a:pPr marL="457200" lvl="0" indent="-298450" rtl="0">
              <a:lnSpc>
                <a:spcPct val="115000"/>
              </a:lnSpc>
              <a:spcBef>
                <a:spcPts val="0"/>
              </a:spcBef>
              <a:buFont typeface="Calibri"/>
            </a:pPr>
            <a:r>
              <a:rPr lang="en">
                <a:latin typeface="Calibri"/>
                <a:ea typeface="Calibri"/>
                <a:cs typeface="Calibri"/>
                <a:sym typeface="Calibri"/>
              </a:rPr>
              <a:t> </a:t>
            </a:r>
          </a:p>
          <a:p>
            <a:pPr marL="457200" lvl="0" indent="-298450" rtl="0">
              <a:lnSpc>
                <a:spcPct val="115000"/>
              </a:lnSpc>
              <a:spcBef>
                <a:spcPts val="0"/>
              </a:spcBef>
              <a:buFont typeface="Calibri"/>
            </a:pPr>
            <a:r>
              <a:rPr lang="en">
                <a:latin typeface="Calibri"/>
                <a:ea typeface="Calibri"/>
                <a:cs typeface="Calibri"/>
                <a:sym typeface="Calibri"/>
              </a:rPr>
              <a:t> School Attendance : There was an increase in attendance by around 200 students per day at the local high school (located within the OCDS program area) after the street closures</a:t>
            </a:r>
          </a:p>
          <a:p>
            <a:pPr marL="457200" lvl="0" indent="-304800" rtl="0">
              <a:lnSpc>
                <a:spcPct val="115000"/>
              </a:lnSpc>
              <a:spcBef>
                <a:spcPts val="0"/>
              </a:spcBef>
              <a:spcAft>
                <a:spcPts val="1600"/>
              </a:spcAft>
              <a:buClr>
                <a:schemeClr val="accent1"/>
              </a:buClr>
              <a:buSzPct val="100000"/>
              <a:buFont typeface="Lato"/>
            </a:pPr>
            <a:endParaRPr sz="1200">
              <a:solidFill>
                <a:schemeClr val="accent1"/>
              </a:solidFill>
              <a:latin typeface="Lato"/>
              <a:ea typeface="Lato"/>
              <a:cs typeface="Lato"/>
              <a:sym typeface="Lato"/>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298450" rtl="0">
              <a:lnSpc>
                <a:spcPct val="115000"/>
              </a:lnSpc>
              <a:spcBef>
                <a:spcPts val="0"/>
              </a:spcBef>
              <a:buChar char="●"/>
            </a:pPr>
            <a:r>
              <a:rPr lang="en"/>
              <a:t>Solutions vary from simple to more complex- requiring multiple agencies to work together. </a:t>
            </a:r>
          </a:p>
          <a:p>
            <a:pPr marL="457200" lvl="0" indent="-298450" rtl="0">
              <a:lnSpc>
                <a:spcPct val="115000"/>
              </a:lnSpc>
              <a:spcBef>
                <a:spcPts val="0"/>
              </a:spcBef>
              <a:buChar char="●"/>
            </a:pPr>
            <a:r>
              <a:rPr lang="en"/>
              <a:t>Comparing buildings with different levels of vegetation, those with high levels of vegetation recorded 52% fewer total crimes, 48% fewer property crimes, and 56% fewer violent crimes than buildings with low levels of vegetation (see Figure 1). Even modest amounts of greenery were associated with lower crime rates.</a:t>
            </a:r>
          </a:p>
          <a:p>
            <a:pPr marL="457200" lvl="0" indent="-298450" rtl="0">
              <a:lnSpc>
                <a:spcPct val="115000"/>
              </a:lnSpc>
              <a:spcBef>
                <a:spcPts val="0"/>
              </a:spcBef>
              <a:buChar char="●"/>
            </a:pPr>
            <a:r>
              <a:rPr lang="en"/>
              <a:t>A well-lit street deters crime better than a dark alley, just as opportunities for work and play promote safety better than disadvantage and disconnection</a:t>
            </a:r>
          </a:p>
          <a:p>
            <a:pPr lvl="0" rtl="0">
              <a:spcBef>
                <a:spcPts val="0"/>
              </a:spcBef>
              <a:buNone/>
            </a:pPr>
            <a:endParaRPr sz="1000"/>
          </a:p>
          <a:p>
            <a:pPr marL="457200" lvl="0" indent="-292100" rtl="0">
              <a:spcBef>
                <a:spcPts val="0"/>
              </a:spcBef>
              <a:buSzPct val="100000"/>
              <a:buChar char="●"/>
            </a:pPr>
            <a:r>
              <a:rPr lang="en" sz="1000"/>
              <a:t>Section 2703 of the ACA provides for the establishment of Health Home projects in the Medicaid program. The Health Home programs established under ACA focus on individuals with chronic physical health and behavioral health needs and emphasize prevention and providing coordination of care and access to care in the most appropriate setting. The concept of a Health Home builds off of initiatives to establish "Patient-Centered Medical Homes" where services for patients are coordinated in a comprehensive and holistic way. States receive enhanced funding from the Federal Government in the form of a 90% funding match. Because of the holistic approach used by the Health Home model, there may be opportunities for affordable housing providers to play a collaborative role in those states choosing to implement such an initiative.</a:t>
            </a:r>
          </a:p>
          <a:p>
            <a:pPr lvl="0">
              <a:spcBef>
                <a:spcPts val="0"/>
              </a:spcBef>
              <a:buNone/>
            </a:pPr>
            <a:endParaRPr sz="1000"/>
          </a:p>
          <a:p>
            <a:pPr marL="457200" lvl="0" indent="-298450" rtl="0">
              <a:lnSpc>
                <a:spcPct val="115000"/>
              </a:lnSpc>
              <a:spcBef>
                <a:spcPts val="0"/>
              </a:spcBef>
              <a:buChar char="●"/>
            </a:pPr>
            <a:r>
              <a:rPr lang="en"/>
              <a:t>DMAS is creating the Behavioral Health Home Pilot project to deliver integrated health home</a:t>
            </a:r>
          </a:p>
          <a:p>
            <a:pPr lvl="0" indent="457200" rtl="0">
              <a:lnSpc>
                <a:spcPct val="115000"/>
              </a:lnSpc>
              <a:spcBef>
                <a:spcPts val="0"/>
              </a:spcBef>
              <a:buNone/>
            </a:pPr>
            <a:r>
              <a:rPr lang="en"/>
              <a:t>support for individuals who are in managed care or who are in the fee-for service delivery system.</a:t>
            </a:r>
          </a:p>
          <a:p>
            <a:pPr lvl="0" indent="457200" rtl="0">
              <a:lnSpc>
                <a:spcPct val="115000"/>
              </a:lnSpc>
              <a:spcBef>
                <a:spcPts val="0"/>
              </a:spcBef>
              <a:buNone/>
            </a:pPr>
            <a:r>
              <a:rPr lang="en"/>
              <a:t>DMAS plans to partner with one or more health plans, CSBs, Federally Qualified Health Centers</a:t>
            </a:r>
          </a:p>
          <a:p>
            <a:pPr lvl="0" indent="457200" rtl="0">
              <a:lnSpc>
                <a:spcPct val="115000"/>
              </a:lnSpc>
              <a:spcBef>
                <a:spcPts val="0"/>
              </a:spcBef>
              <a:buNone/>
            </a:pPr>
            <a:r>
              <a:rPr lang="en"/>
              <a:t>(FQHCs), Magellan of Virginia, and other key stakeholders to implement the project. The pilot</a:t>
            </a:r>
          </a:p>
          <a:p>
            <a:pPr lvl="0" indent="457200" rtl="0">
              <a:lnSpc>
                <a:spcPct val="115000"/>
              </a:lnSpc>
              <a:spcBef>
                <a:spcPts val="0"/>
              </a:spcBef>
              <a:buNone/>
            </a:pPr>
            <a:r>
              <a:rPr lang="en"/>
              <a:t>project is designed to meet individuals where they are. This may include bringing primary care</a:t>
            </a:r>
          </a:p>
          <a:p>
            <a:pPr lvl="0" indent="457200" rtl="0">
              <a:lnSpc>
                <a:spcPct val="115000"/>
              </a:lnSpc>
              <a:spcBef>
                <a:spcPts val="0"/>
              </a:spcBef>
              <a:buNone/>
            </a:pPr>
            <a:r>
              <a:rPr lang="en"/>
              <a:t>services on site at behavioral health clinics. Individuals eligible for the pilot would be automatically</a:t>
            </a:r>
          </a:p>
          <a:p>
            <a:pPr lvl="0" indent="457200" rtl="0">
              <a:lnSpc>
                <a:spcPct val="115000"/>
              </a:lnSpc>
              <a:spcBef>
                <a:spcPts val="0"/>
              </a:spcBef>
              <a:buNone/>
            </a:pPr>
            <a:r>
              <a:rPr lang="en"/>
              <a:t>enrolled, with the opportunity for them to opt out if they did not want to participate.</a:t>
            </a:r>
          </a:p>
          <a:p>
            <a:pPr lvl="0" indent="457200" rtl="0">
              <a:lnSpc>
                <a:spcPct val="115000"/>
              </a:lnSpc>
              <a:spcBef>
                <a:spcPts val="0"/>
              </a:spcBef>
              <a:buNone/>
            </a:pPr>
            <a:endParaRPr/>
          </a:p>
          <a:p>
            <a:pPr marL="457200" lvl="0" indent="-298450" rtl="0">
              <a:lnSpc>
                <a:spcPct val="115000"/>
              </a:lnSpc>
              <a:spcBef>
                <a:spcPts val="0"/>
              </a:spcBef>
            </a:pPr>
            <a:r>
              <a:rPr lang="en" b="1"/>
              <a:t>There’s more than one way to solve families’ transportation needs. </a:t>
            </a:r>
            <a:r>
              <a:rPr lang="en"/>
              <a:t>When low-income families move from central cities to suburban neighborhoods, they sometimes feel trapped in their homes because public transit options are so limited. This was an early complaint among the families Massey interviewed. But most have since gotten cars, and analysis underway by my colleague Rolf Pendall suggests that</a:t>
            </a:r>
            <a:r>
              <a:rPr lang="en">
                <a:hlinkClick r:id="rId3"/>
              </a:rPr>
              <a:t> </a:t>
            </a:r>
            <a:r>
              <a:rPr lang="en" u="sng">
                <a:solidFill>
                  <a:schemeClr val="hlink"/>
                </a:solidFill>
                <a:hlinkClick r:id="rId3"/>
              </a:rPr>
              <a:t>access to a car increases families’ chances of economic advancement</a:t>
            </a:r>
            <a:r>
              <a:rPr lang="en"/>
              <a:t>, other things being equal. So policymakers should focus on connectivity rather than public transit and explore ways to provide affordable car access in addition to ownership.</a:t>
            </a:r>
          </a:p>
          <a:p>
            <a:pPr lvl="0" rtl="0">
              <a:lnSpc>
                <a:spcPct val="115000"/>
              </a:lnSpc>
              <a:spcBef>
                <a:spcPts val="0"/>
              </a:spcBef>
              <a:buNone/>
            </a:pPr>
            <a:endParaRPr/>
          </a:p>
          <a:p>
            <a:pPr marL="457200" lvl="0" indent="-298450" rtl="0">
              <a:lnSpc>
                <a:spcPct val="115000"/>
              </a:lnSpc>
              <a:spcBef>
                <a:spcPts val="0"/>
              </a:spcBef>
              <a:buFont typeface="Calibri"/>
            </a:pPr>
            <a:r>
              <a:rPr lang="en">
                <a:latin typeface="Calibri"/>
                <a:ea typeface="Calibri"/>
                <a:cs typeface="Calibri"/>
                <a:sym typeface="Calibri"/>
              </a:rPr>
              <a:t>Mixed-income housing</a:t>
            </a:r>
          </a:p>
          <a:p>
            <a:pPr marL="457200" lvl="0" indent="-298450" rtl="0">
              <a:lnSpc>
                <a:spcPct val="115000"/>
              </a:lnSpc>
              <a:spcBef>
                <a:spcPts val="0"/>
              </a:spcBef>
              <a:buFont typeface="Calibri"/>
            </a:pPr>
            <a:r>
              <a:rPr lang="en">
                <a:latin typeface="Calibri"/>
                <a:ea typeface="Calibri"/>
                <a:cs typeface="Calibri"/>
                <a:sym typeface="Calibri"/>
              </a:rPr>
              <a:t>Townhomes on Capitol Hill</a:t>
            </a:r>
            <a:r>
              <a:rPr lang="en">
                <a:latin typeface="Calibri"/>
                <a:ea typeface="Calibri"/>
                <a:cs typeface="Calibri"/>
                <a:sym typeface="Calibri"/>
                <a:hlinkClick r:id="rId4"/>
              </a:rPr>
              <a:t> </a:t>
            </a:r>
            <a:r>
              <a:rPr lang="en" u="sng">
                <a:solidFill>
                  <a:srgbClr val="0000FF"/>
                </a:solidFill>
                <a:latin typeface="Calibri"/>
                <a:ea typeface="Calibri"/>
                <a:cs typeface="Calibri"/>
                <a:sym typeface="Calibri"/>
                <a:hlinkClick r:id="rId4"/>
              </a:rPr>
              <a:t>https://www.washingtonpost.com/local/built-to-replace-ellen-wilson-housing-project-townhomes-are-a-mixed-income-model/2013/11/03/d7b1be8c-3200-11e3-9c68-1cf643210300_story.html?utm_term=.bdafff54ebc2</a:t>
            </a:r>
          </a:p>
          <a:p>
            <a:pPr marL="457200" lvl="0" indent="-298450" rtl="0">
              <a:lnSpc>
                <a:spcPct val="115000"/>
              </a:lnSpc>
              <a:spcBef>
                <a:spcPts val="0"/>
              </a:spcBef>
              <a:buFont typeface="Calibri"/>
            </a:pPr>
            <a:r>
              <a:rPr lang="en">
                <a:latin typeface="Calibri"/>
                <a:ea typeface="Calibri"/>
                <a:cs typeface="Calibri"/>
                <a:sym typeface="Calibri"/>
              </a:rPr>
              <a:t>Replaced Ellen Wilson housing units</a:t>
            </a:r>
          </a:p>
          <a:p>
            <a:pPr marL="457200" lvl="0" indent="-298450" rtl="0">
              <a:lnSpc>
                <a:spcPct val="115000"/>
              </a:lnSpc>
              <a:spcBef>
                <a:spcPts val="0"/>
              </a:spcBef>
              <a:buFont typeface="Calibri"/>
            </a:pPr>
            <a:r>
              <a:rPr lang="en">
                <a:latin typeface="Calibri"/>
                <a:ea typeface="Calibri"/>
                <a:cs typeface="Calibri"/>
                <a:sym typeface="Calibri"/>
              </a:rPr>
              <a:t>600 on waiting list</a:t>
            </a:r>
          </a:p>
          <a:p>
            <a:pPr marL="457200" lvl="0" indent="-298450" rtl="0">
              <a:lnSpc>
                <a:spcPct val="115000"/>
              </a:lnSpc>
              <a:spcBef>
                <a:spcPts val="0"/>
              </a:spcBef>
              <a:buFont typeface="Calibri"/>
            </a:pPr>
            <a:r>
              <a:rPr lang="en">
                <a:latin typeface="Calibri"/>
                <a:ea typeface="Calibri"/>
                <a:cs typeface="Calibri"/>
                <a:sym typeface="Calibri"/>
              </a:rPr>
              <a:t>emulating the Victorian townhouse aesthetic of Capitol Hill in the new townhomes</a:t>
            </a:r>
          </a:p>
          <a:p>
            <a:pPr marL="457200" lvl="0" indent="-298450" rtl="0">
              <a:lnSpc>
                <a:spcPct val="115000"/>
              </a:lnSpc>
              <a:spcBef>
                <a:spcPts val="0"/>
              </a:spcBef>
              <a:buFont typeface="Calibri"/>
            </a:pPr>
            <a:r>
              <a:rPr lang="en">
                <a:latin typeface="Calibri"/>
                <a:ea typeface="Calibri"/>
                <a:cs typeface="Calibri"/>
                <a:sym typeface="Calibri"/>
              </a:rPr>
              <a:t>exists under a limited equity cooperative structure, described by property manager Richelle Payne as the step between renting and buying. Both the initial payment to purchase a share in the co-op as well as the monthly carrying charge are determined by the resident’s income.</a:t>
            </a:r>
          </a:p>
          <a:p>
            <a:pPr marL="457200" lvl="0" indent="-298450" rtl="0">
              <a:lnSpc>
                <a:spcPct val="115000"/>
              </a:lnSpc>
              <a:spcBef>
                <a:spcPts val="0"/>
              </a:spcBef>
              <a:buFont typeface="Calibri"/>
            </a:pPr>
            <a:r>
              <a:rPr lang="en">
                <a:latin typeface="Calibri"/>
                <a:ea typeface="Calibri"/>
                <a:cs typeface="Calibri"/>
                <a:sym typeface="Calibri"/>
              </a:rPr>
              <a:t>here are 33 units reserved for people earning less than 25 percent of the District’s area median income — for an individual, $18,778 or less. Thirty-four units are allocated for residents who make between 25 and 50 percent of median income. Those who live in the remaining 67 units are in the top half of the District’s income bracket, earning up to $123,395.</a:t>
            </a:r>
          </a:p>
          <a:p>
            <a:pPr marL="457200" lvl="0" indent="-298450" rtl="0">
              <a:lnSpc>
                <a:spcPct val="115000"/>
              </a:lnSpc>
              <a:spcBef>
                <a:spcPts val="0"/>
              </a:spcBef>
              <a:spcAft>
                <a:spcPts val="1000"/>
              </a:spcAft>
              <a:buFont typeface="Calibri"/>
            </a:pPr>
            <a:r>
              <a:rPr lang="en">
                <a:latin typeface="Calibri"/>
                <a:ea typeface="Calibri"/>
                <a:cs typeface="Calibri"/>
                <a:sym typeface="Calibri"/>
              </a:rPr>
              <a:t>financially self-sufficient and does not require an operating subsidy from the government.</a:t>
            </a:r>
          </a:p>
          <a:p>
            <a:pPr lvl="0" rtl="0">
              <a:lnSpc>
                <a:spcPct val="115000"/>
              </a:lnSpc>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spcAft>
                <a:spcPts val="1000"/>
              </a:spcAft>
              <a:buNone/>
            </a:pPr>
            <a:r>
              <a:rPr lang="en">
                <a:latin typeface="Calibri"/>
                <a:ea typeface="Calibri"/>
                <a:cs typeface="Calibri"/>
                <a:sym typeface="Calibri"/>
              </a:rPr>
              <a:t>International Examples</a:t>
            </a:r>
          </a:p>
          <a:p>
            <a:pPr lvl="0" rtl="0">
              <a:lnSpc>
                <a:spcPct val="115000"/>
              </a:lnSpc>
              <a:spcBef>
                <a:spcPts val="0"/>
              </a:spcBef>
              <a:spcAft>
                <a:spcPts val="1000"/>
              </a:spcAft>
              <a:buNone/>
            </a:pPr>
            <a:r>
              <a:rPr lang="en">
                <a:latin typeface="Calibri"/>
                <a:ea typeface="Calibri"/>
                <a:cs typeface="Calibri"/>
                <a:sym typeface="Calibri"/>
              </a:rPr>
              <a:t>EUROPE</a:t>
            </a:r>
          </a:p>
          <a:p>
            <a:pPr lvl="0" rtl="0">
              <a:lnSpc>
                <a:spcPct val="115000"/>
              </a:lnSpc>
              <a:spcBef>
                <a:spcPts val="0"/>
              </a:spcBef>
              <a:spcAft>
                <a:spcPts val="1000"/>
              </a:spcAft>
              <a:buNone/>
            </a:pPr>
            <a:r>
              <a:rPr lang="en" b="1">
                <a:latin typeface="Calibri"/>
                <a:ea typeface="Calibri"/>
                <a:cs typeface="Calibri"/>
                <a:sym typeface="Calibri"/>
              </a:rPr>
              <a:t>·        Concept of ‘social housing’</a:t>
            </a:r>
          </a:p>
          <a:p>
            <a:pPr lvl="0" indent="457200" rtl="0">
              <a:lnSpc>
                <a:spcPct val="115000"/>
              </a:lnSpc>
              <a:spcBef>
                <a:spcPts val="0"/>
              </a:spcBef>
              <a:spcAft>
                <a:spcPts val="1000"/>
              </a:spcAft>
              <a:buNone/>
            </a:pPr>
            <a:r>
              <a:rPr lang="en">
                <a:latin typeface="Calibri"/>
                <a:ea typeface="Calibri"/>
                <a:cs typeface="Calibri"/>
                <a:sym typeface="Calibri"/>
              </a:rPr>
              <a:t>o   Takes a more long-term approach than U.S.</a:t>
            </a:r>
          </a:p>
          <a:p>
            <a:pPr lvl="0" indent="457200" rtl="0">
              <a:lnSpc>
                <a:spcPct val="115000"/>
              </a:lnSpc>
              <a:spcBef>
                <a:spcPts val="0"/>
              </a:spcBef>
              <a:spcAft>
                <a:spcPts val="1000"/>
              </a:spcAft>
              <a:buNone/>
            </a:pPr>
            <a:r>
              <a:rPr lang="en">
                <a:latin typeface="Calibri"/>
                <a:ea typeface="Calibri"/>
                <a:cs typeface="Calibri"/>
                <a:sym typeface="Calibri"/>
              </a:rPr>
              <a:t>o   Subsidies to the majority of residents</a:t>
            </a:r>
          </a:p>
          <a:p>
            <a:pPr lvl="0" indent="457200" rtl="0">
              <a:lnSpc>
                <a:spcPct val="115000"/>
              </a:lnSpc>
              <a:spcBef>
                <a:spcPts val="0"/>
              </a:spcBef>
              <a:spcAft>
                <a:spcPts val="1000"/>
              </a:spcAft>
              <a:buNone/>
            </a:pPr>
            <a:r>
              <a:rPr lang="en">
                <a:latin typeface="Calibri"/>
                <a:ea typeface="Calibri"/>
                <a:cs typeface="Calibri"/>
                <a:sym typeface="Calibri"/>
              </a:rPr>
              <a:t>o   Affordability is a right (vs. U.S. where it’s a privilege)</a:t>
            </a:r>
          </a:p>
          <a:p>
            <a:pPr lvl="0" indent="457200" rtl="0">
              <a:lnSpc>
                <a:spcPct val="115000"/>
              </a:lnSpc>
              <a:spcBef>
                <a:spcPts val="0"/>
              </a:spcBef>
              <a:spcAft>
                <a:spcPts val="1000"/>
              </a:spcAft>
              <a:buNone/>
            </a:pPr>
            <a:r>
              <a:rPr lang="en">
                <a:latin typeface="Calibri"/>
                <a:ea typeface="Calibri"/>
                <a:cs typeface="Calibri"/>
                <a:sym typeface="Calibri"/>
              </a:rPr>
              <a:t>o   creating livable communities</a:t>
            </a:r>
          </a:p>
          <a:p>
            <a:pPr lvl="0" indent="457200" rtl="0">
              <a:lnSpc>
                <a:spcPct val="115000"/>
              </a:lnSpc>
              <a:spcBef>
                <a:spcPts val="0"/>
              </a:spcBef>
              <a:spcAft>
                <a:spcPts val="1000"/>
              </a:spcAft>
              <a:buNone/>
            </a:pPr>
            <a:r>
              <a:rPr lang="en">
                <a:latin typeface="Calibri"/>
                <a:ea typeface="Calibri"/>
                <a:cs typeface="Calibri"/>
                <a:sym typeface="Calibri"/>
              </a:rPr>
              <a:t>o   Different definitions across Europe</a:t>
            </a:r>
          </a:p>
          <a:p>
            <a:pPr lvl="0" rtl="0">
              <a:lnSpc>
                <a:spcPct val="115000"/>
              </a:lnSpc>
              <a:spcBef>
                <a:spcPts val="0"/>
              </a:spcBef>
              <a:spcAft>
                <a:spcPts val="1000"/>
              </a:spcAft>
              <a:buNone/>
            </a:pPr>
            <a:r>
              <a:rPr lang="en">
                <a:latin typeface="Calibri"/>
                <a:ea typeface="Calibri"/>
                <a:cs typeface="Calibri"/>
                <a:sym typeface="Calibri"/>
              </a:rPr>
              <a:t> The Geneva UN Charter on Sustainable Housing-</a:t>
            </a:r>
            <a:r>
              <a:rPr lang="en">
                <a:latin typeface="Calibri"/>
                <a:ea typeface="Calibri"/>
                <a:cs typeface="Calibri"/>
                <a:sym typeface="Calibri"/>
                <a:hlinkClick r:id="rId3"/>
              </a:rPr>
              <a:t> </a:t>
            </a:r>
            <a:r>
              <a:rPr lang="en" u="sng">
                <a:solidFill>
                  <a:schemeClr val="hlink"/>
                </a:solidFill>
                <a:latin typeface="Calibri"/>
                <a:ea typeface="Calibri"/>
                <a:cs typeface="Calibri"/>
                <a:sym typeface="Calibri"/>
                <a:hlinkClick r:id="rId3"/>
              </a:rPr>
              <a:t>https://www.unece.org/fileadmin/DAM/hlm/documents/Publications/EN_Geneva_UN_Charter_on_Sustainable_Housing.pdf</a:t>
            </a:r>
          </a:p>
          <a:p>
            <a:pPr lvl="0" indent="457200" rtl="0">
              <a:lnSpc>
                <a:spcPct val="115000"/>
              </a:lnSpc>
              <a:spcBef>
                <a:spcPts val="0"/>
              </a:spcBef>
              <a:spcAft>
                <a:spcPts val="1000"/>
              </a:spcAft>
              <a:buNone/>
            </a:pPr>
            <a:r>
              <a:rPr lang="en">
                <a:latin typeface="Calibri"/>
                <a:ea typeface="Calibri"/>
                <a:cs typeface="Calibri"/>
                <a:sym typeface="Calibri"/>
              </a:rPr>
              <a:t>o   a) Environmental protection; reduce carbon footprint, improve quality of life, renewable energy, green spaces, planned growth</a:t>
            </a:r>
          </a:p>
          <a:p>
            <a:pPr lvl="0" indent="457200" rtl="0">
              <a:lnSpc>
                <a:spcPct val="115000"/>
              </a:lnSpc>
              <a:spcBef>
                <a:spcPts val="0"/>
              </a:spcBef>
              <a:spcAft>
                <a:spcPts val="1000"/>
              </a:spcAft>
              <a:buNone/>
            </a:pPr>
            <a:r>
              <a:rPr lang="en">
                <a:latin typeface="Calibri"/>
                <a:ea typeface="Calibri"/>
                <a:cs typeface="Calibri"/>
                <a:sym typeface="Calibri"/>
              </a:rPr>
              <a:t>o   b) Economic effectiveness; flexibility between renting and owning, easier regulatory procedures, private &amp; public investments, construction/renovation/retrofitting, more integrated urban development within community</a:t>
            </a:r>
          </a:p>
          <a:p>
            <a:pPr lvl="0" indent="457200" rtl="0">
              <a:lnSpc>
                <a:spcPct val="115000"/>
              </a:lnSpc>
              <a:spcBef>
                <a:spcPts val="0"/>
              </a:spcBef>
              <a:spcAft>
                <a:spcPts val="1000"/>
              </a:spcAft>
              <a:buNone/>
            </a:pPr>
            <a:r>
              <a:rPr lang="en">
                <a:latin typeface="Calibri"/>
                <a:ea typeface="Calibri"/>
                <a:cs typeface="Calibri"/>
                <a:sym typeface="Calibri"/>
              </a:rPr>
              <a:t>o   c) Social inclusion and participation; access to basic utilities and services, design that promotes healthy living across generational, gender and disability divides, encourages social mixed communities, democratic housing policies and governance</a:t>
            </a:r>
          </a:p>
          <a:p>
            <a:pPr lvl="0" indent="457200" rtl="0">
              <a:lnSpc>
                <a:spcPct val="115000"/>
              </a:lnSpc>
              <a:spcBef>
                <a:spcPts val="0"/>
              </a:spcBef>
              <a:spcAft>
                <a:spcPts val="1000"/>
              </a:spcAft>
              <a:buNone/>
            </a:pPr>
            <a:r>
              <a:rPr lang="en">
                <a:latin typeface="Calibri"/>
                <a:ea typeface="Calibri"/>
                <a:cs typeface="Calibri"/>
                <a:sym typeface="Calibri"/>
              </a:rPr>
              <a:t>o   d) Cultural adequacy; emphasizes development of public spaces for cultural and social activities, local community actively involved in enhancing the emotional wellbeing of people</a:t>
            </a:r>
          </a:p>
          <a:p>
            <a:pPr lvl="0" rtl="0">
              <a:lnSpc>
                <a:spcPct val="115000"/>
              </a:lnSpc>
              <a:spcBef>
                <a:spcPts val="0"/>
              </a:spcBef>
              <a:spcAft>
                <a:spcPts val="1000"/>
              </a:spcAft>
              <a:buNone/>
            </a:pPr>
            <a:r>
              <a:rPr lang="en" b="1">
                <a:latin typeface="Calibri"/>
                <a:ea typeface="Calibri"/>
                <a:cs typeface="Calibri"/>
                <a:sym typeface="Calibri"/>
              </a:rPr>
              <a:t>Benefits</a:t>
            </a:r>
          </a:p>
          <a:p>
            <a:pPr lvl="0" rtl="0">
              <a:lnSpc>
                <a:spcPct val="115000"/>
              </a:lnSpc>
              <a:spcBef>
                <a:spcPts val="0"/>
              </a:spcBef>
              <a:spcAft>
                <a:spcPts val="1000"/>
              </a:spcAft>
              <a:buNone/>
            </a:pPr>
            <a:r>
              <a:rPr lang="en">
                <a:latin typeface="Calibri"/>
                <a:ea typeface="Calibri"/>
                <a:cs typeface="Calibri"/>
                <a:sym typeface="Calibri"/>
              </a:rPr>
              <a:t>o   Benefits both society and economy</a:t>
            </a:r>
          </a:p>
          <a:p>
            <a:pPr lvl="0" rtl="0">
              <a:lnSpc>
                <a:spcPct val="115000"/>
              </a:lnSpc>
              <a:spcBef>
                <a:spcPts val="0"/>
              </a:spcBef>
              <a:spcAft>
                <a:spcPts val="1000"/>
              </a:spcAft>
              <a:buNone/>
            </a:pPr>
            <a:r>
              <a:rPr lang="en">
                <a:latin typeface="Calibri"/>
                <a:ea typeface="Calibri"/>
                <a:cs typeface="Calibri"/>
                <a:sym typeface="Calibri"/>
              </a:rPr>
              <a:t>o   Reduces competition from private housing market</a:t>
            </a:r>
          </a:p>
          <a:p>
            <a:pPr lvl="0" rtl="0">
              <a:lnSpc>
                <a:spcPct val="115000"/>
              </a:lnSpc>
              <a:spcBef>
                <a:spcPts val="0"/>
              </a:spcBef>
              <a:spcAft>
                <a:spcPts val="1000"/>
              </a:spcAft>
              <a:buNone/>
            </a:pPr>
            <a:r>
              <a:rPr lang="en">
                <a:latin typeface="Calibri"/>
                <a:ea typeface="Calibri"/>
                <a:cs typeface="Calibri"/>
                <a:sym typeface="Calibri"/>
              </a:rPr>
              <a:t>o   More disposable income for residents</a:t>
            </a:r>
          </a:p>
          <a:p>
            <a:pPr lvl="0" rtl="0">
              <a:lnSpc>
                <a:spcPct val="115000"/>
              </a:lnSpc>
              <a:spcBef>
                <a:spcPts val="0"/>
              </a:spcBef>
              <a:spcAft>
                <a:spcPts val="1000"/>
              </a:spcAft>
              <a:buNone/>
            </a:pPr>
            <a:r>
              <a:rPr lang="en" b="1">
                <a:latin typeface="Calibri"/>
                <a:ea typeface="Calibri"/>
                <a:cs typeface="Calibri"/>
                <a:sym typeface="Calibri"/>
              </a:rPr>
              <a:t>Singapore</a:t>
            </a:r>
            <a:r>
              <a:rPr lang="en" b="1">
                <a:latin typeface="Calibri"/>
                <a:ea typeface="Calibri"/>
                <a:cs typeface="Calibri"/>
                <a:sym typeface="Calibri"/>
                <a:hlinkClick r:id="rId4"/>
              </a:rPr>
              <a:t> </a:t>
            </a:r>
            <a:r>
              <a:rPr lang="en" u="sng">
                <a:solidFill>
                  <a:srgbClr val="0000FF"/>
                </a:solidFill>
                <a:latin typeface="Calibri"/>
                <a:ea typeface="Calibri"/>
                <a:cs typeface="Calibri"/>
                <a:sym typeface="Calibri"/>
                <a:hlinkClick r:id="rId4"/>
              </a:rPr>
              <a:t>http://www.hdb.gov.sg/cs/infoweb/about-us</a:t>
            </a:r>
          </a:p>
          <a:p>
            <a:pPr marL="457200" lvl="0" indent="-298450" rtl="0">
              <a:lnSpc>
                <a:spcPct val="115000"/>
              </a:lnSpc>
              <a:spcBef>
                <a:spcPts val="0"/>
              </a:spcBef>
              <a:buFont typeface="Calibri"/>
            </a:pPr>
            <a:r>
              <a:rPr lang="en">
                <a:latin typeface="Calibri"/>
                <a:ea typeface="Calibri"/>
                <a:cs typeface="Calibri"/>
                <a:sym typeface="Calibri"/>
              </a:rPr>
              <a:t>The Housing &amp; Development Board (HDB)</a:t>
            </a:r>
          </a:p>
          <a:p>
            <a:pPr marL="457200" lvl="0" indent="-298450" rtl="0">
              <a:lnSpc>
                <a:spcPct val="115000"/>
              </a:lnSpc>
              <a:spcBef>
                <a:spcPts val="0"/>
              </a:spcBef>
              <a:buFont typeface="Calibri"/>
            </a:pPr>
            <a:r>
              <a:rPr lang="en">
                <a:latin typeface="Calibri"/>
                <a:ea typeface="Calibri"/>
                <a:cs typeface="Calibri"/>
                <a:sym typeface="Calibri"/>
              </a:rPr>
              <a:t>HDB flats are home to over 80% of Singapore's resident population, with about 90% of these resident households proudly owning their home.</a:t>
            </a:r>
          </a:p>
          <a:p>
            <a:pPr marL="457200" lvl="0" indent="-298450" rtl="0">
              <a:lnSpc>
                <a:spcPct val="115000"/>
              </a:lnSpc>
              <a:spcBef>
                <a:spcPts val="0"/>
              </a:spcBef>
              <a:buFont typeface="Calibri"/>
            </a:pPr>
            <a:r>
              <a:rPr lang="en">
                <a:latin typeface="Calibri"/>
                <a:ea typeface="Calibri"/>
                <a:cs typeface="Calibri"/>
                <a:sym typeface="Calibri"/>
              </a:rPr>
              <a:t>Singapore’s public housing program went from a solution to a housing crisis into an exercise in nation-building.</a:t>
            </a:r>
          </a:p>
          <a:p>
            <a:pPr marL="457200" lvl="0" indent="-298450" rtl="0">
              <a:lnSpc>
                <a:spcPct val="115000"/>
              </a:lnSpc>
              <a:spcBef>
                <a:spcPts val="0"/>
              </a:spcBef>
              <a:buFont typeface="Calibri"/>
            </a:pPr>
            <a:r>
              <a:rPr lang="en">
                <a:latin typeface="Calibri"/>
                <a:ea typeface="Calibri"/>
                <a:cs typeface="Calibri"/>
                <a:sym typeface="Calibri"/>
              </a:rPr>
              <a:t>affordability measures as a means to promote economic growth in general.</a:t>
            </a:r>
          </a:p>
          <a:p>
            <a:pPr marL="457200" lvl="0" indent="-298450" rtl="0">
              <a:lnSpc>
                <a:spcPct val="115000"/>
              </a:lnSpc>
              <a:spcBef>
                <a:spcPts val="0"/>
              </a:spcBef>
              <a:buFont typeface="Calibri"/>
            </a:pPr>
            <a:r>
              <a:rPr lang="en">
                <a:latin typeface="Calibri"/>
                <a:ea typeface="Calibri"/>
                <a:cs typeface="Calibri"/>
                <a:sym typeface="Calibri"/>
              </a:rPr>
              <a:t>Substantial grants and awards—up to S$60,000 for first-time buyers—toward the purchase of an HDB apartment.	</a:t>
            </a:r>
          </a:p>
          <a:p>
            <a:pPr marL="914400" lvl="1" indent="-298450" rtl="0">
              <a:lnSpc>
                <a:spcPct val="115000"/>
              </a:lnSpc>
              <a:spcBef>
                <a:spcPts val="0"/>
              </a:spcBef>
              <a:buFont typeface="Calibri"/>
              <a:buAutoNum type="alphaLcPeriod"/>
            </a:pPr>
            <a:r>
              <a:rPr lang="en">
                <a:latin typeface="Calibri"/>
                <a:ea typeface="Calibri"/>
                <a:cs typeface="Calibri"/>
                <a:sym typeface="Calibri"/>
              </a:rPr>
              <a:t>Mixed development</a:t>
            </a:r>
          </a:p>
          <a:p>
            <a:pPr marL="914400" lvl="1" indent="-298450" rtl="0">
              <a:lnSpc>
                <a:spcPct val="115000"/>
              </a:lnSpc>
              <a:spcBef>
                <a:spcPts val="0"/>
              </a:spcBef>
              <a:buFont typeface="Calibri"/>
              <a:buAutoNum type="alphaLcPeriod"/>
            </a:pPr>
            <a:r>
              <a:rPr lang="en">
                <a:latin typeface="Calibri"/>
                <a:ea typeface="Calibri"/>
                <a:cs typeface="Calibri"/>
                <a:sym typeface="Calibri"/>
              </a:rPr>
              <a:t>Integrated development ( dine, socialize, shop, healthcare)</a:t>
            </a:r>
          </a:p>
          <a:p>
            <a:pPr marL="914400" lvl="1" indent="-298450" rtl="0">
              <a:lnSpc>
                <a:spcPct val="115000"/>
              </a:lnSpc>
              <a:spcBef>
                <a:spcPts val="0"/>
              </a:spcBef>
              <a:buFont typeface="Calibri"/>
              <a:buAutoNum type="alphaLcPeriod"/>
            </a:pPr>
            <a:r>
              <a:rPr lang="en">
                <a:latin typeface="Calibri"/>
                <a:ea typeface="Calibri"/>
                <a:cs typeface="Calibri"/>
                <a:sym typeface="Calibri"/>
              </a:rPr>
              <a:t>Community cohesiveness</a:t>
            </a:r>
          </a:p>
          <a:p>
            <a:pPr marL="914400" lvl="1" indent="-298450" rtl="0">
              <a:lnSpc>
                <a:spcPct val="115000"/>
              </a:lnSpc>
              <a:spcBef>
                <a:spcPts val="0"/>
              </a:spcBef>
              <a:buFont typeface="Calibri"/>
              <a:buAutoNum type="alphaLcPeriod"/>
            </a:pPr>
            <a:r>
              <a:rPr lang="en">
                <a:latin typeface="Calibri"/>
                <a:ea typeface="Calibri"/>
                <a:cs typeface="Calibri"/>
                <a:sym typeface="Calibri"/>
              </a:rPr>
              <a:t>Design, sustainability, green thumbprint (rooftop gardens)</a:t>
            </a:r>
          </a:p>
          <a:p>
            <a:pPr marL="914400" lvl="1" indent="-298450" rtl="0">
              <a:lnSpc>
                <a:spcPct val="115000"/>
              </a:lnSpc>
              <a:spcBef>
                <a:spcPts val="0"/>
              </a:spcBef>
              <a:buFont typeface="Calibri"/>
              <a:buAutoNum type="alphaLcPeriod"/>
            </a:pPr>
            <a:r>
              <a:rPr lang="en">
                <a:latin typeface="Calibri"/>
                <a:ea typeface="Calibri"/>
                <a:cs typeface="Calibri"/>
                <a:sym typeface="Calibri"/>
              </a:rPr>
              <a:t>town planning is continuously refined to include new ideas and feedback from our residents.</a:t>
            </a:r>
          </a:p>
          <a:p>
            <a:pPr marL="914400" lvl="1" indent="-298450" rtl="0">
              <a:lnSpc>
                <a:spcPct val="115000"/>
              </a:lnSpc>
              <a:spcBef>
                <a:spcPts val="0"/>
              </a:spcBef>
              <a:buFont typeface="Calibri"/>
              <a:buAutoNum type="alphaLcPeriod"/>
            </a:pPr>
            <a:r>
              <a:rPr lang="en">
                <a:latin typeface="Calibri"/>
                <a:ea typeface="Calibri"/>
                <a:cs typeface="Calibri"/>
                <a:sym typeface="Calibri"/>
              </a:rPr>
              <a:t>Revitalization of areas</a:t>
            </a:r>
          </a:p>
          <a:p>
            <a:pPr marL="914400" lvl="1" indent="-298450" rtl="0">
              <a:lnSpc>
                <a:spcPct val="115000"/>
              </a:lnSpc>
              <a:spcBef>
                <a:spcPts val="0"/>
              </a:spcBef>
              <a:spcAft>
                <a:spcPts val="1000"/>
              </a:spcAft>
              <a:buFont typeface="Calibri"/>
              <a:buAutoNum type="alphaLcPeriod"/>
            </a:pPr>
            <a:r>
              <a:rPr lang="en">
                <a:latin typeface="Calibri"/>
                <a:ea typeface="Calibri"/>
                <a:cs typeface="Calibri"/>
                <a:sym typeface="Calibri"/>
              </a:rPr>
              <a:t>Smart HDB Town</a:t>
            </a:r>
          </a:p>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spcAft>
                <a:spcPts val="1600"/>
              </a:spcAft>
              <a:buNone/>
            </a:pPr>
            <a:r>
              <a:rPr lang="en" sz="1400">
                <a:latin typeface="Lato"/>
                <a:ea typeface="Lato"/>
                <a:cs typeface="Lato"/>
                <a:sym typeface="Lato"/>
              </a:rPr>
              <a:t>Let’s consider changing the concept of providing housing but first let’s review the Housing Act  - While the Housing Act of 1949 was well intended - urban renewal - the Act may have exacerbated urban problems.</a:t>
            </a:r>
          </a:p>
          <a:p>
            <a:pPr lvl="0" rtl="0">
              <a:lnSpc>
                <a:spcPct val="115000"/>
              </a:lnSpc>
              <a:spcBef>
                <a:spcPts val="0"/>
              </a:spcBef>
              <a:buNone/>
            </a:pPr>
            <a:r>
              <a:rPr lang="en" sz="1400">
                <a:latin typeface="Lato"/>
                <a:ea typeface="Lato"/>
                <a:cs typeface="Lato"/>
                <a:sym typeface="Lato"/>
              </a:rPr>
              <a:t>Title I’s urban renewal initiatives razed inner-city neighborhoods, displacing families and decreased the supply of affordable housing in cities across the country.  Public housing became the only option for the urban poor. Also, discriminatory siting of public housing led to concentrated development on land cleared through urban renewal in - or near - poor neighborhoods.</a:t>
            </a:r>
          </a:p>
          <a:p>
            <a:pPr lvl="0" rtl="0">
              <a:lnSpc>
                <a:spcPct val="115000"/>
              </a:lnSpc>
              <a:spcBef>
                <a:spcPts val="0"/>
              </a:spcBef>
              <a:buNone/>
            </a:pPr>
            <a:r>
              <a:rPr lang="en" sz="1400">
                <a:latin typeface="Lato"/>
                <a:ea typeface="Lato"/>
                <a:cs typeface="Lato"/>
                <a:sym typeface="Lato"/>
              </a:rPr>
              <a:t>Title II expanded federal mortgage insurance which caused rapid suburbanization and decreased investment in urban areas.  Also, discriminatory mortgage practices kept minority households out of the suburbs.</a:t>
            </a:r>
          </a:p>
          <a:p>
            <a:pPr lvl="0" rtl="0">
              <a:lnSpc>
                <a:spcPct val="115000"/>
              </a:lnSpc>
              <a:spcBef>
                <a:spcPts val="0"/>
              </a:spcBef>
              <a:buNone/>
            </a:pPr>
            <a:r>
              <a:rPr lang="en" sz="1400">
                <a:latin typeface="Lato"/>
                <a:ea typeface="Lato"/>
                <a:cs typeface="Lato"/>
                <a:sym typeface="Lato"/>
              </a:rPr>
              <a:t>Title III committing federal dollars to building over 800,000 new public housing units</a:t>
            </a:r>
          </a:p>
          <a:p>
            <a:pPr lvl="0" rtl="0">
              <a:lnSpc>
                <a:spcPct val="115000"/>
              </a:lnSpc>
              <a:spcBef>
                <a:spcPts val="0"/>
              </a:spcBef>
              <a:buNone/>
            </a:pPr>
            <a:endParaRPr sz="1400">
              <a:latin typeface="Lato"/>
              <a:ea typeface="Lato"/>
              <a:cs typeface="Lato"/>
              <a:sym typeface="Lato"/>
            </a:endParaRPr>
          </a:p>
          <a:p>
            <a:pPr lvl="0" rtl="0">
              <a:lnSpc>
                <a:spcPct val="115000"/>
              </a:lnSpc>
              <a:spcBef>
                <a:spcPts val="0"/>
              </a:spcBef>
              <a:buNone/>
            </a:pPr>
            <a:r>
              <a:rPr lang="en" sz="1400">
                <a:latin typeface="Lato"/>
                <a:ea typeface="Lato"/>
                <a:cs typeface="Lato"/>
                <a:sym typeface="Lato"/>
              </a:rPr>
              <a:t>BUT Public housing is not the only option that is available to low income individuals!</a:t>
            </a:r>
          </a:p>
          <a:p>
            <a:pPr lvl="0" rtl="0">
              <a:lnSpc>
                <a:spcPct val="115000"/>
              </a:lnSpc>
              <a:spcBef>
                <a:spcPts val="0"/>
              </a:spcBef>
              <a:buNone/>
            </a:pPr>
            <a:endParaRPr sz="1400">
              <a:latin typeface="Lato"/>
              <a:ea typeface="Lato"/>
              <a:cs typeface="Lato"/>
              <a:sym typeface="Lato"/>
            </a:endParaRPr>
          </a:p>
          <a:p>
            <a:pPr lvl="0" rtl="0">
              <a:lnSpc>
                <a:spcPct val="115000"/>
              </a:lnSpc>
              <a:spcBef>
                <a:spcPts val="0"/>
              </a:spcBef>
              <a:buNone/>
            </a:pPr>
            <a:r>
              <a:rPr lang="en" sz="1400">
                <a:latin typeface="Lato"/>
                <a:ea typeface="Lato"/>
                <a:cs typeface="Lato"/>
                <a:sym typeface="Lato"/>
              </a:rPr>
              <a:t>In 2014, federal expenditures on low income housing assistance was more than $50 billion. Of this,</a:t>
            </a:r>
          </a:p>
          <a:p>
            <a:pPr lvl="0" rtl="0">
              <a:lnSpc>
                <a:spcPct val="115000"/>
              </a:lnSpc>
              <a:spcBef>
                <a:spcPts val="0"/>
              </a:spcBef>
              <a:buNone/>
            </a:pPr>
            <a:r>
              <a:rPr lang="en" sz="1400">
                <a:latin typeface="Lato"/>
                <a:ea typeface="Lato"/>
                <a:cs typeface="Lato"/>
                <a:sym typeface="Lato"/>
              </a:rPr>
              <a:t>$18 B was spent on Housing Choice Vouchers, which are portable vouchers that recipients use to help pay</a:t>
            </a:r>
          </a:p>
          <a:p>
            <a:pPr lvl="0" rtl="0">
              <a:lnSpc>
                <a:spcPct val="115000"/>
              </a:lnSpc>
              <a:spcBef>
                <a:spcPts val="0"/>
              </a:spcBef>
              <a:buNone/>
            </a:pPr>
            <a:r>
              <a:rPr lang="en" sz="1400">
                <a:latin typeface="Lato"/>
                <a:ea typeface="Lato"/>
                <a:cs typeface="Lato"/>
                <a:sym typeface="Lato"/>
              </a:rPr>
              <a:t>for housing they choose in the private market.</a:t>
            </a:r>
          </a:p>
          <a:p>
            <a:pPr lvl="0" rtl="0">
              <a:lnSpc>
                <a:spcPct val="115000"/>
              </a:lnSpc>
              <a:spcBef>
                <a:spcPts val="0"/>
              </a:spcBef>
              <a:buNone/>
            </a:pPr>
            <a:r>
              <a:rPr lang="en" sz="1400">
                <a:latin typeface="Lato"/>
                <a:ea typeface="Lato"/>
                <a:cs typeface="Lato"/>
                <a:sym typeface="Lato"/>
              </a:rPr>
              <a:t>$12 B spent on federally contracted and subsidized rent in designated buildings that are privately owned and operated.</a:t>
            </a:r>
          </a:p>
          <a:p>
            <a:pPr lvl="0" rtl="0">
              <a:lnSpc>
                <a:spcPct val="115000"/>
              </a:lnSpc>
              <a:spcBef>
                <a:spcPts val="0"/>
              </a:spcBef>
              <a:buNone/>
            </a:pPr>
            <a:r>
              <a:rPr lang="en" sz="1400">
                <a:latin typeface="Lato"/>
                <a:ea typeface="Lato"/>
                <a:cs typeface="Lato"/>
                <a:sym typeface="Lato"/>
              </a:rPr>
              <a:t>$8 B spent on public housing, which is federally subsidized rent in buildings that are publicly owned and operated - usually by housing authorities</a:t>
            </a:r>
          </a:p>
          <a:p>
            <a:pPr lvl="0" rtl="0">
              <a:lnSpc>
                <a:spcPct val="115000"/>
              </a:lnSpc>
              <a:spcBef>
                <a:spcPts val="0"/>
              </a:spcBef>
              <a:buNone/>
            </a:pPr>
            <a:r>
              <a:rPr lang="en" sz="1400">
                <a:latin typeface="Lato"/>
                <a:ea typeface="Lato"/>
                <a:cs typeface="Lato"/>
                <a:sym typeface="Lato"/>
              </a:rPr>
              <a:t>$8 B spent on state and local grants such as the Community Development Block Grant Program.</a:t>
            </a:r>
          </a:p>
          <a:p>
            <a:pPr lvl="0" rtl="0">
              <a:lnSpc>
                <a:spcPct val="115000"/>
              </a:lnSpc>
              <a:spcBef>
                <a:spcPts val="0"/>
              </a:spcBef>
              <a:buNone/>
            </a:pPr>
            <a:r>
              <a:rPr lang="en" sz="1400">
                <a:latin typeface="Lato"/>
                <a:ea typeface="Lato"/>
                <a:cs typeface="Lato"/>
                <a:sym typeface="Lato"/>
              </a:rPr>
              <a:t>$7 B spent on Low Income Housing Tax Credits, which are available to developers of low-income housing </a:t>
            </a:r>
          </a:p>
          <a:p>
            <a:pPr lvl="0" rtl="0">
              <a:lnSpc>
                <a:spcPct val="115000"/>
              </a:lnSpc>
              <a:spcBef>
                <a:spcPts val="0"/>
              </a:spcBef>
              <a:buNone/>
            </a:pPr>
            <a:endParaRPr sz="1400">
              <a:latin typeface="Lato"/>
              <a:ea typeface="Lato"/>
              <a:cs typeface="Lato"/>
              <a:sym typeface="Lato"/>
            </a:endParaRPr>
          </a:p>
          <a:p>
            <a:pPr lvl="0" rtl="0">
              <a:lnSpc>
                <a:spcPct val="115000"/>
              </a:lnSpc>
              <a:spcBef>
                <a:spcPts val="0"/>
              </a:spcBef>
              <a:buNone/>
            </a:pPr>
            <a:r>
              <a:rPr lang="en" sz="1400">
                <a:latin typeface="Lato"/>
                <a:ea typeface="Lato"/>
                <a:cs typeface="Lato"/>
                <a:sym typeface="Lato"/>
              </a:rPr>
              <a:t>Since 2000, spending on the voucher program and project-based assistance has grown by about one-third, spending on public housing has declined by the same fraction, and tax expenditures for the state/local grants and LIHTC have slightly increased.  So, there is a movement away from public housing.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lt2"/>
        </a:solidFill>
        <a:effectLst/>
      </p:bgPr>
    </p:bg>
    <p:spTree>
      <p:nvGrpSpPr>
        <p:cNvPr id="1" name="Shape 9"/>
        <p:cNvGrpSpPr/>
        <p:nvPr/>
      </p:nvGrpSpPr>
      <p:grpSpPr>
        <a:xfrm>
          <a:off x="0" y="0"/>
          <a:ext cx="0" cy="0"/>
          <a:chOff x="0" y="0"/>
          <a:chExt cx="0" cy="0"/>
        </a:xfrm>
      </p:grpSpPr>
      <p:sp>
        <p:nvSpPr>
          <p:cNvPr id="10" name="Shape 10"/>
          <p:cNvSpPr/>
          <p:nvPr/>
        </p:nvSpPr>
        <p:spPr>
          <a:xfrm>
            <a:off x="0" y="0"/>
            <a:ext cx="9144000" cy="4878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grpSp>
        <p:nvGrpSpPr>
          <p:cNvPr id="11" name="Shape 11"/>
          <p:cNvGrpSpPr/>
          <p:nvPr/>
        </p:nvGrpSpPr>
        <p:grpSpPr>
          <a:xfrm>
            <a:off x="830392" y="1191256"/>
            <a:ext cx="745763" cy="45826"/>
            <a:chOff x="4580561" y="2589004"/>
            <a:chExt cx="1064464" cy="25200"/>
          </a:xfrm>
        </p:grpSpPr>
        <p:sp>
          <p:nvSpPr>
            <p:cNvPr id="12" name="Shape 12"/>
            <p:cNvSpPr/>
            <p:nvPr/>
          </p:nvSpPr>
          <p:spPr>
            <a:xfrm rot="-5400000">
              <a:off x="5366325" y="2335504"/>
              <a:ext cx="25200" cy="532200"/>
            </a:xfrm>
            <a:prstGeom prst="rect">
              <a:avLst/>
            </a:prstGeom>
            <a:solidFill>
              <a:schemeClr val="accent3"/>
            </a:solidFill>
            <a:ln>
              <a:noFill/>
            </a:ln>
          </p:spPr>
          <p:txBody>
            <a:bodyPr wrap="square" lIns="91425" tIns="91425" rIns="91425" bIns="91425" anchor="ctr" anchorCtr="0">
              <a:noAutofit/>
            </a:bodyPr>
            <a:lstStyle/>
            <a:p>
              <a:pPr lvl="0">
                <a:spcBef>
                  <a:spcPts val="0"/>
                </a:spcBef>
                <a:buNone/>
              </a:pPr>
              <a:endParaRPr/>
            </a:p>
          </p:txBody>
        </p:sp>
        <p:sp>
          <p:nvSpPr>
            <p:cNvPr id="13" name="Shape 13"/>
            <p:cNvSpPr/>
            <p:nvPr/>
          </p:nvSpPr>
          <p:spPr>
            <a:xfrm rot="-5400000">
              <a:off x="4836311" y="2333254"/>
              <a:ext cx="25200" cy="536700"/>
            </a:xfrm>
            <a:prstGeom prst="rect">
              <a:avLst/>
            </a:prstGeom>
            <a:solidFill>
              <a:schemeClr val="dk1"/>
            </a:solidFill>
            <a:ln>
              <a:noFill/>
            </a:ln>
          </p:spPr>
          <p:txBody>
            <a:bodyPr wrap="square" lIns="91425" tIns="91425" rIns="91425" bIns="91425" anchor="ctr" anchorCtr="0">
              <a:noAutofit/>
            </a:bodyPr>
            <a:lstStyle/>
            <a:p>
              <a:pPr lvl="0">
                <a:spcBef>
                  <a:spcPts val="0"/>
                </a:spcBef>
                <a:buNone/>
              </a:pPr>
              <a:endParaRPr/>
            </a:p>
          </p:txBody>
        </p:sp>
      </p:grpSp>
      <p:sp>
        <p:nvSpPr>
          <p:cNvPr id="14" name="Shape 14"/>
          <p:cNvSpPr txBox="1">
            <a:spLocks noGrp="1"/>
          </p:cNvSpPr>
          <p:nvPr>
            <p:ph type="ctrTitle"/>
          </p:nvPr>
        </p:nvSpPr>
        <p:spPr>
          <a:xfrm>
            <a:off x="729450" y="1322450"/>
            <a:ext cx="7688100" cy="1664700"/>
          </a:xfrm>
          <a:prstGeom prst="rect">
            <a:avLst/>
          </a:prstGeom>
        </p:spPr>
        <p:txBody>
          <a:bodyPr wrap="square" lIns="91425" tIns="91425" rIns="91425" bIns="91425" anchor="t" anchorCtr="0"/>
          <a:lstStyle>
            <a:lvl1pPr lvl="0">
              <a:spcBef>
                <a:spcPts val="0"/>
              </a:spcBef>
              <a:buClr>
                <a:schemeClr val="dk2"/>
              </a:buClr>
              <a:buSzPct val="100000"/>
              <a:defRPr sz="4200">
                <a:solidFill>
                  <a:schemeClr val="dk2"/>
                </a:solidFill>
              </a:defRPr>
            </a:lvl1pPr>
            <a:lvl2pPr lvl="1">
              <a:spcBef>
                <a:spcPts val="0"/>
              </a:spcBef>
              <a:buClr>
                <a:schemeClr val="dk2"/>
              </a:buClr>
              <a:buSzPct val="100000"/>
              <a:defRPr sz="4200">
                <a:solidFill>
                  <a:schemeClr val="dk2"/>
                </a:solidFill>
              </a:defRPr>
            </a:lvl2pPr>
            <a:lvl3pPr lvl="2">
              <a:spcBef>
                <a:spcPts val="0"/>
              </a:spcBef>
              <a:buClr>
                <a:schemeClr val="dk2"/>
              </a:buClr>
              <a:buSzPct val="100000"/>
              <a:defRPr sz="4200">
                <a:solidFill>
                  <a:schemeClr val="dk2"/>
                </a:solidFill>
              </a:defRPr>
            </a:lvl3pPr>
            <a:lvl4pPr lvl="3">
              <a:spcBef>
                <a:spcPts val="0"/>
              </a:spcBef>
              <a:buClr>
                <a:schemeClr val="dk2"/>
              </a:buClr>
              <a:buSzPct val="100000"/>
              <a:defRPr sz="4200">
                <a:solidFill>
                  <a:schemeClr val="dk2"/>
                </a:solidFill>
              </a:defRPr>
            </a:lvl4pPr>
            <a:lvl5pPr lvl="4">
              <a:spcBef>
                <a:spcPts val="0"/>
              </a:spcBef>
              <a:buClr>
                <a:schemeClr val="dk2"/>
              </a:buClr>
              <a:buSzPct val="100000"/>
              <a:defRPr sz="4200">
                <a:solidFill>
                  <a:schemeClr val="dk2"/>
                </a:solidFill>
              </a:defRPr>
            </a:lvl5pPr>
            <a:lvl6pPr lvl="5">
              <a:spcBef>
                <a:spcPts val="0"/>
              </a:spcBef>
              <a:buClr>
                <a:schemeClr val="dk2"/>
              </a:buClr>
              <a:buSzPct val="100000"/>
              <a:defRPr sz="4200">
                <a:solidFill>
                  <a:schemeClr val="dk2"/>
                </a:solidFill>
              </a:defRPr>
            </a:lvl6pPr>
            <a:lvl7pPr lvl="6">
              <a:spcBef>
                <a:spcPts val="0"/>
              </a:spcBef>
              <a:buClr>
                <a:schemeClr val="dk2"/>
              </a:buClr>
              <a:buSzPct val="100000"/>
              <a:defRPr sz="4200">
                <a:solidFill>
                  <a:schemeClr val="dk2"/>
                </a:solidFill>
              </a:defRPr>
            </a:lvl7pPr>
            <a:lvl8pPr lvl="7">
              <a:spcBef>
                <a:spcPts val="0"/>
              </a:spcBef>
              <a:buClr>
                <a:schemeClr val="dk2"/>
              </a:buClr>
              <a:buSzPct val="100000"/>
              <a:defRPr sz="4200">
                <a:solidFill>
                  <a:schemeClr val="dk2"/>
                </a:solidFill>
              </a:defRPr>
            </a:lvl8pPr>
            <a:lvl9pPr lvl="8">
              <a:spcBef>
                <a:spcPts val="0"/>
              </a:spcBef>
              <a:buClr>
                <a:schemeClr val="dk2"/>
              </a:buClr>
              <a:buSzPct val="100000"/>
              <a:defRPr sz="4200">
                <a:solidFill>
                  <a:schemeClr val="dk2"/>
                </a:solidFill>
              </a:defRPr>
            </a:lvl9pPr>
          </a:lstStyle>
          <a:p>
            <a:endParaRPr/>
          </a:p>
        </p:txBody>
      </p:sp>
      <p:sp>
        <p:nvSpPr>
          <p:cNvPr id="15" name="Shape 15"/>
          <p:cNvSpPr txBox="1">
            <a:spLocks noGrp="1"/>
          </p:cNvSpPr>
          <p:nvPr>
            <p:ph type="subTitle" idx="1"/>
          </p:nvPr>
        </p:nvSpPr>
        <p:spPr>
          <a:xfrm>
            <a:off x="729627" y="3172900"/>
            <a:ext cx="7688100" cy="541200"/>
          </a:xfrm>
          <a:prstGeom prst="rect">
            <a:avLst/>
          </a:prstGeom>
        </p:spPr>
        <p:txBody>
          <a:bodyPr wrap="square" lIns="91425" tIns="91425" rIns="91425" bIns="91425" anchor="t" anchorCtr="0"/>
          <a:lstStyle>
            <a:lvl1pPr lvl="0">
              <a:lnSpc>
                <a:spcPct val="100000"/>
              </a:lnSpc>
              <a:spcBef>
                <a:spcPts val="0"/>
              </a:spcBef>
              <a:spcAft>
                <a:spcPts val="0"/>
              </a:spcAft>
              <a:buSzPct val="100000"/>
              <a:buNone/>
              <a:defRPr sz="1600"/>
            </a:lvl1pPr>
            <a:lvl2pPr lvl="1">
              <a:lnSpc>
                <a:spcPct val="100000"/>
              </a:lnSpc>
              <a:spcBef>
                <a:spcPts val="0"/>
              </a:spcBef>
              <a:spcAft>
                <a:spcPts val="0"/>
              </a:spcAft>
              <a:buSzPct val="100000"/>
              <a:buNone/>
              <a:defRPr sz="1600"/>
            </a:lvl2pPr>
            <a:lvl3pPr lvl="2">
              <a:lnSpc>
                <a:spcPct val="100000"/>
              </a:lnSpc>
              <a:spcBef>
                <a:spcPts val="0"/>
              </a:spcBef>
              <a:spcAft>
                <a:spcPts val="0"/>
              </a:spcAft>
              <a:buSzPct val="100000"/>
              <a:buNone/>
              <a:defRPr sz="1600"/>
            </a:lvl3pPr>
            <a:lvl4pPr lvl="3">
              <a:lnSpc>
                <a:spcPct val="100000"/>
              </a:lnSpc>
              <a:spcBef>
                <a:spcPts val="0"/>
              </a:spcBef>
              <a:spcAft>
                <a:spcPts val="0"/>
              </a:spcAft>
              <a:buSzPct val="100000"/>
              <a:buNone/>
              <a:defRPr sz="1600"/>
            </a:lvl4pPr>
            <a:lvl5pPr lvl="4">
              <a:lnSpc>
                <a:spcPct val="100000"/>
              </a:lnSpc>
              <a:spcBef>
                <a:spcPts val="0"/>
              </a:spcBef>
              <a:spcAft>
                <a:spcPts val="0"/>
              </a:spcAft>
              <a:buSzPct val="100000"/>
              <a:buNone/>
              <a:defRPr sz="1600"/>
            </a:lvl5pPr>
            <a:lvl6pPr lvl="5">
              <a:lnSpc>
                <a:spcPct val="100000"/>
              </a:lnSpc>
              <a:spcBef>
                <a:spcPts val="0"/>
              </a:spcBef>
              <a:spcAft>
                <a:spcPts val="0"/>
              </a:spcAft>
              <a:buSzPct val="100000"/>
              <a:buNone/>
              <a:defRPr sz="1600"/>
            </a:lvl6pPr>
            <a:lvl7pPr lvl="6">
              <a:lnSpc>
                <a:spcPct val="100000"/>
              </a:lnSpc>
              <a:spcBef>
                <a:spcPts val="0"/>
              </a:spcBef>
              <a:spcAft>
                <a:spcPts val="0"/>
              </a:spcAft>
              <a:buSzPct val="100000"/>
              <a:buNone/>
              <a:defRPr sz="1600"/>
            </a:lvl7pPr>
            <a:lvl8pPr lvl="7">
              <a:lnSpc>
                <a:spcPct val="100000"/>
              </a:lnSpc>
              <a:spcBef>
                <a:spcPts val="0"/>
              </a:spcBef>
              <a:spcAft>
                <a:spcPts val="0"/>
              </a:spcAft>
              <a:buSzPct val="100000"/>
              <a:buNone/>
              <a:defRPr sz="1600"/>
            </a:lvl8pPr>
            <a:lvl9pPr lvl="8">
              <a:lnSpc>
                <a:spcPct val="100000"/>
              </a:lnSpc>
              <a:spcBef>
                <a:spcPts val="0"/>
              </a:spcBef>
              <a:spcAft>
                <a:spcPts val="0"/>
              </a:spcAft>
              <a:buSzPct val="100000"/>
              <a:buNone/>
              <a:defRPr sz="1600"/>
            </a:lvl9pPr>
          </a:lstStyle>
          <a:p>
            <a:endParaRPr/>
          </a:p>
        </p:txBody>
      </p:sp>
      <p:sp>
        <p:nvSpPr>
          <p:cNvPr id="16" name="Shape 16"/>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dk1"/>
        </a:solidFill>
        <a:effectLst/>
      </p:bgPr>
    </p:bg>
    <p:spTree>
      <p:nvGrpSpPr>
        <p:cNvPr id="1" name="Shape 73"/>
        <p:cNvGrpSpPr/>
        <p:nvPr/>
      </p:nvGrpSpPr>
      <p:grpSpPr>
        <a:xfrm>
          <a:off x="0" y="0"/>
          <a:ext cx="0" cy="0"/>
          <a:chOff x="0" y="0"/>
          <a:chExt cx="0" cy="0"/>
        </a:xfrm>
      </p:grpSpPr>
      <p:grpSp>
        <p:nvGrpSpPr>
          <p:cNvPr id="74" name="Shape 74"/>
          <p:cNvGrpSpPr/>
          <p:nvPr/>
        </p:nvGrpSpPr>
        <p:grpSpPr>
          <a:xfrm>
            <a:off x="830392" y="4169130"/>
            <a:ext cx="745763" cy="45826"/>
            <a:chOff x="4580561" y="2589004"/>
            <a:chExt cx="1064464" cy="25200"/>
          </a:xfrm>
        </p:grpSpPr>
        <p:sp>
          <p:nvSpPr>
            <p:cNvPr id="75" name="Shape 75"/>
            <p:cNvSpPr/>
            <p:nvPr/>
          </p:nvSpPr>
          <p:spPr>
            <a:xfrm rot="-5400000">
              <a:off x="5366325" y="2335504"/>
              <a:ext cx="25200" cy="5322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sp>
          <p:nvSpPr>
            <p:cNvPr id="76" name="Shape 76"/>
            <p:cNvSpPr/>
            <p:nvPr/>
          </p:nvSpPr>
          <p:spPr>
            <a:xfrm rot="-5400000">
              <a:off x="4836311" y="2333254"/>
              <a:ext cx="25200" cy="5367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grpSp>
      <p:sp>
        <p:nvSpPr>
          <p:cNvPr id="77" name="Shape 77"/>
          <p:cNvSpPr txBox="1">
            <a:spLocks noGrp="1"/>
          </p:cNvSpPr>
          <p:nvPr>
            <p:ph type="title"/>
          </p:nvPr>
        </p:nvSpPr>
        <p:spPr>
          <a:xfrm>
            <a:off x="729450" y="733950"/>
            <a:ext cx="7688400" cy="1244700"/>
          </a:xfrm>
          <a:prstGeom prst="rect">
            <a:avLst/>
          </a:prstGeom>
        </p:spPr>
        <p:txBody>
          <a:bodyPr wrap="square" lIns="91425" tIns="91425" rIns="91425" bIns="91425" anchor="t" anchorCtr="0"/>
          <a:lstStyle>
            <a:lvl1pPr lvl="0">
              <a:spcBef>
                <a:spcPts val="0"/>
              </a:spcBef>
              <a:buClr>
                <a:schemeClr val="lt1"/>
              </a:buClr>
              <a:buSzPct val="100000"/>
              <a:defRPr sz="8000">
                <a:solidFill>
                  <a:schemeClr val="lt1"/>
                </a:solidFill>
              </a:defRPr>
            </a:lvl1pPr>
            <a:lvl2pPr lvl="1">
              <a:spcBef>
                <a:spcPts val="0"/>
              </a:spcBef>
              <a:buClr>
                <a:schemeClr val="lt1"/>
              </a:buClr>
              <a:buSzPct val="100000"/>
              <a:defRPr sz="8000">
                <a:solidFill>
                  <a:schemeClr val="lt1"/>
                </a:solidFill>
              </a:defRPr>
            </a:lvl2pPr>
            <a:lvl3pPr lvl="2">
              <a:spcBef>
                <a:spcPts val="0"/>
              </a:spcBef>
              <a:buClr>
                <a:schemeClr val="lt1"/>
              </a:buClr>
              <a:buSzPct val="100000"/>
              <a:defRPr sz="8000">
                <a:solidFill>
                  <a:schemeClr val="lt1"/>
                </a:solidFill>
              </a:defRPr>
            </a:lvl3pPr>
            <a:lvl4pPr lvl="3">
              <a:spcBef>
                <a:spcPts val="0"/>
              </a:spcBef>
              <a:buClr>
                <a:schemeClr val="lt1"/>
              </a:buClr>
              <a:buSzPct val="100000"/>
              <a:defRPr sz="8000">
                <a:solidFill>
                  <a:schemeClr val="lt1"/>
                </a:solidFill>
              </a:defRPr>
            </a:lvl4pPr>
            <a:lvl5pPr lvl="4">
              <a:spcBef>
                <a:spcPts val="0"/>
              </a:spcBef>
              <a:buClr>
                <a:schemeClr val="lt1"/>
              </a:buClr>
              <a:buSzPct val="100000"/>
              <a:defRPr sz="8000">
                <a:solidFill>
                  <a:schemeClr val="lt1"/>
                </a:solidFill>
              </a:defRPr>
            </a:lvl5pPr>
            <a:lvl6pPr lvl="5">
              <a:spcBef>
                <a:spcPts val="0"/>
              </a:spcBef>
              <a:buClr>
                <a:schemeClr val="lt1"/>
              </a:buClr>
              <a:buSzPct val="100000"/>
              <a:defRPr sz="8000">
                <a:solidFill>
                  <a:schemeClr val="lt1"/>
                </a:solidFill>
              </a:defRPr>
            </a:lvl6pPr>
            <a:lvl7pPr lvl="6">
              <a:spcBef>
                <a:spcPts val="0"/>
              </a:spcBef>
              <a:buClr>
                <a:schemeClr val="lt1"/>
              </a:buClr>
              <a:buSzPct val="100000"/>
              <a:defRPr sz="8000">
                <a:solidFill>
                  <a:schemeClr val="lt1"/>
                </a:solidFill>
              </a:defRPr>
            </a:lvl7pPr>
            <a:lvl8pPr lvl="7">
              <a:spcBef>
                <a:spcPts val="0"/>
              </a:spcBef>
              <a:buClr>
                <a:schemeClr val="lt1"/>
              </a:buClr>
              <a:buSzPct val="100000"/>
              <a:defRPr sz="8000">
                <a:solidFill>
                  <a:schemeClr val="lt1"/>
                </a:solidFill>
              </a:defRPr>
            </a:lvl8pPr>
            <a:lvl9pPr lvl="8">
              <a:spcBef>
                <a:spcPts val="0"/>
              </a:spcBef>
              <a:buClr>
                <a:schemeClr val="lt1"/>
              </a:buClr>
              <a:buSzPct val="100000"/>
              <a:defRPr sz="8000">
                <a:solidFill>
                  <a:schemeClr val="lt1"/>
                </a:solidFill>
              </a:defRPr>
            </a:lvl9pPr>
          </a:lstStyle>
          <a:p>
            <a:endParaRPr/>
          </a:p>
        </p:txBody>
      </p:sp>
      <p:sp>
        <p:nvSpPr>
          <p:cNvPr id="78" name="Shape 78"/>
          <p:cNvSpPr txBox="1">
            <a:spLocks noGrp="1"/>
          </p:cNvSpPr>
          <p:nvPr>
            <p:ph type="body" idx="1"/>
          </p:nvPr>
        </p:nvSpPr>
        <p:spPr>
          <a:xfrm>
            <a:off x="729450" y="2272888"/>
            <a:ext cx="7688400" cy="1580400"/>
          </a:xfrm>
          <a:prstGeom prst="rect">
            <a:avLst/>
          </a:prstGeom>
        </p:spPr>
        <p:txBody>
          <a:bodyPr wrap="square" lIns="91425" tIns="91425" rIns="91425" bIns="91425" anchor="t"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79" name="Shape 79"/>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0"/>
        <p:cNvGrpSpPr/>
        <p:nvPr/>
      </p:nvGrpSpPr>
      <p:grpSpPr>
        <a:xfrm>
          <a:off x="0" y="0"/>
          <a:ext cx="0" cy="0"/>
          <a:chOff x="0" y="0"/>
          <a:chExt cx="0" cy="0"/>
        </a:xfrm>
      </p:grpSpPr>
      <p:sp>
        <p:nvSpPr>
          <p:cNvPr id="81" name="Shape 81"/>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7"/>
        <p:cNvGrpSpPr/>
        <p:nvPr/>
      </p:nvGrpSpPr>
      <p:grpSpPr>
        <a:xfrm>
          <a:off x="0" y="0"/>
          <a:ext cx="0" cy="0"/>
          <a:chOff x="0" y="0"/>
          <a:chExt cx="0" cy="0"/>
        </a:xfrm>
      </p:grpSpPr>
      <p:grpSp>
        <p:nvGrpSpPr>
          <p:cNvPr id="18" name="Shape 18"/>
          <p:cNvGrpSpPr/>
          <p:nvPr/>
        </p:nvGrpSpPr>
        <p:grpSpPr>
          <a:xfrm>
            <a:off x="830392" y="1191256"/>
            <a:ext cx="745763" cy="45826"/>
            <a:chOff x="4580561" y="2589004"/>
            <a:chExt cx="1064464" cy="25200"/>
          </a:xfrm>
        </p:grpSpPr>
        <p:sp>
          <p:nvSpPr>
            <p:cNvPr id="19" name="Shape 19"/>
            <p:cNvSpPr/>
            <p:nvPr/>
          </p:nvSpPr>
          <p:spPr>
            <a:xfrm rot="-5400000">
              <a:off x="5366325" y="2335504"/>
              <a:ext cx="25200" cy="5322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sp>
          <p:nvSpPr>
            <p:cNvPr id="20" name="Shape 20"/>
            <p:cNvSpPr/>
            <p:nvPr/>
          </p:nvSpPr>
          <p:spPr>
            <a:xfrm rot="-5400000">
              <a:off x="4836311" y="2333254"/>
              <a:ext cx="25200" cy="5367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grpSp>
      <p:sp>
        <p:nvSpPr>
          <p:cNvPr id="21" name="Shape 21"/>
          <p:cNvSpPr txBox="1">
            <a:spLocks noGrp="1"/>
          </p:cNvSpPr>
          <p:nvPr>
            <p:ph type="title"/>
          </p:nvPr>
        </p:nvSpPr>
        <p:spPr>
          <a:xfrm>
            <a:off x="729450" y="1322450"/>
            <a:ext cx="7688400" cy="1518600"/>
          </a:xfrm>
          <a:prstGeom prst="rect">
            <a:avLst/>
          </a:prstGeom>
        </p:spPr>
        <p:txBody>
          <a:bodyPr wrap="square" lIns="91425" tIns="91425" rIns="91425" bIns="91425" anchor="t" anchorCtr="0"/>
          <a:lstStyle>
            <a:lvl1pPr lvl="0">
              <a:spcBef>
                <a:spcPts val="0"/>
              </a:spcBef>
              <a:buClr>
                <a:schemeClr val="lt1"/>
              </a:buClr>
              <a:buSzPct val="100000"/>
              <a:defRPr sz="3600">
                <a:solidFill>
                  <a:schemeClr val="lt1"/>
                </a:solidFill>
              </a:defRPr>
            </a:lvl1pPr>
            <a:lvl2pPr lvl="1">
              <a:spcBef>
                <a:spcPts val="0"/>
              </a:spcBef>
              <a:buClr>
                <a:schemeClr val="lt1"/>
              </a:buClr>
              <a:buSzPct val="100000"/>
              <a:defRPr sz="3600">
                <a:solidFill>
                  <a:schemeClr val="lt1"/>
                </a:solidFill>
              </a:defRPr>
            </a:lvl2pPr>
            <a:lvl3pPr lvl="2">
              <a:spcBef>
                <a:spcPts val="0"/>
              </a:spcBef>
              <a:buClr>
                <a:schemeClr val="lt1"/>
              </a:buClr>
              <a:buSzPct val="100000"/>
              <a:defRPr sz="3600">
                <a:solidFill>
                  <a:schemeClr val="lt1"/>
                </a:solidFill>
              </a:defRPr>
            </a:lvl3pPr>
            <a:lvl4pPr lvl="3">
              <a:spcBef>
                <a:spcPts val="0"/>
              </a:spcBef>
              <a:buClr>
                <a:schemeClr val="lt1"/>
              </a:buClr>
              <a:buSzPct val="100000"/>
              <a:defRPr sz="3600">
                <a:solidFill>
                  <a:schemeClr val="lt1"/>
                </a:solidFill>
              </a:defRPr>
            </a:lvl4pPr>
            <a:lvl5pPr lvl="4">
              <a:spcBef>
                <a:spcPts val="0"/>
              </a:spcBef>
              <a:buClr>
                <a:schemeClr val="lt1"/>
              </a:buClr>
              <a:buSzPct val="100000"/>
              <a:defRPr sz="3600">
                <a:solidFill>
                  <a:schemeClr val="lt1"/>
                </a:solidFill>
              </a:defRPr>
            </a:lvl5pPr>
            <a:lvl6pPr lvl="5">
              <a:spcBef>
                <a:spcPts val="0"/>
              </a:spcBef>
              <a:buClr>
                <a:schemeClr val="lt1"/>
              </a:buClr>
              <a:buSzPct val="100000"/>
              <a:defRPr sz="3600">
                <a:solidFill>
                  <a:schemeClr val="lt1"/>
                </a:solidFill>
              </a:defRPr>
            </a:lvl6pPr>
            <a:lvl7pPr lvl="6">
              <a:spcBef>
                <a:spcPts val="0"/>
              </a:spcBef>
              <a:buClr>
                <a:schemeClr val="lt1"/>
              </a:buClr>
              <a:buSzPct val="100000"/>
              <a:defRPr sz="3600">
                <a:solidFill>
                  <a:schemeClr val="lt1"/>
                </a:solidFill>
              </a:defRPr>
            </a:lvl7pPr>
            <a:lvl8pPr lvl="7">
              <a:spcBef>
                <a:spcPts val="0"/>
              </a:spcBef>
              <a:buClr>
                <a:schemeClr val="lt1"/>
              </a:buClr>
              <a:buSzPct val="100000"/>
              <a:defRPr sz="3600">
                <a:solidFill>
                  <a:schemeClr val="lt1"/>
                </a:solidFill>
              </a:defRPr>
            </a:lvl8pPr>
            <a:lvl9pPr lvl="8">
              <a:spcBef>
                <a:spcPts val="0"/>
              </a:spcBef>
              <a:buClr>
                <a:schemeClr val="lt1"/>
              </a:buClr>
              <a:buSzPct val="100000"/>
              <a:defRPr sz="3600">
                <a:solidFill>
                  <a:schemeClr val="lt1"/>
                </a:solidFill>
              </a:defRPr>
            </a:lvl9pPr>
          </a:lstStyle>
          <a:p>
            <a:endParaRPr/>
          </a:p>
        </p:txBody>
      </p:sp>
      <p:sp>
        <p:nvSpPr>
          <p:cNvPr id="22" name="Shape 22"/>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3"/>
        <p:cNvGrpSpPr/>
        <p:nvPr/>
      </p:nvGrpSpPr>
      <p:grpSpPr>
        <a:xfrm>
          <a:off x="0" y="0"/>
          <a:ext cx="0" cy="0"/>
          <a:chOff x="0" y="0"/>
          <a:chExt cx="0" cy="0"/>
        </a:xfrm>
      </p:grpSpPr>
      <p:sp>
        <p:nvSpPr>
          <p:cNvPr id="24" name="Shape 24"/>
          <p:cNvSpPr/>
          <p:nvPr/>
        </p:nvSpPr>
        <p:spPr>
          <a:xfrm>
            <a:off x="0" y="0"/>
            <a:ext cx="9144000" cy="487800"/>
          </a:xfrm>
          <a:prstGeom prst="rect">
            <a:avLst/>
          </a:prstGeom>
          <a:solidFill>
            <a:schemeClr val="lt2"/>
          </a:solidFill>
          <a:ln>
            <a:noFill/>
          </a:ln>
        </p:spPr>
        <p:txBody>
          <a:bodyPr wrap="square" lIns="91425" tIns="91425" rIns="91425" bIns="91425" anchor="ctr" anchorCtr="0">
            <a:noAutofit/>
          </a:bodyPr>
          <a:lstStyle/>
          <a:p>
            <a:pPr lvl="0">
              <a:spcBef>
                <a:spcPts val="0"/>
              </a:spcBef>
              <a:buNone/>
            </a:pPr>
            <a:endParaRPr/>
          </a:p>
        </p:txBody>
      </p:sp>
      <p:grpSp>
        <p:nvGrpSpPr>
          <p:cNvPr id="25" name="Shape 25"/>
          <p:cNvGrpSpPr/>
          <p:nvPr/>
        </p:nvGrpSpPr>
        <p:grpSpPr>
          <a:xfrm>
            <a:off x="830392" y="1191256"/>
            <a:ext cx="745763" cy="45826"/>
            <a:chOff x="4580561" y="2589004"/>
            <a:chExt cx="1064464" cy="25200"/>
          </a:xfrm>
        </p:grpSpPr>
        <p:sp>
          <p:nvSpPr>
            <p:cNvPr id="26" name="Shape 26"/>
            <p:cNvSpPr/>
            <p:nvPr/>
          </p:nvSpPr>
          <p:spPr>
            <a:xfrm rot="-5400000">
              <a:off x="5366325" y="2335504"/>
              <a:ext cx="25200" cy="532200"/>
            </a:xfrm>
            <a:prstGeom prst="rect">
              <a:avLst/>
            </a:prstGeom>
            <a:solidFill>
              <a:schemeClr val="accent3"/>
            </a:solidFill>
            <a:ln>
              <a:noFill/>
            </a:ln>
          </p:spPr>
          <p:txBody>
            <a:bodyPr wrap="square" lIns="91425" tIns="91425" rIns="91425" bIns="91425" anchor="ctr" anchorCtr="0">
              <a:noAutofit/>
            </a:bodyPr>
            <a:lstStyle/>
            <a:p>
              <a:pPr lvl="0">
                <a:spcBef>
                  <a:spcPts val="0"/>
                </a:spcBef>
                <a:buNone/>
              </a:pPr>
              <a:endParaRPr/>
            </a:p>
          </p:txBody>
        </p:sp>
        <p:sp>
          <p:nvSpPr>
            <p:cNvPr id="27" name="Shape 27"/>
            <p:cNvSpPr/>
            <p:nvPr/>
          </p:nvSpPr>
          <p:spPr>
            <a:xfrm rot="-5400000">
              <a:off x="4836311" y="2333254"/>
              <a:ext cx="25200" cy="536700"/>
            </a:xfrm>
            <a:prstGeom prst="rect">
              <a:avLst/>
            </a:prstGeom>
            <a:solidFill>
              <a:schemeClr val="dk1"/>
            </a:solidFill>
            <a:ln>
              <a:noFill/>
            </a:ln>
          </p:spPr>
          <p:txBody>
            <a:bodyPr wrap="square" lIns="91425" tIns="91425" rIns="91425" bIns="91425" anchor="ctr" anchorCtr="0">
              <a:noAutofit/>
            </a:bodyPr>
            <a:lstStyle/>
            <a:p>
              <a:pPr lvl="0">
                <a:spcBef>
                  <a:spcPts val="0"/>
                </a:spcBef>
                <a:buNone/>
              </a:pPr>
              <a:endParaRPr/>
            </a:p>
          </p:txBody>
        </p:sp>
      </p:grpSp>
      <p:sp>
        <p:nvSpPr>
          <p:cNvPr id="28" name="Shape 28"/>
          <p:cNvSpPr txBox="1">
            <a:spLocks noGrp="1"/>
          </p:cNvSpPr>
          <p:nvPr>
            <p:ph type="title"/>
          </p:nvPr>
        </p:nvSpPr>
        <p:spPr>
          <a:xfrm>
            <a:off x="729450" y="1318650"/>
            <a:ext cx="7688700" cy="535200"/>
          </a:xfrm>
          <a:prstGeom prst="rect">
            <a:avLst/>
          </a:prstGeom>
        </p:spPr>
        <p:txBody>
          <a:bodyPr wrap="square" lIns="91425" tIns="91425" rIns="91425" bIns="91425" anchor="t" anchorCtr="0"/>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a:endParaRPr/>
          </a:p>
        </p:txBody>
      </p:sp>
      <p:sp>
        <p:nvSpPr>
          <p:cNvPr id="29" name="Shape 29"/>
          <p:cNvSpPr txBox="1">
            <a:spLocks noGrp="1"/>
          </p:cNvSpPr>
          <p:nvPr>
            <p:ph type="body" idx="1"/>
          </p:nvPr>
        </p:nvSpPr>
        <p:spPr>
          <a:xfrm>
            <a:off x="729450" y="2078875"/>
            <a:ext cx="7688700" cy="22611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1"/>
        <p:cNvGrpSpPr/>
        <p:nvPr/>
      </p:nvGrpSpPr>
      <p:grpSpPr>
        <a:xfrm>
          <a:off x="0" y="0"/>
          <a:ext cx="0" cy="0"/>
          <a:chOff x="0" y="0"/>
          <a:chExt cx="0" cy="0"/>
        </a:xfrm>
      </p:grpSpPr>
      <p:sp>
        <p:nvSpPr>
          <p:cNvPr id="32" name="Shape 32"/>
          <p:cNvSpPr/>
          <p:nvPr/>
        </p:nvSpPr>
        <p:spPr>
          <a:xfrm>
            <a:off x="0" y="0"/>
            <a:ext cx="9144000" cy="487800"/>
          </a:xfrm>
          <a:prstGeom prst="rect">
            <a:avLst/>
          </a:prstGeom>
          <a:solidFill>
            <a:schemeClr val="lt2"/>
          </a:solidFill>
          <a:ln>
            <a:noFill/>
          </a:ln>
        </p:spPr>
        <p:txBody>
          <a:bodyPr wrap="square" lIns="91425" tIns="91425" rIns="91425" bIns="91425" anchor="ctr" anchorCtr="0">
            <a:noAutofit/>
          </a:bodyPr>
          <a:lstStyle/>
          <a:p>
            <a:pPr lvl="0">
              <a:spcBef>
                <a:spcPts val="0"/>
              </a:spcBef>
              <a:buNone/>
            </a:pPr>
            <a:endParaRPr/>
          </a:p>
        </p:txBody>
      </p:sp>
      <p:grpSp>
        <p:nvGrpSpPr>
          <p:cNvPr id="33" name="Shape 33"/>
          <p:cNvGrpSpPr/>
          <p:nvPr/>
        </p:nvGrpSpPr>
        <p:grpSpPr>
          <a:xfrm>
            <a:off x="830392" y="1191256"/>
            <a:ext cx="745763" cy="45826"/>
            <a:chOff x="4580561" y="2589004"/>
            <a:chExt cx="1064464" cy="25200"/>
          </a:xfrm>
        </p:grpSpPr>
        <p:sp>
          <p:nvSpPr>
            <p:cNvPr id="34" name="Shape 34"/>
            <p:cNvSpPr/>
            <p:nvPr/>
          </p:nvSpPr>
          <p:spPr>
            <a:xfrm rot="-5400000">
              <a:off x="5366325" y="2335504"/>
              <a:ext cx="25200" cy="532200"/>
            </a:xfrm>
            <a:prstGeom prst="rect">
              <a:avLst/>
            </a:prstGeom>
            <a:solidFill>
              <a:schemeClr val="accent3"/>
            </a:solidFill>
            <a:ln>
              <a:noFill/>
            </a:ln>
          </p:spPr>
          <p:txBody>
            <a:bodyPr wrap="square" lIns="91425" tIns="91425" rIns="91425" bIns="91425" anchor="ctr" anchorCtr="0">
              <a:noAutofit/>
            </a:bodyPr>
            <a:lstStyle/>
            <a:p>
              <a:pPr lvl="0">
                <a:spcBef>
                  <a:spcPts val="0"/>
                </a:spcBef>
                <a:buNone/>
              </a:pPr>
              <a:endParaRPr/>
            </a:p>
          </p:txBody>
        </p:sp>
        <p:sp>
          <p:nvSpPr>
            <p:cNvPr id="35" name="Shape 35"/>
            <p:cNvSpPr/>
            <p:nvPr/>
          </p:nvSpPr>
          <p:spPr>
            <a:xfrm rot="-5400000">
              <a:off x="4836311" y="2333254"/>
              <a:ext cx="25200" cy="536700"/>
            </a:xfrm>
            <a:prstGeom prst="rect">
              <a:avLst/>
            </a:prstGeom>
            <a:solidFill>
              <a:schemeClr val="dk1"/>
            </a:solidFill>
            <a:ln>
              <a:noFill/>
            </a:ln>
          </p:spPr>
          <p:txBody>
            <a:bodyPr wrap="square" lIns="91425" tIns="91425" rIns="91425" bIns="91425" anchor="ctr" anchorCtr="0">
              <a:noAutofit/>
            </a:bodyPr>
            <a:lstStyle/>
            <a:p>
              <a:pPr lvl="0">
                <a:spcBef>
                  <a:spcPts val="0"/>
                </a:spcBef>
                <a:buNone/>
              </a:pPr>
              <a:endParaRPr/>
            </a:p>
          </p:txBody>
        </p:sp>
      </p:grpSp>
      <p:sp>
        <p:nvSpPr>
          <p:cNvPr id="36" name="Shape 36"/>
          <p:cNvSpPr txBox="1">
            <a:spLocks noGrp="1"/>
          </p:cNvSpPr>
          <p:nvPr>
            <p:ph type="title"/>
          </p:nvPr>
        </p:nvSpPr>
        <p:spPr>
          <a:xfrm>
            <a:off x="729450" y="1318650"/>
            <a:ext cx="7688400" cy="535200"/>
          </a:xfrm>
          <a:prstGeom prst="rect">
            <a:avLst/>
          </a:prstGeom>
        </p:spPr>
        <p:txBody>
          <a:bodyPr wrap="square" lIns="91425" tIns="91425" rIns="91425" bIns="91425" anchor="t" anchorCtr="0"/>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a:endParaRPr/>
          </a:p>
        </p:txBody>
      </p:sp>
      <p:sp>
        <p:nvSpPr>
          <p:cNvPr id="37" name="Shape 37"/>
          <p:cNvSpPr txBox="1">
            <a:spLocks noGrp="1"/>
          </p:cNvSpPr>
          <p:nvPr>
            <p:ph type="body" idx="1"/>
          </p:nvPr>
        </p:nvSpPr>
        <p:spPr>
          <a:xfrm>
            <a:off x="729325" y="2078875"/>
            <a:ext cx="3774300" cy="22611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8" name="Shape 38"/>
          <p:cNvSpPr txBox="1">
            <a:spLocks noGrp="1"/>
          </p:cNvSpPr>
          <p:nvPr>
            <p:ph type="body" idx="2"/>
          </p:nvPr>
        </p:nvSpPr>
        <p:spPr>
          <a:xfrm>
            <a:off x="4643604" y="2078875"/>
            <a:ext cx="3774300" cy="22611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9" name="Shape 39"/>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0"/>
        <p:cNvGrpSpPr/>
        <p:nvPr/>
      </p:nvGrpSpPr>
      <p:grpSpPr>
        <a:xfrm>
          <a:off x="0" y="0"/>
          <a:ext cx="0" cy="0"/>
          <a:chOff x="0" y="0"/>
          <a:chExt cx="0" cy="0"/>
        </a:xfrm>
      </p:grpSpPr>
      <p:sp>
        <p:nvSpPr>
          <p:cNvPr id="41" name="Shape 41"/>
          <p:cNvSpPr/>
          <p:nvPr/>
        </p:nvSpPr>
        <p:spPr>
          <a:xfrm>
            <a:off x="0" y="0"/>
            <a:ext cx="9144000" cy="487800"/>
          </a:xfrm>
          <a:prstGeom prst="rect">
            <a:avLst/>
          </a:prstGeom>
          <a:solidFill>
            <a:schemeClr val="lt2"/>
          </a:solidFill>
          <a:ln>
            <a:noFill/>
          </a:ln>
        </p:spPr>
        <p:txBody>
          <a:bodyPr wrap="square" lIns="91425" tIns="91425" rIns="91425" bIns="91425" anchor="ctr" anchorCtr="0">
            <a:noAutofit/>
          </a:bodyPr>
          <a:lstStyle/>
          <a:p>
            <a:pPr lvl="0">
              <a:spcBef>
                <a:spcPts val="0"/>
              </a:spcBef>
              <a:buNone/>
            </a:pPr>
            <a:endParaRPr/>
          </a:p>
        </p:txBody>
      </p:sp>
      <p:grpSp>
        <p:nvGrpSpPr>
          <p:cNvPr id="42" name="Shape 42"/>
          <p:cNvGrpSpPr/>
          <p:nvPr/>
        </p:nvGrpSpPr>
        <p:grpSpPr>
          <a:xfrm>
            <a:off x="830392" y="1191256"/>
            <a:ext cx="745763" cy="45826"/>
            <a:chOff x="4580561" y="2589004"/>
            <a:chExt cx="1064464" cy="25200"/>
          </a:xfrm>
        </p:grpSpPr>
        <p:sp>
          <p:nvSpPr>
            <p:cNvPr id="43" name="Shape 43"/>
            <p:cNvSpPr/>
            <p:nvPr/>
          </p:nvSpPr>
          <p:spPr>
            <a:xfrm rot="-5400000">
              <a:off x="5366325" y="2335504"/>
              <a:ext cx="25200" cy="532200"/>
            </a:xfrm>
            <a:prstGeom prst="rect">
              <a:avLst/>
            </a:prstGeom>
            <a:solidFill>
              <a:schemeClr val="accent3"/>
            </a:solidFill>
            <a:ln>
              <a:noFill/>
            </a:ln>
          </p:spPr>
          <p:txBody>
            <a:bodyPr wrap="square" lIns="91425" tIns="91425" rIns="91425" bIns="91425" anchor="ctr" anchorCtr="0">
              <a:noAutofit/>
            </a:bodyPr>
            <a:lstStyle/>
            <a:p>
              <a:pPr lvl="0">
                <a:spcBef>
                  <a:spcPts val="0"/>
                </a:spcBef>
                <a:buNone/>
              </a:pPr>
              <a:endParaRPr/>
            </a:p>
          </p:txBody>
        </p:sp>
        <p:sp>
          <p:nvSpPr>
            <p:cNvPr id="44" name="Shape 44"/>
            <p:cNvSpPr/>
            <p:nvPr/>
          </p:nvSpPr>
          <p:spPr>
            <a:xfrm rot="-5400000">
              <a:off x="4836311" y="2333254"/>
              <a:ext cx="25200" cy="536700"/>
            </a:xfrm>
            <a:prstGeom prst="rect">
              <a:avLst/>
            </a:prstGeom>
            <a:solidFill>
              <a:schemeClr val="dk1"/>
            </a:solidFill>
            <a:ln>
              <a:noFill/>
            </a:ln>
          </p:spPr>
          <p:txBody>
            <a:bodyPr wrap="square" lIns="91425" tIns="91425" rIns="91425" bIns="91425" anchor="ctr" anchorCtr="0">
              <a:noAutofit/>
            </a:bodyPr>
            <a:lstStyle/>
            <a:p>
              <a:pPr lvl="0">
                <a:spcBef>
                  <a:spcPts val="0"/>
                </a:spcBef>
                <a:buNone/>
              </a:pPr>
              <a:endParaRPr/>
            </a:p>
          </p:txBody>
        </p:sp>
      </p:grpSp>
      <p:sp>
        <p:nvSpPr>
          <p:cNvPr id="45" name="Shape 45"/>
          <p:cNvSpPr txBox="1">
            <a:spLocks noGrp="1"/>
          </p:cNvSpPr>
          <p:nvPr>
            <p:ph type="title"/>
          </p:nvPr>
        </p:nvSpPr>
        <p:spPr>
          <a:xfrm>
            <a:off x="729450" y="1318650"/>
            <a:ext cx="7688400" cy="535200"/>
          </a:xfrm>
          <a:prstGeom prst="rect">
            <a:avLst/>
          </a:prstGeom>
        </p:spPr>
        <p:txBody>
          <a:bodyPr wrap="square" lIns="91425" tIns="91425" rIns="91425" bIns="91425" anchor="t" anchorCtr="0"/>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a:endParaRPr/>
          </a:p>
        </p:txBody>
      </p:sp>
      <p:sp>
        <p:nvSpPr>
          <p:cNvPr id="46" name="Shape 46"/>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47"/>
        <p:cNvGrpSpPr/>
        <p:nvPr/>
      </p:nvGrpSpPr>
      <p:grpSpPr>
        <a:xfrm>
          <a:off x="0" y="0"/>
          <a:ext cx="0" cy="0"/>
          <a:chOff x="0" y="0"/>
          <a:chExt cx="0" cy="0"/>
        </a:xfrm>
      </p:grpSpPr>
      <p:sp>
        <p:nvSpPr>
          <p:cNvPr id="48" name="Shape 48"/>
          <p:cNvSpPr/>
          <p:nvPr/>
        </p:nvSpPr>
        <p:spPr>
          <a:xfrm>
            <a:off x="0" y="0"/>
            <a:ext cx="9144000" cy="487800"/>
          </a:xfrm>
          <a:prstGeom prst="rect">
            <a:avLst/>
          </a:prstGeom>
          <a:solidFill>
            <a:schemeClr val="lt2"/>
          </a:solidFill>
          <a:ln>
            <a:noFill/>
          </a:ln>
        </p:spPr>
        <p:txBody>
          <a:bodyPr wrap="square" lIns="91425" tIns="91425" rIns="91425" bIns="91425" anchor="ctr" anchorCtr="0">
            <a:noAutofit/>
          </a:bodyPr>
          <a:lstStyle/>
          <a:p>
            <a:pPr lvl="0">
              <a:spcBef>
                <a:spcPts val="0"/>
              </a:spcBef>
              <a:buNone/>
            </a:pPr>
            <a:endParaRPr/>
          </a:p>
        </p:txBody>
      </p:sp>
      <p:grpSp>
        <p:nvGrpSpPr>
          <p:cNvPr id="49" name="Shape 49"/>
          <p:cNvGrpSpPr/>
          <p:nvPr/>
        </p:nvGrpSpPr>
        <p:grpSpPr>
          <a:xfrm>
            <a:off x="830392" y="1191256"/>
            <a:ext cx="745763" cy="45826"/>
            <a:chOff x="4580561" y="2589004"/>
            <a:chExt cx="1064464" cy="25200"/>
          </a:xfrm>
        </p:grpSpPr>
        <p:sp>
          <p:nvSpPr>
            <p:cNvPr id="50" name="Shape 50"/>
            <p:cNvSpPr/>
            <p:nvPr/>
          </p:nvSpPr>
          <p:spPr>
            <a:xfrm rot="-5400000">
              <a:off x="5366325" y="2335504"/>
              <a:ext cx="25200" cy="532200"/>
            </a:xfrm>
            <a:prstGeom prst="rect">
              <a:avLst/>
            </a:prstGeom>
            <a:solidFill>
              <a:schemeClr val="accent3"/>
            </a:solidFill>
            <a:ln>
              <a:noFill/>
            </a:ln>
          </p:spPr>
          <p:txBody>
            <a:bodyPr wrap="square" lIns="91425" tIns="91425" rIns="91425" bIns="91425" anchor="ctr" anchorCtr="0">
              <a:noAutofit/>
            </a:bodyPr>
            <a:lstStyle/>
            <a:p>
              <a:pPr lvl="0">
                <a:spcBef>
                  <a:spcPts val="0"/>
                </a:spcBef>
                <a:buNone/>
              </a:pPr>
              <a:endParaRPr/>
            </a:p>
          </p:txBody>
        </p:sp>
        <p:sp>
          <p:nvSpPr>
            <p:cNvPr id="51" name="Shape 51"/>
            <p:cNvSpPr/>
            <p:nvPr/>
          </p:nvSpPr>
          <p:spPr>
            <a:xfrm rot="-5400000">
              <a:off x="4836311" y="2333254"/>
              <a:ext cx="25200" cy="536700"/>
            </a:xfrm>
            <a:prstGeom prst="rect">
              <a:avLst/>
            </a:prstGeom>
            <a:solidFill>
              <a:schemeClr val="dk1"/>
            </a:solidFill>
            <a:ln>
              <a:noFill/>
            </a:ln>
          </p:spPr>
          <p:txBody>
            <a:bodyPr wrap="square" lIns="91425" tIns="91425" rIns="91425" bIns="91425" anchor="ctr" anchorCtr="0">
              <a:noAutofit/>
            </a:bodyPr>
            <a:lstStyle/>
            <a:p>
              <a:pPr lvl="0">
                <a:spcBef>
                  <a:spcPts val="0"/>
                </a:spcBef>
                <a:buNone/>
              </a:pPr>
              <a:endParaRPr/>
            </a:p>
          </p:txBody>
        </p:sp>
      </p:grpSp>
      <p:sp>
        <p:nvSpPr>
          <p:cNvPr id="52" name="Shape 52"/>
          <p:cNvSpPr txBox="1">
            <a:spLocks noGrp="1"/>
          </p:cNvSpPr>
          <p:nvPr>
            <p:ph type="title"/>
          </p:nvPr>
        </p:nvSpPr>
        <p:spPr>
          <a:xfrm>
            <a:off x="730000" y="1318650"/>
            <a:ext cx="3300900" cy="1381500"/>
          </a:xfrm>
          <a:prstGeom prst="rect">
            <a:avLst/>
          </a:prstGeom>
        </p:spPr>
        <p:txBody>
          <a:bodyPr wrap="square" lIns="91425" tIns="91425" rIns="91425" bIns="91425" anchor="t" anchorCtr="0"/>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a:endParaRPr/>
          </a:p>
        </p:txBody>
      </p:sp>
      <p:sp>
        <p:nvSpPr>
          <p:cNvPr id="53" name="Shape 53"/>
          <p:cNvSpPr txBox="1">
            <a:spLocks noGrp="1"/>
          </p:cNvSpPr>
          <p:nvPr>
            <p:ph type="body" idx="1"/>
          </p:nvPr>
        </p:nvSpPr>
        <p:spPr>
          <a:xfrm>
            <a:off x="721225" y="2781725"/>
            <a:ext cx="3300900" cy="1597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4" name="Shape 54"/>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3"/>
        </a:solidFill>
        <a:effectLst/>
      </p:bgPr>
    </p:bg>
    <p:spTree>
      <p:nvGrpSpPr>
        <p:cNvPr id="1" name="Shape 55"/>
        <p:cNvGrpSpPr/>
        <p:nvPr/>
      </p:nvGrpSpPr>
      <p:grpSpPr>
        <a:xfrm>
          <a:off x="0" y="0"/>
          <a:ext cx="0" cy="0"/>
          <a:chOff x="0" y="0"/>
          <a:chExt cx="0" cy="0"/>
        </a:xfrm>
      </p:grpSpPr>
      <p:grpSp>
        <p:nvGrpSpPr>
          <p:cNvPr id="56" name="Shape 56"/>
          <p:cNvGrpSpPr/>
          <p:nvPr/>
        </p:nvGrpSpPr>
        <p:grpSpPr>
          <a:xfrm>
            <a:off x="830392" y="4169130"/>
            <a:ext cx="745763" cy="45826"/>
            <a:chOff x="4580561" y="2589004"/>
            <a:chExt cx="1064464" cy="25200"/>
          </a:xfrm>
        </p:grpSpPr>
        <p:sp>
          <p:nvSpPr>
            <p:cNvPr id="57" name="Shape 57"/>
            <p:cNvSpPr/>
            <p:nvPr/>
          </p:nvSpPr>
          <p:spPr>
            <a:xfrm rot="-5400000">
              <a:off x="5366325" y="2335504"/>
              <a:ext cx="25200" cy="5322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sp>
          <p:nvSpPr>
            <p:cNvPr id="58" name="Shape 58"/>
            <p:cNvSpPr/>
            <p:nvPr/>
          </p:nvSpPr>
          <p:spPr>
            <a:xfrm rot="-5400000">
              <a:off x="4836311" y="2333254"/>
              <a:ext cx="25200" cy="5367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grpSp>
      <p:sp>
        <p:nvSpPr>
          <p:cNvPr id="59" name="Shape 59"/>
          <p:cNvSpPr txBox="1">
            <a:spLocks noGrp="1"/>
          </p:cNvSpPr>
          <p:nvPr>
            <p:ph type="title"/>
          </p:nvPr>
        </p:nvSpPr>
        <p:spPr>
          <a:xfrm>
            <a:off x="729450" y="864300"/>
            <a:ext cx="7021200" cy="2985000"/>
          </a:xfrm>
          <a:prstGeom prst="rect">
            <a:avLst/>
          </a:prstGeom>
        </p:spPr>
        <p:txBody>
          <a:bodyPr wrap="square" lIns="91425" tIns="91425" rIns="91425" bIns="91425" anchor="ctr" anchorCtr="0"/>
          <a:lstStyle>
            <a:lvl1pPr lvl="0">
              <a:spcBef>
                <a:spcPts val="0"/>
              </a:spcBef>
              <a:buClr>
                <a:schemeClr val="lt1"/>
              </a:buClr>
              <a:buSzPct val="100000"/>
              <a:defRPr sz="3600">
                <a:solidFill>
                  <a:schemeClr val="lt1"/>
                </a:solidFill>
              </a:defRPr>
            </a:lvl1pPr>
            <a:lvl2pPr lvl="1">
              <a:spcBef>
                <a:spcPts val="0"/>
              </a:spcBef>
              <a:buClr>
                <a:schemeClr val="lt1"/>
              </a:buClr>
              <a:buSzPct val="100000"/>
              <a:defRPr sz="3600">
                <a:solidFill>
                  <a:schemeClr val="lt1"/>
                </a:solidFill>
              </a:defRPr>
            </a:lvl2pPr>
            <a:lvl3pPr lvl="2">
              <a:spcBef>
                <a:spcPts val="0"/>
              </a:spcBef>
              <a:buClr>
                <a:schemeClr val="lt1"/>
              </a:buClr>
              <a:buSzPct val="100000"/>
              <a:defRPr sz="3600">
                <a:solidFill>
                  <a:schemeClr val="lt1"/>
                </a:solidFill>
              </a:defRPr>
            </a:lvl3pPr>
            <a:lvl4pPr lvl="3">
              <a:spcBef>
                <a:spcPts val="0"/>
              </a:spcBef>
              <a:buClr>
                <a:schemeClr val="lt1"/>
              </a:buClr>
              <a:buSzPct val="100000"/>
              <a:defRPr sz="3600">
                <a:solidFill>
                  <a:schemeClr val="lt1"/>
                </a:solidFill>
              </a:defRPr>
            </a:lvl4pPr>
            <a:lvl5pPr lvl="4">
              <a:spcBef>
                <a:spcPts val="0"/>
              </a:spcBef>
              <a:buClr>
                <a:schemeClr val="lt1"/>
              </a:buClr>
              <a:buSzPct val="100000"/>
              <a:defRPr sz="3600">
                <a:solidFill>
                  <a:schemeClr val="lt1"/>
                </a:solidFill>
              </a:defRPr>
            </a:lvl5pPr>
            <a:lvl6pPr lvl="5">
              <a:spcBef>
                <a:spcPts val="0"/>
              </a:spcBef>
              <a:buClr>
                <a:schemeClr val="lt1"/>
              </a:buClr>
              <a:buSzPct val="100000"/>
              <a:defRPr sz="3600">
                <a:solidFill>
                  <a:schemeClr val="lt1"/>
                </a:solidFill>
              </a:defRPr>
            </a:lvl6pPr>
            <a:lvl7pPr lvl="6">
              <a:spcBef>
                <a:spcPts val="0"/>
              </a:spcBef>
              <a:buClr>
                <a:schemeClr val="lt1"/>
              </a:buClr>
              <a:buSzPct val="100000"/>
              <a:defRPr sz="3600">
                <a:solidFill>
                  <a:schemeClr val="lt1"/>
                </a:solidFill>
              </a:defRPr>
            </a:lvl7pPr>
            <a:lvl8pPr lvl="7">
              <a:spcBef>
                <a:spcPts val="0"/>
              </a:spcBef>
              <a:buClr>
                <a:schemeClr val="lt1"/>
              </a:buClr>
              <a:buSzPct val="100000"/>
              <a:defRPr sz="3600">
                <a:solidFill>
                  <a:schemeClr val="lt1"/>
                </a:solidFill>
              </a:defRPr>
            </a:lvl8pPr>
            <a:lvl9pPr lvl="8">
              <a:spcBef>
                <a:spcPts val="0"/>
              </a:spcBef>
              <a:buClr>
                <a:schemeClr val="lt1"/>
              </a:buClr>
              <a:buSzPct val="100000"/>
              <a:defRPr sz="3600">
                <a:solidFill>
                  <a:schemeClr val="lt1"/>
                </a:solidFill>
              </a:defRPr>
            </a:lvl9pPr>
          </a:lstStyle>
          <a:p>
            <a:endParaRPr/>
          </a:p>
        </p:txBody>
      </p:sp>
      <p:sp>
        <p:nvSpPr>
          <p:cNvPr id="60" name="Shape 60"/>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61"/>
        <p:cNvGrpSpPr/>
        <p:nvPr/>
      </p:nvGrpSpPr>
      <p:grpSpPr>
        <a:xfrm>
          <a:off x="0" y="0"/>
          <a:ext cx="0" cy="0"/>
          <a:chOff x="0" y="0"/>
          <a:chExt cx="0" cy="0"/>
        </a:xfrm>
      </p:grpSpPr>
      <p:sp>
        <p:nvSpPr>
          <p:cNvPr id="62" name="Shape 62"/>
          <p:cNvSpPr/>
          <p:nvPr/>
        </p:nvSpPr>
        <p:spPr>
          <a:xfrm>
            <a:off x="0" y="0"/>
            <a:ext cx="4572000" cy="5143500"/>
          </a:xfrm>
          <a:prstGeom prst="rect">
            <a:avLst/>
          </a:prstGeom>
          <a:solidFill>
            <a:schemeClr val="lt2"/>
          </a:solidFill>
          <a:ln>
            <a:noFill/>
          </a:ln>
        </p:spPr>
        <p:txBody>
          <a:bodyPr wrap="square" lIns="91425" tIns="91425" rIns="91425" bIns="91425" anchor="ctr" anchorCtr="0">
            <a:noAutofit/>
          </a:bodyPr>
          <a:lstStyle/>
          <a:p>
            <a:pPr lvl="0">
              <a:spcBef>
                <a:spcPts val="0"/>
              </a:spcBef>
              <a:buNone/>
            </a:pPr>
            <a:endParaRPr/>
          </a:p>
        </p:txBody>
      </p:sp>
      <p:grpSp>
        <p:nvGrpSpPr>
          <p:cNvPr id="63" name="Shape 63"/>
          <p:cNvGrpSpPr/>
          <p:nvPr/>
        </p:nvGrpSpPr>
        <p:grpSpPr>
          <a:xfrm>
            <a:off x="830392" y="1191256"/>
            <a:ext cx="745763" cy="45826"/>
            <a:chOff x="4580561" y="2589004"/>
            <a:chExt cx="1064464" cy="25200"/>
          </a:xfrm>
        </p:grpSpPr>
        <p:sp>
          <p:nvSpPr>
            <p:cNvPr id="64" name="Shape 64"/>
            <p:cNvSpPr/>
            <p:nvPr/>
          </p:nvSpPr>
          <p:spPr>
            <a:xfrm rot="-5400000">
              <a:off x="5366325" y="2335504"/>
              <a:ext cx="25200" cy="532200"/>
            </a:xfrm>
            <a:prstGeom prst="rect">
              <a:avLst/>
            </a:prstGeom>
            <a:solidFill>
              <a:schemeClr val="accent3"/>
            </a:solidFill>
            <a:ln>
              <a:noFill/>
            </a:ln>
          </p:spPr>
          <p:txBody>
            <a:bodyPr wrap="square" lIns="91425" tIns="91425" rIns="91425" bIns="91425" anchor="ctr" anchorCtr="0">
              <a:noAutofit/>
            </a:bodyPr>
            <a:lstStyle/>
            <a:p>
              <a:pPr lvl="0">
                <a:spcBef>
                  <a:spcPts val="0"/>
                </a:spcBef>
                <a:buNone/>
              </a:pPr>
              <a:endParaRPr/>
            </a:p>
          </p:txBody>
        </p:sp>
        <p:sp>
          <p:nvSpPr>
            <p:cNvPr id="65" name="Shape 65"/>
            <p:cNvSpPr/>
            <p:nvPr/>
          </p:nvSpPr>
          <p:spPr>
            <a:xfrm rot="-5400000">
              <a:off x="4836311" y="2333254"/>
              <a:ext cx="25200" cy="536700"/>
            </a:xfrm>
            <a:prstGeom prst="rect">
              <a:avLst/>
            </a:prstGeom>
            <a:solidFill>
              <a:schemeClr val="dk1"/>
            </a:solidFill>
            <a:ln>
              <a:noFill/>
            </a:ln>
          </p:spPr>
          <p:txBody>
            <a:bodyPr wrap="square" lIns="91425" tIns="91425" rIns="91425" bIns="91425" anchor="ctr" anchorCtr="0">
              <a:noAutofit/>
            </a:bodyPr>
            <a:lstStyle/>
            <a:p>
              <a:pPr lvl="0">
                <a:spcBef>
                  <a:spcPts val="0"/>
                </a:spcBef>
                <a:buNone/>
              </a:pPr>
              <a:endParaRPr/>
            </a:p>
          </p:txBody>
        </p:sp>
      </p:grpSp>
      <p:sp>
        <p:nvSpPr>
          <p:cNvPr id="66" name="Shape 66"/>
          <p:cNvSpPr txBox="1">
            <a:spLocks noGrp="1"/>
          </p:cNvSpPr>
          <p:nvPr>
            <p:ph type="title"/>
          </p:nvPr>
        </p:nvSpPr>
        <p:spPr>
          <a:xfrm>
            <a:off x="730000" y="1318650"/>
            <a:ext cx="3300900" cy="1687200"/>
          </a:xfrm>
          <a:prstGeom prst="rect">
            <a:avLst/>
          </a:prstGeom>
        </p:spPr>
        <p:txBody>
          <a:bodyPr wrap="square" lIns="91425" tIns="91425" rIns="91425" bIns="91425" anchor="t" anchorCtr="0"/>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a:endParaRPr/>
          </a:p>
        </p:txBody>
      </p:sp>
      <p:sp>
        <p:nvSpPr>
          <p:cNvPr id="67" name="Shape 67"/>
          <p:cNvSpPr txBox="1">
            <a:spLocks noGrp="1"/>
          </p:cNvSpPr>
          <p:nvPr>
            <p:ph type="subTitle" idx="1"/>
          </p:nvPr>
        </p:nvSpPr>
        <p:spPr>
          <a:xfrm>
            <a:off x="724950" y="3161525"/>
            <a:ext cx="3300900" cy="759000"/>
          </a:xfrm>
          <a:prstGeom prst="rect">
            <a:avLst/>
          </a:prstGeom>
        </p:spPr>
        <p:txBody>
          <a:bodyPr wrap="square" lIns="91425" tIns="91425" rIns="91425" bIns="91425" anchor="t" anchorCtr="0"/>
          <a:lstStyle>
            <a:lvl1pPr lvl="0">
              <a:lnSpc>
                <a:spcPct val="100000"/>
              </a:lnSpc>
              <a:spcBef>
                <a:spcPts val="0"/>
              </a:spcBef>
              <a:spcAft>
                <a:spcPts val="0"/>
              </a:spcAft>
              <a:buSzPct val="100000"/>
              <a:buNone/>
              <a:defRPr sz="1600"/>
            </a:lvl1pPr>
            <a:lvl2pPr lvl="1">
              <a:lnSpc>
                <a:spcPct val="100000"/>
              </a:lnSpc>
              <a:spcBef>
                <a:spcPts val="0"/>
              </a:spcBef>
              <a:spcAft>
                <a:spcPts val="0"/>
              </a:spcAft>
              <a:buSzPct val="100000"/>
              <a:buNone/>
              <a:defRPr sz="1600"/>
            </a:lvl2pPr>
            <a:lvl3pPr lvl="2">
              <a:lnSpc>
                <a:spcPct val="100000"/>
              </a:lnSpc>
              <a:spcBef>
                <a:spcPts val="0"/>
              </a:spcBef>
              <a:spcAft>
                <a:spcPts val="0"/>
              </a:spcAft>
              <a:buSzPct val="100000"/>
              <a:buNone/>
              <a:defRPr sz="1600"/>
            </a:lvl3pPr>
            <a:lvl4pPr lvl="3">
              <a:lnSpc>
                <a:spcPct val="100000"/>
              </a:lnSpc>
              <a:spcBef>
                <a:spcPts val="0"/>
              </a:spcBef>
              <a:spcAft>
                <a:spcPts val="0"/>
              </a:spcAft>
              <a:buSzPct val="100000"/>
              <a:buNone/>
              <a:defRPr sz="1600"/>
            </a:lvl4pPr>
            <a:lvl5pPr lvl="4">
              <a:lnSpc>
                <a:spcPct val="100000"/>
              </a:lnSpc>
              <a:spcBef>
                <a:spcPts val="0"/>
              </a:spcBef>
              <a:spcAft>
                <a:spcPts val="0"/>
              </a:spcAft>
              <a:buSzPct val="100000"/>
              <a:buNone/>
              <a:defRPr sz="1600"/>
            </a:lvl5pPr>
            <a:lvl6pPr lvl="5">
              <a:lnSpc>
                <a:spcPct val="100000"/>
              </a:lnSpc>
              <a:spcBef>
                <a:spcPts val="0"/>
              </a:spcBef>
              <a:spcAft>
                <a:spcPts val="0"/>
              </a:spcAft>
              <a:buSzPct val="100000"/>
              <a:buNone/>
              <a:defRPr sz="1600"/>
            </a:lvl6pPr>
            <a:lvl7pPr lvl="6">
              <a:lnSpc>
                <a:spcPct val="100000"/>
              </a:lnSpc>
              <a:spcBef>
                <a:spcPts val="0"/>
              </a:spcBef>
              <a:spcAft>
                <a:spcPts val="0"/>
              </a:spcAft>
              <a:buSzPct val="100000"/>
              <a:buNone/>
              <a:defRPr sz="1600"/>
            </a:lvl7pPr>
            <a:lvl8pPr lvl="7">
              <a:lnSpc>
                <a:spcPct val="100000"/>
              </a:lnSpc>
              <a:spcBef>
                <a:spcPts val="0"/>
              </a:spcBef>
              <a:spcAft>
                <a:spcPts val="0"/>
              </a:spcAft>
              <a:buSzPct val="100000"/>
              <a:buNone/>
              <a:defRPr sz="1600"/>
            </a:lvl8pPr>
            <a:lvl9pPr lvl="8">
              <a:lnSpc>
                <a:spcPct val="100000"/>
              </a:lnSpc>
              <a:spcBef>
                <a:spcPts val="0"/>
              </a:spcBef>
              <a:spcAft>
                <a:spcPts val="0"/>
              </a:spcAft>
              <a:buSzPct val="100000"/>
              <a:buNone/>
              <a:defRPr sz="1600"/>
            </a:lvl9pPr>
          </a:lstStyle>
          <a:p>
            <a:endParaRPr/>
          </a:p>
        </p:txBody>
      </p:sp>
      <p:sp>
        <p:nvSpPr>
          <p:cNvPr id="68" name="Shape 68"/>
          <p:cNvSpPr txBox="1">
            <a:spLocks noGrp="1"/>
          </p:cNvSpPr>
          <p:nvPr>
            <p:ph type="body" idx="2"/>
          </p:nvPr>
        </p:nvSpPr>
        <p:spPr>
          <a:xfrm>
            <a:off x="5174225" y="1352625"/>
            <a:ext cx="3374400" cy="3025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69" name="Shape 69"/>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70"/>
        <p:cNvGrpSpPr/>
        <p:nvPr/>
      </p:nvGrpSpPr>
      <p:grpSpPr>
        <a:xfrm>
          <a:off x="0" y="0"/>
          <a:ext cx="0" cy="0"/>
          <a:chOff x="0" y="0"/>
          <a:chExt cx="0" cy="0"/>
        </a:xfrm>
      </p:grpSpPr>
      <p:sp>
        <p:nvSpPr>
          <p:cNvPr id="71" name="Shape 71"/>
          <p:cNvSpPr txBox="1">
            <a:spLocks noGrp="1"/>
          </p:cNvSpPr>
          <p:nvPr>
            <p:ph type="body" idx="1"/>
          </p:nvPr>
        </p:nvSpPr>
        <p:spPr>
          <a:xfrm>
            <a:off x="724950" y="4372551"/>
            <a:ext cx="7697400" cy="460500"/>
          </a:xfrm>
          <a:prstGeom prst="rect">
            <a:avLst/>
          </a:prstGeom>
        </p:spPr>
        <p:txBody>
          <a:bodyPr wrap="square" lIns="91425" tIns="91425" rIns="91425" bIns="91425" anchor="ctr" anchorCtr="0"/>
          <a:lstStyle>
            <a:lvl1pPr lvl="0">
              <a:lnSpc>
                <a:spcPct val="100000"/>
              </a:lnSpc>
              <a:spcBef>
                <a:spcPts val="0"/>
              </a:spcBef>
              <a:spcAft>
                <a:spcPts val="0"/>
              </a:spcAft>
              <a:buNone/>
              <a:defRPr/>
            </a:lvl1pPr>
          </a:lstStyle>
          <a:p>
            <a:endParaRPr/>
          </a:p>
        </p:txBody>
      </p:sp>
      <p:sp>
        <p:nvSpPr>
          <p:cNvPr id="72" name="Shape 72"/>
          <p:cNvSpPr txBox="1">
            <a:spLocks noGrp="1"/>
          </p:cNvSpPr>
          <p:nvPr>
            <p:ph type="sldNum" idx="12"/>
          </p:nvPr>
        </p:nvSpPr>
        <p:spPr>
          <a:xfrm>
            <a:off x="8536302"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SzPct val="100000"/>
              <a:buFont typeface="Raleway"/>
              <a:buNone/>
              <a:defRPr sz="2800" b="1">
                <a:latin typeface="Raleway"/>
                <a:ea typeface="Raleway"/>
                <a:cs typeface="Raleway"/>
                <a:sym typeface="Raleway"/>
              </a:defRPr>
            </a:lvl1pPr>
            <a:lvl2pPr lvl="1">
              <a:spcBef>
                <a:spcPts val="0"/>
              </a:spcBef>
              <a:buSzPct val="100000"/>
              <a:buFont typeface="Raleway"/>
              <a:buNone/>
              <a:defRPr sz="2800" b="1">
                <a:latin typeface="Raleway"/>
                <a:ea typeface="Raleway"/>
                <a:cs typeface="Raleway"/>
                <a:sym typeface="Raleway"/>
              </a:defRPr>
            </a:lvl2pPr>
            <a:lvl3pPr lvl="2">
              <a:spcBef>
                <a:spcPts val="0"/>
              </a:spcBef>
              <a:buSzPct val="100000"/>
              <a:buFont typeface="Raleway"/>
              <a:buNone/>
              <a:defRPr sz="2800" b="1">
                <a:latin typeface="Raleway"/>
                <a:ea typeface="Raleway"/>
                <a:cs typeface="Raleway"/>
                <a:sym typeface="Raleway"/>
              </a:defRPr>
            </a:lvl3pPr>
            <a:lvl4pPr lvl="3">
              <a:spcBef>
                <a:spcPts val="0"/>
              </a:spcBef>
              <a:buSzPct val="100000"/>
              <a:buFont typeface="Raleway"/>
              <a:buNone/>
              <a:defRPr sz="2800" b="1">
                <a:latin typeface="Raleway"/>
                <a:ea typeface="Raleway"/>
                <a:cs typeface="Raleway"/>
                <a:sym typeface="Raleway"/>
              </a:defRPr>
            </a:lvl4pPr>
            <a:lvl5pPr lvl="4">
              <a:spcBef>
                <a:spcPts val="0"/>
              </a:spcBef>
              <a:buSzPct val="100000"/>
              <a:buFont typeface="Raleway"/>
              <a:buNone/>
              <a:defRPr sz="2800" b="1">
                <a:latin typeface="Raleway"/>
                <a:ea typeface="Raleway"/>
                <a:cs typeface="Raleway"/>
                <a:sym typeface="Raleway"/>
              </a:defRPr>
            </a:lvl5pPr>
            <a:lvl6pPr lvl="5">
              <a:spcBef>
                <a:spcPts val="0"/>
              </a:spcBef>
              <a:buSzPct val="100000"/>
              <a:buFont typeface="Raleway"/>
              <a:buNone/>
              <a:defRPr sz="2800" b="1">
                <a:latin typeface="Raleway"/>
                <a:ea typeface="Raleway"/>
                <a:cs typeface="Raleway"/>
                <a:sym typeface="Raleway"/>
              </a:defRPr>
            </a:lvl6pPr>
            <a:lvl7pPr lvl="6">
              <a:spcBef>
                <a:spcPts val="0"/>
              </a:spcBef>
              <a:buSzPct val="100000"/>
              <a:buFont typeface="Raleway"/>
              <a:buNone/>
              <a:defRPr sz="2800" b="1">
                <a:latin typeface="Raleway"/>
                <a:ea typeface="Raleway"/>
                <a:cs typeface="Raleway"/>
                <a:sym typeface="Raleway"/>
              </a:defRPr>
            </a:lvl7pPr>
            <a:lvl8pPr lvl="7">
              <a:spcBef>
                <a:spcPts val="0"/>
              </a:spcBef>
              <a:buSzPct val="100000"/>
              <a:buFont typeface="Raleway"/>
              <a:buNone/>
              <a:defRPr sz="2800" b="1">
                <a:latin typeface="Raleway"/>
                <a:ea typeface="Raleway"/>
                <a:cs typeface="Raleway"/>
                <a:sym typeface="Raleway"/>
              </a:defRPr>
            </a:lvl8pPr>
            <a:lvl9pPr lvl="8">
              <a:spcBef>
                <a:spcPts val="0"/>
              </a:spcBef>
              <a:buSzPct val="100000"/>
              <a:buFont typeface="Raleway"/>
              <a:buNone/>
              <a:defRPr sz="2800" b="1">
                <a:latin typeface="Raleway"/>
                <a:ea typeface="Raleway"/>
                <a:cs typeface="Raleway"/>
                <a:sym typeface="Ralew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accent1"/>
              </a:buClr>
              <a:buSzPct val="100000"/>
              <a:buFont typeface="Lato"/>
              <a:buChar char="●"/>
              <a:defRPr sz="1300">
                <a:solidFill>
                  <a:schemeClr val="accent1"/>
                </a:solidFill>
                <a:latin typeface="Lato"/>
                <a:ea typeface="Lato"/>
                <a:cs typeface="Lato"/>
                <a:sym typeface="Lato"/>
              </a:defRPr>
            </a:lvl1pPr>
            <a:lvl2pPr lvl="1">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2pPr>
            <a:lvl3pPr lvl="2">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3pPr>
            <a:lvl4pPr lvl="3">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4pPr>
            <a:lvl5pPr lvl="4">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5pPr>
            <a:lvl6pPr lvl="5">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6pPr>
            <a:lvl7pPr lvl="6">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7pPr>
            <a:lvl8pPr lvl="7">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8pPr>
            <a:lvl9pPr lvl="8">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9pPr>
          </a:lstStyle>
          <a:p>
            <a:endParaRPr/>
          </a:p>
        </p:txBody>
      </p:sp>
      <p:sp>
        <p:nvSpPr>
          <p:cNvPr id="8" name="Shape 8"/>
          <p:cNvSpPr txBox="1">
            <a:spLocks noGrp="1"/>
          </p:cNvSpPr>
          <p:nvPr>
            <p:ph type="sldNum" idx="12"/>
          </p:nvPr>
        </p:nvSpPr>
        <p:spPr>
          <a:xfrm>
            <a:off x="8536302" y="4749851"/>
            <a:ext cx="548700" cy="3936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 sz="1000">
                <a:solidFill>
                  <a:schemeClr val="accent1"/>
                </a:solidFill>
                <a:latin typeface="Lato"/>
                <a:ea typeface="Lato"/>
                <a:cs typeface="Lato"/>
                <a:sym typeface="Lato"/>
              </a:rPr>
              <a:t>‹#›</a:t>
            </a:fld>
            <a:endParaRPr lang="en" sz="1000">
              <a:solidFill>
                <a:schemeClr val="accent1"/>
              </a:solidFill>
              <a:latin typeface="Lato"/>
              <a:ea typeface="Lato"/>
              <a:cs typeface="Lato"/>
              <a:sym typeface="La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ctrTitle"/>
          </p:nvPr>
        </p:nvSpPr>
        <p:spPr>
          <a:xfrm>
            <a:off x="729450" y="1023175"/>
            <a:ext cx="7688100" cy="1964100"/>
          </a:xfrm>
          <a:prstGeom prst="rect">
            <a:avLst/>
          </a:prstGeom>
        </p:spPr>
        <p:txBody>
          <a:bodyPr wrap="square" lIns="91425" tIns="91425" rIns="91425" bIns="91425" anchor="t" anchorCtr="0">
            <a:noAutofit/>
          </a:bodyPr>
          <a:lstStyle/>
          <a:p>
            <a:pPr lvl="0" algn="ctr" rtl="0">
              <a:spcBef>
                <a:spcPts val="0"/>
              </a:spcBef>
              <a:buNone/>
            </a:pPr>
            <a:endParaRPr/>
          </a:p>
          <a:p>
            <a:pPr lvl="0" algn="ctr" rtl="0">
              <a:spcBef>
                <a:spcPts val="0"/>
              </a:spcBef>
              <a:buNone/>
            </a:pPr>
            <a:r>
              <a:rPr lang="en" sz="4000"/>
              <a:t>Safer Public Housing </a:t>
            </a:r>
          </a:p>
          <a:p>
            <a:pPr lvl="0" algn="ctr">
              <a:spcBef>
                <a:spcPts val="0"/>
              </a:spcBef>
              <a:buNone/>
            </a:pPr>
            <a:endParaRPr sz="4000"/>
          </a:p>
          <a:p>
            <a:pPr marL="0" lvl="0" indent="0" algn="l">
              <a:spcBef>
                <a:spcPts val="0"/>
              </a:spcBef>
              <a:buNone/>
            </a:pPr>
            <a:r>
              <a:rPr lang="en" sz="3600"/>
              <a:t> </a:t>
            </a:r>
          </a:p>
          <a:p>
            <a:pPr lvl="0" algn="ctr">
              <a:spcBef>
                <a:spcPts val="0"/>
              </a:spcBef>
              <a:buNone/>
            </a:pPr>
            <a:r>
              <a:rPr lang="en" sz="3000"/>
              <a:t>The Virginia Executive Institute</a:t>
            </a:r>
            <a:r>
              <a:rPr lang="en" sz="3600"/>
              <a:t> </a:t>
            </a:r>
          </a:p>
        </p:txBody>
      </p:sp>
      <p:sp>
        <p:nvSpPr>
          <p:cNvPr id="87" name="Shape 87"/>
          <p:cNvSpPr txBox="1">
            <a:spLocks noGrp="1"/>
          </p:cNvSpPr>
          <p:nvPr>
            <p:ph type="subTitle" idx="1"/>
          </p:nvPr>
        </p:nvSpPr>
        <p:spPr>
          <a:xfrm>
            <a:off x="729627" y="3172900"/>
            <a:ext cx="7688100" cy="541200"/>
          </a:xfrm>
          <a:prstGeom prst="rect">
            <a:avLst/>
          </a:prstGeom>
        </p:spPr>
        <p:txBody>
          <a:bodyPr wrap="square" lIns="91425" tIns="91425" rIns="91425" bIns="91425" anchor="t" anchorCtr="0">
            <a:noAutofit/>
          </a:bodyPr>
          <a:lstStyle/>
          <a:p>
            <a:pPr lvl="0" algn="ctr" rtl="0">
              <a:spcBef>
                <a:spcPts val="0"/>
              </a:spcBef>
              <a:buNone/>
            </a:pPr>
            <a:endParaRPr b="1"/>
          </a:p>
          <a:p>
            <a:pPr lvl="0" algn="ctr" rtl="0">
              <a:spcBef>
                <a:spcPts val="0"/>
              </a:spcBef>
              <a:buNone/>
            </a:pPr>
            <a:endParaRPr b="1"/>
          </a:p>
          <a:p>
            <a:pPr lvl="0" algn="ctr" rtl="0">
              <a:spcBef>
                <a:spcPts val="0"/>
              </a:spcBef>
              <a:buNone/>
            </a:pPr>
            <a:endParaRPr b="1"/>
          </a:p>
          <a:p>
            <a:pPr lvl="0" algn="ctr" rtl="0">
              <a:spcBef>
                <a:spcPts val="0"/>
              </a:spcBef>
              <a:buNone/>
            </a:pPr>
            <a:endParaRPr b="1"/>
          </a:p>
          <a:p>
            <a:pPr lvl="0" algn="ctr" rtl="0">
              <a:spcBef>
                <a:spcPts val="0"/>
              </a:spcBef>
              <a:buNone/>
            </a:pPr>
            <a:endParaRPr b="1"/>
          </a:p>
          <a:p>
            <a:pPr lvl="0" algn="ctr">
              <a:spcBef>
                <a:spcPts val="0"/>
              </a:spcBef>
              <a:buNone/>
            </a:pPr>
            <a:r>
              <a:rPr lang="en" sz="1800" b="1"/>
              <a:t>2017 Fall Class</a:t>
            </a:r>
          </a:p>
        </p:txBody>
      </p:sp>
      <p:pic>
        <p:nvPicPr>
          <p:cNvPr id="88" name="Shape 88"/>
          <p:cNvPicPr preferRelativeResize="0"/>
          <p:nvPr/>
        </p:nvPicPr>
        <p:blipFill>
          <a:blip r:embed="rId3">
            <a:alphaModFix/>
          </a:blip>
          <a:stretch>
            <a:fillRect/>
          </a:stretch>
        </p:blipFill>
        <p:spPr>
          <a:xfrm>
            <a:off x="0" y="0"/>
            <a:ext cx="2083475" cy="459675"/>
          </a:xfrm>
          <a:prstGeom prst="rect">
            <a:avLst/>
          </a:prstGeom>
          <a:noFill/>
          <a:ln>
            <a:noFill/>
          </a:ln>
        </p:spPr>
      </p:pic>
      <p:pic>
        <p:nvPicPr>
          <p:cNvPr id="89" name="Shape 89"/>
          <p:cNvPicPr preferRelativeResize="0"/>
          <p:nvPr/>
        </p:nvPicPr>
        <p:blipFill>
          <a:blip r:embed="rId4">
            <a:alphaModFix amt="60000"/>
          </a:blip>
          <a:stretch>
            <a:fillRect/>
          </a:stretch>
        </p:blipFill>
        <p:spPr>
          <a:xfrm>
            <a:off x="7665775" y="0"/>
            <a:ext cx="1478225" cy="1171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730000" y="1318650"/>
            <a:ext cx="3300900" cy="1687200"/>
          </a:xfrm>
          <a:prstGeom prst="rect">
            <a:avLst/>
          </a:prstGeom>
        </p:spPr>
        <p:txBody>
          <a:bodyPr wrap="square" lIns="91425" tIns="91425" rIns="91425" bIns="91425" anchor="t" anchorCtr="0">
            <a:noAutofit/>
          </a:bodyPr>
          <a:lstStyle/>
          <a:p>
            <a:pPr lvl="0" algn="ctr" rtl="0">
              <a:spcBef>
                <a:spcPts val="0"/>
              </a:spcBef>
              <a:buNone/>
            </a:pPr>
            <a:r>
              <a:rPr lang="en"/>
              <a:t>Changing the Concept of Public Housing </a:t>
            </a:r>
          </a:p>
          <a:p>
            <a:pPr lvl="0">
              <a:spcBef>
                <a:spcPts val="0"/>
              </a:spcBef>
              <a:buNone/>
            </a:pPr>
            <a:endParaRPr/>
          </a:p>
        </p:txBody>
      </p:sp>
      <p:sp>
        <p:nvSpPr>
          <p:cNvPr id="150" name="Shape 150"/>
          <p:cNvSpPr txBox="1">
            <a:spLocks noGrp="1"/>
          </p:cNvSpPr>
          <p:nvPr>
            <p:ph type="subTitle" idx="1"/>
          </p:nvPr>
        </p:nvSpPr>
        <p:spPr>
          <a:xfrm>
            <a:off x="724950" y="3161525"/>
            <a:ext cx="3300900" cy="759000"/>
          </a:xfrm>
          <a:prstGeom prst="rect">
            <a:avLst/>
          </a:prstGeom>
        </p:spPr>
        <p:txBody>
          <a:bodyPr wrap="square" lIns="91425" tIns="91425" rIns="91425" bIns="91425" anchor="t" anchorCtr="0">
            <a:noAutofit/>
          </a:bodyPr>
          <a:lstStyle/>
          <a:p>
            <a:pPr lvl="0">
              <a:spcBef>
                <a:spcPts val="0"/>
              </a:spcBef>
              <a:buNone/>
            </a:pPr>
            <a:endParaRPr/>
          </a:p>
        </p:txBody>
      </p:sp>
      <p:sp>
        <p:nvSpPr>
          <p:cNvPr id="151" name="Shape 151"/>
          <p:cNvSpPr txBox="1">
            <a:spLocks noGrp="1"/>
          </p:cNvSpPr>
          <p:nvPr>
            <p:ph type="body" idx="2"/>
          </p:nvPr>
        </p:nvSpPr>
        <p:spPr>
          <a:xfrm>
            <a:off x="4818500" y="518400"/>
            <a:ext cx="4013100" cy="3859800"/>
          </a:xfrm>
          <a:prstGeom prst="rect">
            <a:avLst/>
          </a:prstGeom>
        </p:spPr>
        <p:txBody>
          <a:bodyPr wrap="square" lIns="91425" tIns="91425" rIns="91425" bIns="91425" anchor="t" anchorCtr="0">
            <a:noAutofit/>
          </a:bodyPr>
          <a:lstStyle/>
          <a:p>
            <a:pPr lvl="0">
              <a:spcBef>
                <a:spcPts val="0"/>
              </a:spcBef>
              <a:buNone/>
            </a:pPr>
            <a:r>
              <a:rPr lang="en" sz="1600" b="1" dirty="0">
                <a:solidFill>
                  <a:srgbClr val="000000"/>
                </a:solidFill>
              </a:rPr>
              <a:t>State and Local Grants </a:t>
            </a:r>
          </a:p>
          <a:p>
            <a:pPr lvl="0">
              <a:spcBef>
                <a:spcPts val="0"/>
              </a:spcBef>
              <a:buNone/>
            </a:pPr>
            <a:r>
              <a:rPr lang="en" sz="1600" dirty="0">
                <a:solidFill>
                  <a:srgbClr val="000000"/>
                </a:solidFill>
              </a:rPr>
              <a:t>Atlanta, GA	</a:t>
            </a:r>
          </a:p>
          <a:p>
            <a:pPr marL="457200" lvl="0" indent="-330200" rtl="0">
              <a:spcBef>
                <a:spcPts val="0"/>
              </a:spcBef>
              <a:buClr>
                <a:srgbClr val="000000"/>
              </a:buClr>
              <a:buSzPct val="100000"/>
            </a:pPr>
            <a:r>
              <a:rPr lang="en" sz="1600" dirty="0">
                <a:solidFill>
                  <a:srgbClr val="000000"/>
                </a:solidFill>
              </a:rPr>
              <a:t>1936 first city to build public housing </a:t>
            </a:r>
          </a:p>
          <a:p>
            <a:pPr marL="457200" lvl="0" indent="-330200" rtl="0">
              <a:spcBef>
                <a:spcPts val="0"/>
              </a:spcBef>
              <a:buClr>
                <a:srgbClr val="000000"/>
              </a:buClr>
              <a:buSzPct val="100000"/>
            </a:pPr>
            <a:r>
              <a:rPr lang="en" sz="1600" dirty="0">
                <a:solidFill>
                  <a:srgbClr val="000000"/>
                </a:solidFill>
              </a:rPr>
              <a:t>In 1990s, highest % living in public housing</a:t>
            </a:r>
          </a:p>
          <a:p>
            <a:pPr lvl="0">
              <a:spcBef>
                <a:spcPts val="0"/>
              </a:spcBef>
              <a:buNone/>
            </a:pPr>
            <a:r>
              <a:rPr lang="en" sz="1600" b="1" dirty="0">
                <a:solidFill>
                  <a:srgbClr val="000000"/>
                </a:solidFill>
              </a:rPr>
              <a:t>In the 1990s HOPE VI program </a:t>
            </a:r>
          </a:p>
          <a:p>
            <a:pPr marL="457200" lvl="0" indent="-330200" rtl="0">
              <a:spcBef>
                <a:spcPts val="0"/>
              </a:spcBef>
              <a:buClr>
                <a:srgbClr val="000000"/>
              </a:buClr>
              <a:buSzPct val="100000"/>
            </a:pPr>
            <a:r>
              <a:rPr lang="en" sz="1600" dirty="0">
                <a:solidFill>
                  <a:srgbClr val="000000"/>
                </a:solidFill>
              </a:rPr>
              <a:t>Demolish public housing</a:t>
            </a:r>
          </a:p>
          <a:p>
            <a:pPr marL="457200" lvl="0" indent="-330200" rtl="0">
              <a:spcBef>
                <a:spcPts val="0"/>
              </a:spcBef>
              <a:buClr>
                <a:srgbClr val="000000"/>
              </a:buClr>
              <a:buSzPct val="100000"/>
            </a:pPr>
            <a:r>
              <a:rPr lang="en" sz="1600" dirty="0">
                <a:solidFill>
                  <a:srgbClr val="000000"/>
                </a:solidFill>
              </a:rPr>
              <a:t>Redevelopment of mixed-income housing</a:t>
            </a:r>
          </a:p>
          <a:p>
            <a:pPr lvl="0" rtl="0">
              <a:spcBef>
                <a:spcPts val="0"/>
              </a:spcBef>
              <a:buNone/>
            </a:pPr>
            <a:endParaRPr dirty="0">
              <a:solidFill>
                <a:srgbClr val="000000"/>
              </a:solidFill>
            </a:endParaRPr>
          </a:p>
          <a:p>
            <a:pPr lvl="0">
              <a:spcBef>
                <a:spcPts val="0"/>
              </a:spcBef>
              <a:buNone/>
            </a:pPr>
            <a:endParaRPr dirty="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730000" y="1318650"/>
            <a:ext cx="3300900" cy="1687200"/>
          </a:xfrm>
          <a:prstGeom prst="rect">
            <a:avLst/>
          </a:prstGeom>
        </p:spPr>
        <p:txBody>
          <a:bodyPr wrap="square" lIns="91425" tIns="91425" rIns="91425" bIns="91425" anchor="t" anchorCtr="0">
            <a:noAutofit/>
          </a:bodyPr>
          <a:lstStyle/>
          <a:p>
            <a:pPr lvl="0" algn="ctr">
              <a:spcBef>
                <a:spcPts val="0"/>
              </a:spcBef>
              <a:buNone/>
            </a:pPr>
            <a:r>
              <a:rPr lang="en"/>
              <a:t>Recommendations</a:t>
            </a:r>
          </a:p>
        </p:txBody>
      </p:sp>
      <p:sp>
        <p:nvSpPr>
          <p:cNvPr id="157" name="Shape 157"/>
          <p:cNvSpPr txBox="1">
            <a:spLocks noGrp="1"/>
          </p:cNvSpPr>
          <p:nvPr>
            <p:ph type="subTitle" idx="1"/>
          </p:nvPr>
        </p:nvSpPr>
        <p:spPr>
          <a:xfrm>
            <a:off x="730000" y="2671150"/>
            <a:ext cx="3300900" cy="759000"/>
          </a:xfrm>
          <a:prstGeom prst="rect">
            <a:avLst/>
          </a:prstGeom>
        </p:spPr>
        <p:txBody>
          <a:bodyPr wrap="square" lIns="91425" tIns="91425" rIns="91425" bIns="91425" anchor="t" anchorCtr="0">
            <a:noAutofit/>
          </a:bodyPr>
          <a:lstStyle/>
          <a:p>
            <a:pPr lvl="0" algn="ctr">
              <a:spcBef>
                <a:spcPts val="0"/>
              </a:spcBef>
              <a:buNone/>
            </a:pPr>
            <a:r>
              <a:rPr lang="en"/>
              <a:t>One step at a time...</a:t>
            </a:r>
          </a:p>
        </p:txBody>
      </p:sp>
      <p:sp>
        <p:nvSpPr>
          <p:cNvPr id="158" name="Shape 158"/>
          <p:cNvSpPr txBox="1">
            <a:spLocks noGrp="1"/>
          </p:cNvSpPr>
          <p:nvPr>
            <p:ph type="body" idx="2"/>
          </p:nvPr>
        </p:nvSpPr>
        <p:spPr>
          <a:xfrm>
            <a:off x="5174225" y="355150"/>
            <a:ext cx="3374400" cy="4098900"/>
          </a:xfrm>
          <a:prstGeom prst="rect">
            <a:avLst/>
          </a:prstGeom>
        </p:spPr>
        <p:txBody>
          <a:bodyPr wrap="square" lIns="91425" tIns="91425" rIns="91425" bIns="91425" anchor="t" anchorCtr="0">
            <a:noAutofit/>
          </a:bodyPr>
          <a:lstStyle/>
          <a:p>
            <a:pPr lvl="0" rtl="0">
              <a:lnSpc>
                <a:spcPct val="100000"/>
              </a:lnSpc>
              <a:spcBef>
                <a:spcPts val="0"/>
              </a:spcBef>
              <a:spcAft>
                <a:spcPts val="0"/>
              </a:spcAft>
              <a:buNone/>
            </a:pPr>
            <a:r>
              <a:rPr lang="en" sz="1600" b="1" dirty="0">
                <a:solidFill>
                  <a:schemeClr val="bg2"/>
                </a:solidFill>
              </a:rPr>
              <a:t>Immediate Solutions</a:t>
            </a:r>
          </a:p>
          <a:p>
            <a:pPr lvl="0" rtl="0">
              <a:lnSpc>
                <a:spcPct val="100000"/>
              </a:lnSpc>
              <a:spcBef>
                <a:spcPts val="0"/>
              </a:spcBef>
              <a:spcAft>
                <a:spcPts val="0"/>
              </a:spcAft>
              <a:buNone/>
            </a:pPr>
            <a:endParaRPr lang="en" sz="1600" b="1" dirty="0">
              <a:solidFill>
                <a:schemeClr val="bg2"/>
              </a:solidFill>
            </a:endParaRPr>
          </a:p>
          <a:p>
            <a:pPr marL="457200" lvl="0" indent="-330200" rtl="0">
              <a:lnSpc>
                <a:spcPct val="100000"/>
              </a:lnSpc>
              <a:spcBef>
                <a:spcPts val="0"/>
              </a:spcBef>
              <a:spcAft>
                <a:spcPts val="0"/>
              </a:spcAft>
              <a:buClr>
                <a:srgbClr val="000000"/>
              </a:buClr>
              <a:buSzPct val="100000"/>
              <a:buChar char="●"/>
            </a:pPr>
            <a:r>
              <a:rPr lang="en" sz="1600" dirty="0">
                <a:solidFill>
                  <a:schemeClr val="bg2"/>
                </a:solidFill>
              </a:rPr>
              <a:t>Revising Policing Strategies</a:t>
            </a:r>
          </a:p>
          <a:p>
            <a:pPr marL="457200" lvl="0" indent="-330200" rtl="0">
              <a:lnSpc>
                <a:spcPct val="100000"/>
              </a:lnSpc>
              <a:spcBef>
                <a:spcPts val="0"/>
              </a:spcBef>
              <a:spcAft>
                <a:spcPts val="0"/>
              </a:spcAft>
              <a:buClr>
                <a:srgbClr val="000000"/>
              </a:buClr>
              <a:buSzPct val="100000"/>
              <a:buChar char="●"/>
            </a:pPr>
            <a:r>
              <a:rPr lang="en" sz="1600" dirty="0">
                <a:solidFill>
                  <a:schemeClr val="bg2"/>
                </a:solidFill>
              </a:rPr>
              <a:t>Community/Social Engagement</a:t>
            </a:r>
          </a:p>
          <a:p>
            <a:pPr marL="457200" lvl="0" indent="-330200" rtl="0">
              <a:lnSpc>
                <a:spcPct val="100000"/>
              </a:lnSpc>
              <a:spcBef>
                <a:spcPts val="0"/>
              </a:spcBef>
              <a:spcAft>
                <a:spcPts val="0"/>
              </a:spcAft>
              <a:buClr>
                <a:srgbClr val="000000"/>
              </a:buClr>
              <a:buSzPct val="100000"/>
              <a:buChar char="●"/>
            </a:pPr>
            <a:r>
              <a:rPr lang="en" sz="1600" dirty="0">
                <a:solidFill>
                  <a:schemeClr val="bg2"/>
                </a:solidFill>
              </a:rPr>
              <a:t>Green Spaces/Increased Lighting</a:t>
            </a:r>
          </a:p>
          <a:p>
            <a:pPr marL="457200" lvl="0" indent="-330200" rtl="0">
              <a:lnSpc>
                <a:spcPct val="100000"/>
              </a:lnSpc>
              <a:spcBef>
                <a:spcPts val="0"/>
              </a:spcBef>
              <a:spcAft>
                <a:spcPts val="0"/>
              </a:spcAft>
              <a:buClr>
                <a:srgbClr val="000000"/>
              </a:buClr>
              <a:buSzPct val="100000"/>
              <a:buChar char="●"/>
            </a:pPr>
            <a:r>
              <a:rPr lang="en" sz="1600" dirty="0">
                <a:solidFill>
                  <a:schemeClr val="bg2"/>
                </a:solidFill>
              </a:rPr>
              <a:t>Development Programs</a:t>
            </a:r>
          </a:p>
          <a:p>
            <a:pPr lvl="0" rtl="0">
              <a:lnSpc>
                <a:spcPct val="100000"/>
              </a:lnSpc>
              <a:spcBef>
                <a:spcPts val="0"/>
              </a:spcBef>
              <a:spcAft>
                <a:spcPts val="0"/>
              </a:spcAft>
              <a:buNone/>
            </a:pPr>
            <a:endParaRPr lang="en" sz="1600" b="1" dirty="0">
              <a:solidFill>
                <a:schemeClr val="bg2"/>
              </a:solidFill>
            </a:endParaRPr>
          </a:p>
          <a:p>
            <a:pPr lvl="0" rtl="0">
              <a:lnSpc>
                <a:spcPct val="100000"/>
              </a:lnSpc>
              <a:spcBef>
                <a:spcPts val="0"/>
              </a:spcBef>
              <a:spcAft>
                <a:spcPts val="0"/>
              </a:spcAft>
              <a:buNone/>
            </a:pPr>
            <a:r>
              <a:rPr lang="en" sz="1600" b="1" dirty="0">
                <a:solidFill>
                  <a:schemeClr val="bg2"/>
                </a:solidFill>
              </a:rPr>
              <a:t>Long-Term Solutions</a:t>
            </a:r>
          </a:p>
          <a:p>
            <a:pPr lvl="0" rtl="0">
              <a:lnSpc>
                <a:spcPct val="100000"/>
              </a:lnSpc>
              <a:spcBef>
                <a:spcPts val="0"/>
              </a:spcBef>
              <a:spcAft>
                <a:spcPts val="0"/>
              </a:spcAft>
              <a:buNone/>
            </a:pPr>
            <a:endParaRPr lang="en" sz="1600" b="1" dirty="0">
              <a:solidFill>
                <a:schemeClr val="bg2"/>
              </a:solidFill>
            </a:endParaRPr>
          </a:p>
          <a:p>
            <a:pPr marL="457200" lvl="0" indent="-330200" rtl="0">
              <a:lnSpc>
                <a:spcPct val="100000"/>
              </a:lnSpc>
              <a:spcBef>
                <a:spcPts val="0"/>
              </a:spcBef>
              <a:spcAft>
                <a:spcPts val="0"/>
              </a:spcAft>
              <a:buClr>
                <a:srgbClr val="000000"/>
              </a:buClr>
              <a:buSzPct val="100000"/>
              <a:buChar char="●"/>
            </a:pPr>
            <a:r>
              <a:rPr lang="en" sz="1600" dirty="0">
                <a:solidFill>
                  <a:schemeClr val="bg2"/>
                </a:solidFill>
              </a:rPr>
              <a:t>Affordable Mixed Income Housing</a:t>
            </a:r>
          </a:p>
          <a:p>
            <a:pPr marL="457200" lvl="0" indent="-330200" rtl="0">
              <a:lnSpc>
                <a:spcPct val="100000"/>
              </a:lnSpc>
              <a:spcBef>
                <a:spcPts val="0"/>
              </a:spcBef>
              <a:spcAft>
                <a:spcPts val="0"/>
              </a:spcAft>
              <a:buClr>
                <a:srgbClr val="000000"/>
              </a:buClr>
              <a:buSzPct val="100000"/>
              <a:buChar char="●"/>
            </a:pPr>
            <a:r>
              <a:rPr lang="en" sz="1600" dirty="0">
                <a:solidFill>
                  <a:schemeClr val="bg2"/>
                </a:solidFill>
              </a:rPr>
              <a:t>Transportation - Affordable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729450" y="750000"/>
            <a:ext cx="7688700" cy="1104000"/>
          </a:xfrm>
          <a:prstGeom prst="rect">
            <a:avLst/>
          </a:prstGeom>
        </p:spPr>
        <p:txBody>
          <a:bodyPr wrap="square" lIns="91425" tIns="91425" rIns="91425" bIns="91425" anchor="t" anchorCtr="0">
            <a:noAutofit/>
          </a:bodyPr>
          <a:lstStyle/>
          <a:p>
            <a:pPr lvl="0" algn="ctr">
              <a:spcBef>
                <a:spcPts val="0"/>
              </a:spcBef>
              <a:buNone/>
            </a:pPr>
            <a:r>
              <a:rPr lang="en" sz="2500" dirty="0"/>
              <a:t>Presenters</a:t>
            </a:r>
          </a:p>
        </p:txBody>
      </p:sp>
      <p:sp>
        <p:nvSpPr>
          <p:cNvPr id="95" name="Shape 95"/>
          <p:cNvSpPr txBox="1">
            <a:spLocks noGrp="1"/>
          </p:cNvSpPr>
          <p:nvPr>
            <p:ph type="body" idx="1"/>
          </p:nvPr>
        </p:nvSpPr>
        <p:spPr>
          <a:xfrm>
            <a:off x="729450" y="1276350"/>
            <a:ext cx="7688700" cy="3803800"/>
          </a:xfrm>
          <a:prstGeom prst="rect">
            <a:avLst/>
          </a:prstGeom>
        </p:spPr>
        <p:txBody>
          <a:bodyPr wrap="square" lIns="91425" tIns="91425" rIns="91425" bIns="91425" anchor="t" anchorCtr="0">
            <a:noAutofit/>
          </a:bodyPr>
          <a:lstStyle/>
          <a:p>
            <a:pPr lvl="0" rtl="0">
              <a:lnSpc>
                <a:spcPct val="100000"/>
              </a:lnSpc>
              <a:spcBef>
                <a:spcPts val="0"/>
              </a:spcBef>
              <a:spcAft>
                <a:spcPts val="0"/>
              </a:spcAft>
              <a:buNone/>
            </a:pPr>
            <a:r>
              <a:rPr lang="en" sz="1600" b="1" dirty="0">
                <a:solidFill>
                  <a:schemeClr val="bg2"/>
                </a:solidFill>
              </a:rPr>
              <a:t>Kaci M. Easley</a:t>
            </a:r>
            <a:r>
              <a:rPr lang="en" sz="1600" dirty="0">
                <a:solidFill>
                  <a:schemeClr val="bg2"/>
                </a:solidFill>
              </a:rPr>
              <a:t>, Director, Executive Mansion </a:t>
            </a:r>
          </a:p>
          <a:p>
            <a:pPr lvl="0" rtl="0">
              <a:lnSpc>
                <a:spcPct val="100000"/>
              </a:lnSpc>
              <a:spcBef>
                <a:spcPts val="0"/>
              </a:spcBef>
              <a:spcAft>
                <a:spcPts val="0"/>
              </a:spcAft>
              <a:buNone/>
            </a:pPr>
            <a:r>
              <a:rPr lang="en" sz="1600" dirty="0">
                <a:solidFill>
                  <a:schemeClr val="bg2"/>
                </a:solidFill>
              </a:rPr>
              <a:t>Office of the Governor </a:t>
            </a:r>
          </a:p>
          <a:p>
            <a:pPr lvl="0" rtl="0">
              <a:lnSpc>
                <a:spcPct val="100000"/>
              </a:lnSpc>
              <a:spcBef>
                <a:spcPts val="0"/>
              </a:spcBef>
              <a:spcAft>
                <a:spcPts val="0"/>
              </a:spcAft>
              <a:buNone/>
            </a:pPr>
            <a:endParaRPr sz="1600" dirty="0">
              <a:solidFill>
                <a:schemeClr val="bg2"/>
              </a:solidFill>
            </a:endParaRPr>
          </a:p>
          <a:p>
            <a:pPr lvl="0" rtl="0">
              <a:lnSpc>
                <a:spcPct val="100000"/>
              </a:lnSpc>
              <a:spcBef>
                <a:spcPts val="0"/>
              </a:spcBef>
              <a:spcAft>
                <a:spcPts val="0"/>
              </a:spcAft>
              <a:buNone/>
            </a:pPr>
            <a:r>
              <a:rPr lang="en" sz="1600" b="1" dirty="0">
                <a:solidFill>
                  <a:schemeClr val="bg2"/>
                </a:solidFill>
              </a:rPr>
              <a:t>Curtis Doughtie</a:t>
            </a:r>
            <a:r>
              <a:rPr lang="en" sz="1600" dirty="0">
                <a:solidFill>
                  <a:schemeClr val="bg2"/>
                </a:solidFill>
              </a:rPr>
              <a:t>, Director of Finance and Administration</a:t>
            </a:r>
          </a:p>
          <a:p>
            <a:pPr lvl="0" rtl="0">
              <a:lnSpc>
                <a:spcPct val="100000"/>
              </a:lnSpc>
              <a:spcBef>
                <a:spcPts val="0"/>
              </a:spcBef>
              <a:spcAft>
                <a:spcPts val="0"/>
              </a:spcAft>
              <a:buNone/>
            </a:pPr>
            <a:r>
              <a:rPr lang="en" sz="1600" dirty="0">
                <a:solidFill>
                  <a:schemeClr val="bg2"/>
                </a:solidFill>
              </a:rPr>
              <a:t>Virginia Resources Authority </a:t>
            </a:r>
          </a:p>
          <a:p>
            <a:pPr lvl="0" rtl="0">
              <a:lnSpc>
                <a:spcPct val="100000"/>
              </a:lnSpc>
              <a:spcBef>
                <a:spcPts val="0"/>
              </a:spcBef>
              <a:spcAft>
                <a:spcPts val="0"/>
              </a:spcAft>
              <a:buNone/>
            </a:pPr>
            <a:endParaRPr sz="1600" dirty="0">
              <a:solidFill>
                <a:schemeClr val="bg2"/>
              </a:solidFill>
            </a:endParaRPr>
          </a:p>
          <a:p>
            <a:pPr lvl="0" rtl="0">
              <a:lnSpc>
                <a:spcPct val="100000"/>
              </a:lnSpc>
              <a:spcBef>
                <a:spcPts val="0"/>
              </a:spcBef>
              <a:spcAft>
                <a:spcPts val="0"/>
              </a:spcAft>
              <a:buNone/>
            </a:pPr>
            <a:r>
              <a:rPr lang="en" sz="1600" b="1" dirty="0">
                <a:solidFill>
                  <a:schemeClr val="bg2"/>
                </a:solidFill>
              </a:rPr>
              <a:t>Dr. Cleopatra L. Booker</a:t>
            </a:r>
            <a:r>
              <a:rPr lang="en" sz="1600" dirty="0">
                <a:solidFill>
                  <a:schemeClr val="bg2"/>
                </a:solidFill>
              </a:rPr>
              <a:t>, Director of Licensing</a:t>
            </a:r>
          </a:p>
          <a:p>
            <a:pPr lvl="0" rtl="0">
              <a:lnSpc>
                <a:spcPct val="100000"/>
              </a:lnSpc>
              <a:spcBef>
                <a:spcPts val="0"/>
              </a:spcBef>
              <a:spcAft>
                <a:spcPts val="0"/>
              </a:spcAft>
              <a:buNone/>
            </a:pPr>
            <a:r>
              <a:rPr lang="en" sz="1600" dirty="0">
                <a:solidFill>
                  <a:schemeClr val="bg2"/>
                </a:solidFill>
              </a:rPr>
              <a:t>Department of Behavioral Health and Developmental Services</a:t>
            </a:r>
          </a:p>
          <a:p>
            <a:pPr lvl="0" rtl="0">
              <a:lnSpc>
                <a:spcPct val="100000"/>
              </a:lnSpc>
              <a:spcBef>
                <a:spcPts val="0"/>
              </a:spcBef>
              <a:spcAft>
                <a:spcPts val="0"/>
              </a:spcAft>
              <a:buNone/>
            </a:pPr>
            <a:endParaRPr sz="1600" dirty="0">
              <a:solidFill>
                <a:schemeClr val="bg2"/>
              </a:solidFill>
            </a:endParaRPr>
          </a:p>
          <a:p>
            <a:pPr lvl="0" rtl="0">
              <a:lnSpc>
                <a:spcPct val="100000"/>
              </a:lnSpc>
              <a:spcBef>
                <a:spcPts val="0"/>
              </a:spcBef>
              <a:spcAft>
                <a:spcPts val="0"/>
              </a:spcAft>
              <a:buNone/>
            </a:pPr>
            <a:r>
              <a:rPr lang="en" sz="1600" b="1" dirty="0">
                <a:solidFill>
                  <a:schemeClr val="bg2"/>
                </a:solidFill>
              </a:rPr>
              <a:t>Amanda Martens</a:t>
            </a:r>
            <a:r>
              <a:rPr lang="en" sz="1600" dirty="0">
                <a:solidFill>
                  <a:schemeClr val="bg2"/>
                </a:solidFill>
              </a:rPr>
              <a:t>, Director of Human Resources </a:t>
            </a:r>
          </a:p>
          <a:p>
            <a:pPr lvl="0" rtl="0">
              <a:lnSpc>
                <a:spcPct val="100000"/>
              </a:lnSpc>
              <a:spcBef>
                <a:spcPts val="0"/>
              </a:spcBef>
              <a:spcAft>
                <a:spcPts val="0"/>
              </a:spcAft>
              <a:buNone/>
            </a:pPr>
            <a:r>
              <a:rPr lang="en" sz="1600" dirty="0">
                <a:solidFill>
                  <a:schemeClr val="bg2"/>
                </a:solidFill>
              </a:rPr>
              <a:t>Virginia Department of Emergency Management</a:t>
            </a:r>
          </a:p>
          <a:p>
            <a:pPr lvl="0" rtl="0">
              <a:lnSpc>
                <a:spcPct val="100000"/>
              </a:lnSpc>
              <a:spcBef>
                <a:spcPts val="0"/>
              </a:spcBef>
              <a:spcAft>
                <a:spcPts val="0"/>
              </a:spcAft>
              <a:buNone/>
            </a:pPr>
            <a:endParaRPr sz="1600" dirty="0">
              <a:solidFill>
                <a:schemeClr val="bg2"/>
              </a:solidFill>
            </a:endParaRPr>
          </a:p>
          <a:p>
            <a:pPr lvl="0" rtl="0">
              <a:lnSpc>
                <a:spcPct val="100000"/>
              </a:lnSpc>
              <a:spcBef>
                <a:spcPts val="0"/>
              </a:spcBef>
              <a:spcAft>
                <a:spcPts val="0"/>
              </a:spcAft>
              <a:buNone/>
            </a:pPr>
            <a:r>
              <a:rPr lang="en" sz="1600" b="1" dirty="0">
                <a:solidFill>
                  <a:schemeClr val="bg2"/>
                </a:solidFill>
              </a:rPr>
              <a:t>David Morrison</a:t>
            </a:r>
            <a:r>
              <a:rPr lang="en" sz="1600" dirty="0">
                <a:solidFill>
                  <a:schemeClr val="bg2"/>
                </a:solidFill>
              </a:rPr>
              <a:t>, Budget Manager</a:t>
            </a:r>
          </a:p>
          <a:p>
            <a:pPr lvl="0" rtl="0">
              <a:lnSpc>
                <a:spcPct val="100000"/>
              </a:lnSpc>
              <a:spcBef>
                <a:spcPts val="0"/>
              </a:spcBef>
              <a:spcAft>
                <a:spcPts val="0"/>
              </a:spcAft>
              <a:buNone/>
            </a:pPr>
            <a:r>
              <a:rPr lang="en" sz="1600" dirty="0">
                <a:solidFill>
                  <a:schemeClr val="bg2"/>
                </a:solidFill>
              </a:rPr>
              <a:t>Department of Social Services </a:t>
            </a:r>
          </a:p>
          <a:p>
            <a:pPr lvl="0" rtl="0">
              <a:lnSpc>
                <a:spcPct val="100000"/>
              </a:lnSpc>
              <a:spcBef>
                <a:spcPts val="0"/>
              </a:spcBef>
              <a:spcAft>
                <a:spcPts val="0"/>
              </a:spcAft>
              <a:buNone/>
            </a:pPr>
            <a:endParaRPr sz="1400" dirty="0"/>
          </a:p>
          <a:p>
            <a:pPr lvl="0" rtl="0">
              <a:lnSpc>
                <a:spcPct val="100000"/>
              </a:lnSpc>
              <a:spcBef>
                <a:spcPts val="0"/>
              </a:spcBef>
              <a:spcAft>
                <a:spcPts val="0"/>
              </a:spcAft>
              <a:buNone/>
            </a:pPr>
            <a:endParaRPr sz="1400" dirty="0"/>
          </a:p>
          <a:p>
            <a:pPr lvl="0" rtl="0">
              <a:lnSpc>
                <a:spcPct val="100000"/>
              </a:lnSpc>
              <a:spcBef>
                <a:spcPts val="0"/>
              </a:spcBef>
              <a:spcAft>
                <a:spcPts val="0"/>
              </a:spcAft>
              <a:buNone/>
            </a:pPr>
            <a:endParaRPr sz="1400" dirty="0"/>
          </a:p>
          <a:p>
            <a:pPr lvl="0" rtl="0">
              <a:lnSpc>
                <a:spcPct val="100000"/>
              </a:lnSpc>
              <a:spcBef>
                <a:spcPts val="0"/>
              </a:spcBef>
              <a:spcAft>
                <a:spcPts val="0"/>
              </a:spcAft>
              <a:buNone/>
            </a:pPr>
            <a:endParaRPr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686400" y="1329550"/>
            <a:ext cx="3300900" cy="1687200"/>
          </a:xfrm>
          <a:prstGeom prst="rect">
            <a:avLst/>
          </a:prstGeom>
        </p:spPr>
        <p:txBody>
          <a:bodyPr wrap="square" lIns="91425" tIns="91425" rIns="91425" bIns="91425" anchor="t" anchorCtr="0">
            <a:noAutofit/>
          </a:bodyPr>
          <a:lstStyle/>
          <a:p>
            <a:pPr lvl="0" rtl="0">
              <a:spcBef>
                <a:spcPts val="0"/>
              </a:spcBef>
              <a:buNone/>
            </a:pPr>
            <a:r>
              <a:rPr lang="en"/>
              <a:t>Background Information </a:t>
            </a:r>
          </a:p>
        </p:txBody>
      </p:sp>
      <p:sp>
        <p:nvSpPr>
          <p:cNvPr id="101" name="Shape 101"/>
          <p:cNvSpPr txBox="1">
            <a:spLocks noGrp="1"/>
          </p:cNvSpPr>
          <p:nvPr>
            <p:ph type="body" idx="2"/>
          </p:nvPr>
        </p:nvSpPr>
        <p:spPr>
          <a:xfrm>
            <a:off x="4651175" y="420425"/>
            <a:ext cx="4035300" cy="41967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ct val="100000"/>
              <a:buChar char="●"/>
            </a:pPr>
            <a:r>
              <a:rPr lang="en" sz="1800">
                <a:solidFill>
                  <a:srgbClr val="000000"/>
                </a:solidFill>
              </a:rPr>
              <a:t>The 1949 Housing Act </a:t>
            </a:r>
          </a:p>
          <a:p>
            <a:pPr lvl="0" rtl="0">
              <a:spcBef>
                <a:spcPts val="0"/>
              </a:spcBef>
              <a:spcAft>
                <a:spcPts val="0"/>
              </a:spcAft>
              <a:buNone/>
            </a:pPr>
            <a:endParaRPr sz="1800">
              <a:solidFill>
                <a:srgbClr val="000000"/>
              </a:solidFill>
            </a:endParaRPr>
          </a:p>
          <a:p>
            <a:pPr marL="457200" lvl="0" indent="-342900" rtl="0">
              <a:spcBef>
                <a:spcPts val="0"/>
              </a:spcBef>
              <a:spcAft>
                <a:spcPts val="0"/>
              </a:spcAft>
              <a:buClr>
                <a:srgbClr val="000000"/>
              </a:buClr>
              <a:buSzPct val="100000"/>
              <a:buChar char="●"/>
            </a:pPr>
            <a:r>
              <a:rPr lang="en" sz="1800">
                <a:solidFill>
                  <a:srgbClr val="000000"/>
                </a:solidFill>
              </a:rPr>
              <a:t>Lower-Middle Class Working Families</a:t>
            </a:r>
          </a:p>
          <a:p>
            <a:pPr marL="914400" lvl="1" indent="-342900" rtl="0">
              <a:spcBef>
                <a:spcPts val="0"/>
              </a:spcBef>
              <a:spcAft>
                <a:spcPts val="0"/>
              </a:spcAft>
              <a:buClr>
                <a:srgbClr val="000000"/>
              </a:buClr>
              <a:buSzPct val="100000"/>
              <a:buChar char="○"/>
            </a:pPr>
            <a:r>
              <a:rPr lang="en" sz="1800">
                <a:solidFill>
                  <a:srgbClr val="000000"/>
                </a:solidFill>
              </a:rPr>
              <a:t>Economy After WWII</a:t>
            </a:r>
          </a:p>
          <a:p>
            <a:pPr lvl="0" rtl="0">
              <a:spcBef>
                <a:spcPts val="0"/>
              </a:spcBef>
              <a:spcAft>
                <a:spcPts val="0"/>
              </a:spcAft>
              <a:buNone/>
            </a:pPr>
            <a:endParaRPr sz="1800">
              <a:solidFill>
                <a:srgbClr val="000000"/>
              </a:solidFill>
            </a:endParaRPr>
          </a:p>
          <a:p>
            <a:pPr marL="457200" lvl="0" indent="-342900" rtl="0">
              <a:spcBef>
                <a:spcPts val="0"/>
              </a:spcBef>
              <a:spcAft>
                <a:spcPts val="0"/>
              </a:spcAft>
              <a:buClr>
                <a:srgbClr val="000000"/>
              </a:buClr>
              <a:buSzPct val="100000"/>
              <a:buChar char="●"/>
            </a:pPr>
            <a:r>
              <a:rPr lang="en" sz="1800">
                <a:solidFill>
                  <a:srgbClr val="000000"/>
                </a:solidFill>
              </a:rPr>
              <a:t>1.3 Million Households living in Public Housing</a:t>
            </a:r>
          </a:p>
          <a:p>
            <a:pPr marL="914400" lvl="1" indent="-342900" rtl="0">
              <a:spcBef>
                <a:spcPts val="0"/>
              </a:spcBef>
              <a:spcAft>
                <a:spcPts val="0"/>
              </a:spcAft>
              <a:buClr>
                <a:srgbClr val="000000"/>
              </a:buClr>
              <a:buSzPct val="100000"/>
              <a:buChar char="○"/>
            </a:pPr>
            <a:r>
              <a:rPr lang="en" sz="1800">
                <a:solidFill>
                  <a:srgbClr val="000000"/>
                </a:solidFill>
              </a:rPr>
              <a:t>3,000 Housing Authorities</a:t>
            </a:r>
          </a:p>
          <a:p>
            <a:pPr marL="914400" lvl="1" indent="-342900" rtl="0">
              <a:spcBef>
                <a:spcPts val="0"/>
              </a:spcBef>
              <a:spcAft>
                <a:spcPts val="0"/>
              </a:spcAft>
              <a:buClr>
                <a:srgbClr val="000000"/>
              </a:buClr>
              <a:buSzPct val="100000"/>
              <a:buChar char="○"/>
            </a:pPr>
            <a:r>
              <a:rPr lang="en" sz="1800">
                <a:solidFill>
                  <a:srgbClr val="000000"/>
                </a:solidFill>
              </a:rPr>
              <a:t>HUD - Federal Aid Administrator</a:t>
            </a:r>
          </a:p>
          <a:p>
            <a:pPr lvl="0" rtl="0">
              <a:spcBef>
                <a:spcPts val="0"/>
              </a:spcBef>
              <a:spcAft>
                <a:spcPts val="0"/>
              </a:spcAft>
              <a:buNone/>
            </a:pPr>
            <a:endParaRPr sz="1600">
              <a:solidFill>
                <a:srgbClr val="000000"/>
              </a:solidFill>
            </a:endParaRPr>
          </a:p>
          <a:p>
            <a:pPr marR="0" lvl="0" algn="l" rtl="0">
              <a:lnSpc>
                <a:spcPct val="115000"/>
              </a:lnSpc>
              <a:spcBef>
                <a:spcPts val="0"/>
              </a:spcBef>
              <a:spcAft>
                <a:spcPts val="0"/>
              </a:spcAft>
              <a:buNone/>
            </a:pPr>
            <a:endParaRPr sz="1600">
              <a:solidFill>
                <a:srgbClr val="000000"/>
              </a:solidFill>
            </a:endParaRPr>
          </a:p>
          <a:p>
            <a:pPr lvl="0" rtl="0">
              <a:spcBef>
                <a:spcPts val="0"/>
              </a:spcBef>
              <a:spcAft>
                <a:spcPts val="0"/>
              </a:spcAft>
              <a:buNone/>
            </a:pPr>
            <a:endParaRPr>
              <a:solidFill>
                <a:srgbClr val="000000"/>
              </a:solidFill>
            </a:endParaRPr>
          </a:p>
          <a:p>
            <a:pPr lvl="0"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730000" y="1318650"/>
            <a:ext cx="3300900" cy="1687200"/>
          </a:xfrm>
          <a:prstGeom prst="rect">
            <a:avLst/>
          </a:prstGeom>
        </p:spPr>
        <p:txBody>
          <a:bodyPr wrap="square" lIns="91425" tIns="91425" rIns="91425" bIns="91425" anchor="t" anchorCtr="0">
            <a:noAutofit/>
          </a:bodyPr>
          <a:lstStyle/>
          <a:p>
            <a:pPr lvl="0">
              <a:spcBef>
                <a:spcPts val="0"/>
              </a:spcBef>
              <a:buNone/>
            </a:pPr>
            <a:r>
              <a:rPr lang="en"/>
              <a:t>Current State of Public Housing in Virginia</a:t>
            </a:r>
          </a:p>
        </p:txBody>
      </p:sp>
      <p:sp>
        <p:nvSpPr>
          <p:cNvPr id="107" name="Shape 107"/>
          <p:cNvSpPr txBox="1">
            <a:spLocks noGrp="1"/>
          </p:cNvSpPr>
          <p:nvPr>
            <p:ph type="body" idx="2"/>
          </p:nvPr>
        </p:nvSpPr>
        <p:spPr>
          <a:xfrm>
            <a:off x="4956275" y="622500"/>
            <a:ext cx="3521700" cy="43095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ct val="100000"/>
              <a:buChar char="●"/>
            </a:pPr>
            <a:r>
              <a:rPr lang="en" sz="1800" dirty="0">
                <a:solidFill>
                  <a:srgbClr val="000000"/>
                </a:solidFill>
              </a:rPr>
              <a:t>126,682 Affordable Apartments</a:t>
            </a:r>
          </a:p>
          <a:p>
            <a:pPr lvl="0" rtl="0">
              <a:spcBef>
                <a:spcPts val="0"/>
              </a:spcBef>
              <a:spcAft>
                <a:spcPts val="0"/>
              </a:spcAft>
              <a:buNone/>
            </a:pPr>
            <a:endParaRPr sz="1800" dirty="0">
              <a:solidFill>
                <a:srgbClr val="000000"/>
              </a:solidFill>
            </a:endParaRPr>
          </a:p>
          <a:p>
            <a:pPr marL="457200" lvl="0" indent="-342900" rtl="0">
              <a:spcBef>
                <a:spcPts val="0"/>
              </a:spcBef>
              <a:spcAft>
                <a:spcPts val="0"/>
              </a:spcAft>
              <a:buClr>
                <a:srgbClr val="000000"/>
              </a:buClr>
              <a:buSzPct val="100000"/>
              <a:buChar char="●"/>
            </a:pPr>
            <a:r>
              <a:rPr lang="en" sz="1800" dirty="0">
                <a:solidFill>
                  <a:srgbClr val="000000"/>
                </a:solidFill>
              </a:rPr>
              <a:t>63,120 Income Based</a:t>
            </a:r>
          </a:p>
          <a:p>
            <a:pPr lvl="0" rtl="0">
              <a:spcBef>
                <a:spcPts val="0"/>
              </a:spcBef>
              <a:spcAft>
                <a:spcPts val="0"/>
              </a:spcAft>
              <a:buNone/>
            </a:pPr>
            <a:endParaRPr sz="1800" dirty="0">
              <a:solidFill>
                <a:srgbClr val="000000"/>
              </a:solidFill>
            </a:endParaRPr>
          </a:p>
          <a:p>
            <a:pPr marL="457200" marR="0" lvl="0" indent="-342900" algn="l" rtl="0">
              <a:lnSpc>
                <a:spcPct val="115000"/>
              </a:lnSpc>
              <a:spcBef>
                <a:spcPts val="0"/>
              </a:spcBef>
              <a:spcAft>
                <a:spcPts val="0"/>
              </a:spcAft>
              <a:buClr>
                <a:srgbClr val="000000"/>
              </a:buClr>
              <a:buSzPct val="100000"/>
              <a:buFont typeface="Lato"/>
              <a:buChar char="●"/>
            </a:pPr>
            <a:r>
              <a:rPr lang="en" sz="1800" dirty="0">
                <a:solidFill>
                  <a:srgbClr val="000000"/>
                </a:solidFill>
              </a:rPr>
              <a:t>28,845 Project-Based Section 8 Apartments in Virginia</a:t>
            </a:r>
          </a:p>
          <a:p>
            <a:pPr marR="0" lvl="0" algn="l" rtl="0">
              <a:lnSpc>
                <a:spcPct val="115000"/>
              </a:lnSpc>
              <a:spcBef>
                <a:spcPts val="0"/>
              </a:spcBef>
              <a:spcAft>
                <a:spcPts val="0"/>
              </a:spcAft>
              <a:buNone/>
            </a:pPr>
            <a:endParaRPr sz="1800" dirty="0">
              <a:solidFill>
                <a:srgbClr val="000000"/>
              </a:solidFill>
            </a:endParaRPr>
          </a:p>
          <a:p>
            <a:pPr marL="457200" marR="0" lvl="0" indent="-342900" algn="l" rtl="0">
              <a:lnSpc>
                <a:spcPct val="115000"/>
              </a:lnSpc>
              <a:spcBef>
                <a:spcPts val="0"/>
              </a:spcBef>
              <a:spcAft>
                <a:spcPts val="0"/>
              </a:spcAft>
              <a:buClr>
                <a:srgbClr val="000000"/>
              </a:buClr>
              <a:buSzPct val="100000"/>
              <a:buChar char="●"/>
            </a:pPr>
            <a:r>
              <a:rPr lang="en" sz="1800" dirty="0">
                <a:solidFill>
                  <a:srgbClr val="000000"/>
                </a:solidFill>
              </a:rPr>
              <a:t>Safety Concerns</a:t>
            </a:r>
          </a:p>
          <a:p>
            <a:pPr marL="914400" marR="0" lvl="1" indent="-342900" algn="l" rtl="0">
              <a:lnSpc>
                <a:spcPct val="115000"/>
              </a:lnSpc>
              <a:spcBef>
                <a:spcPts val="0"/>
              </a:spcBef>
              <a:spcAft>
                <a:spcPts val="0"/>
              </a:spcAft>
              <a:buClr>
                <a:srgbClr val="000000"/>
              </a:buClr>
              <a:buSzPct val="100000"/>
              <a:buChar char="○"/>
            </a:pPr>
            <a:r>
              <a:rPr lang="en" sz="1800" dirty="0">
                <a:solidFill>
                  <a:srgbClr val="000000"/>
                </a:solidFill>
              </a:rPr>
              <a:t>Richmond, VA</a:t>
            </a:r>
          </a:p>
          <a:p>
            <a:pPr marL="914400" marR="0" lvl="1" indent="-342900" algn="l" rtl="0">
              <a:lnSpc>
                <a:spcPct val="115000"/>
              </a:lnSpc>
              <a:spcBef>
                <a:spcPts val="0"/>
              </a:spcBef>
              <a:spcAft>
                <a:spcPts val="0"/>
              </a:spcAft>
              <a:buClr>
                <a:srgbClr val="000000"/>
              </a:buClr>
              <a:buSzPct val="100000"/>
              <a:buChar char="○"/>
            </a:pPr>
            <a:r>
              <a:rPr lang="en" sz="1800" dirty="0">
                <a:solidFill>
                  <a:srgbClr val="000000"/>
                </a:solidFill>
              </a:rPr>
              <a:t>RRHA Crime Rates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285225" y="1318650"/>
            <a:ext cx="3980400" cy="1687200"/>
          </a:xfrm>
          <a:prstGeom prst="rect">
            <a:avLst/>
          </a:prstGeom>
        </p:spPr>
        <p:txBody>
          <a:bodyPr wrap="square" lIns="91425" tIns="91425" rIns="91425" bIns="91425" anchor="t" anchorCtr="0">
            <a:noAutofit/>
          </a:bodyPr>
          <a:lstStyle/>
          <a:p>
            <a:pPr lvl="0" algn="ctr">
              <a:spcBef>
                <a:spcPts val="0"/>
              </a:spcBef>
              <a:buNone/>
            </a:pPr>
            <a:r>
              <a:rPr lang="en"/>
              <a:t>Policing Practices to reduce violence in the public housing communities  </a:t>
            </a:r>
          </a:p>
        </p:txBody>
      </p:sp>
      <p:sp>
        <p:nvSpPr>
          <p:cNvPr id="113" name="Shape 113"/>
          <p:cNvSpPr txBox="1">
            <a:spLocks noGrp="1"/>
          </p:cNvSpPr>
          <p:nvPr>
            <p:ph type="subTitle" idx="1"/>
          </p:nvPr>
        </p:nvSpPr>
        <p:spPr>
          <a:xfrm>
            <a:off x="724950" y="3161525"/>
            <a:ext cx="3300900" cy="759000"/>
          </a:xfrm>
          <a:prstGeom prst="rect">
            <a:avLst/>
          </a:prstGeom>
        </p:spPr>
        <p:txBody>
          <a:bodyPr wrap="square" lIns="91425" tIns="91425" rIns="91425" bIns="91425" anchor="t" anchorCtr="0">
            <a:noAutofit/>
          </a:bodyPr>
          <a:lstStyle/>
          <a:p>
            <a:pPr lvl="0" algn="ctr">
              <a:spcBef>
                <a:spcPts val="0"/>
              </a:spcBef>
              <a:buNone/>
            </a:pPr>
            <a:r>
              <a:rPr lang="en"/>
              <a:t>Evidence-Based Practices</a:t>
            </a:r>
          </a:p>
        </p:txBody>
      </p:sp>
      <p:sp>
        <p:nvSpPr>
          <p:cNvPr id="114" name="Shape 114"/>
          <p:cNvSpPr txBox="1">
            <a:spLocks noGrp="1"/>
          </p:cNvSpPr>
          <p:nvPr>
            <p:ph type="body" idx="2"/>
          </p:nvPr>
        </p:nvSpPr>
        <p:spPr>
          <a:xfrm>
            <a:off x="4735575" y="1200150"/>
            <a:ext cx="4146600" cy="3162450"/>
          </a:xfrm>
          <a:prstGeom prst="rect">
            <a:avLst/>
          </a:prstGeom>
        </p:spPr>
        <p:txBody>
          <a:bodyPr wrap="square" lIns="91425" tIns="91425" rIns="91425" bIns="91425" anchor="t" anchorCtr="0">
            <a:noAutofit/>
          </a:bodyPr>
          <a:lstStyle/>
          <a:p>
            <a:pPr marL="457200" lvl="0" indent="-342900" rtl="0">
              <a:spcBef>
                <a:spcPts val="0"/>
              </a:spcBef>
              <a:spcAft>
                <a:spcPts val="1000"/>
              </a:spcAft>
              <a:buClr>
                <a:schemeClr val="bg2"/>
              </a:buClr>
              <a:buSzPct val="100000"/>
            </a:pPr>
            <a:r>
              <a:rPr lang="en" sz="1800" dirty="0">
                <a:solidFill>
                  <a:schemeClr val="bg2"/>
                </a:solidFill>
              </a:rPr>
              <a:t>Data-driven strategies and problem solving initiatives</a:t>
            </a:r>
          </a:p>
          <a:p>
            <a:pPr marL="457200" lvl="0" indent="-342900" rtl="0">
              <a:spcBef>
                <a:spcPts val="0"/>
              </a:spcBef>
              <a:spcAft>
                <a:spcPts val="1000"/>
              </a:spcAft>
              <a:buClr>
                <a:schemeClr val="bg2"/>
              </a:buClr>
              <a:buSzPct val="100000"/>
            </a:pPr>
            <a:r>
              <a:rPr lang="en" sz="1800" dirty="0">
                <a:solidFill>
                  <a:schemeClr val="bg2"/>
                </a:solidFill>
              </a:rPr>
              <a:t>Incorporate principles of other successful programs</a:t>
            </a:r>
          </a:p>
          <a:p>
            <a:pPr marL="457200" lvl="0" indent="-342900" rtl="0">
              <a:spcBef>
                <a:spcPts val="0"/>
              </a:spcBef>
              <a:spcAft>
                <a:spcPts val="1000"/>
              </a:spcAft>
              <a:buClr>
                <a:schemeClr val="bg2"/>
              </a:buClr>
              <a:buSzPct val="100000"/>
            </a:pPr>
            <a:r>
              <a:rPr lang="en" sz="1800" dirty="0">
                <a:solidFill>
                  <a:schemeClr val="bg2"/>
                </a:solidFill>
              </a:rPr>
              <a:t>Research &amp; analysis should be part of the conversation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285225" y="1318650"/>
            <a:ext cx="3980400" cy="1687200"/>
          </a:xfrm>
          <a:prstGeom prst="rect">
            <a:avLst/>
          </a:prstGeom>
        </p:spPr>
        <p:txBody>
          <a:bodyPr wrap="square" lIns="91425" tIns="91425" rIns="91425" bIns="91425" anchor="t" anchorCtr="0">
            <a:noAutofit/>
          </a:bodyPr>
          <a:lstStyle/>
          <a:p>
            <a:pPr lvl="0" algn="ctr" rtl="0">
              <a:spcBef>
                <a:spcPts val="0"/>
              </a:spcBef>
              <a:buNone/>
            </a:pPr>
            <a:r>
              <a:rPr lang="en"/>
              <a:t>Policing Practices to reduce violence in the public housing communities  </a:t>
            </a:r>
          </a:p>
        </p:txBody>
      </p:sp>
      <p:sp>
        <p:nvSpPr>
          <p:cNvPr id="128" name="Shape 128"/>
          <p:cNvSpPr txBox="1">
            <a:spLocks noGrp="1"/>
          </p:cNvSpPr>
          <p:nvPr>
            <p:ph type="subTitle" idx="1"/>
          </p:nvPr>
        </p:nvSpPr>
        <p:spPr>
          <a:xfrm>
            <a:off x="724950" y="3161525"/>
            <a:ext cx="3300900" cy="759000"/>
          </a:xfrm>
          <a:prstGeom prst="rect">
            <a:avLst/>
          </a:prstGeom>
        </p:spPr>
        <p:txBody>
          <a:bodyPr wrap="square" lIns="91425" tIns="91425" rIns="91425" bIns="91425" anchor="t" anchorCtr="0">
            <a:noAutofit/>
          </a:bodyPr>
          <a:lstStyle/>
          <a:p>
            <a:pPr lvl="0" algn="ctr" rtl="0">
              <a:spcBef>
                <a:spcPts val="0"/>
              </a:spcBef>
              <a:buNone/>
            </a:pPr>
            <a:r>
              <a:rPr lang="en"/>
              <a:t>Evidence-Based Practices</a:t>
            </a:r>
          </a:p>
        </p:txBody>
      </p:sp>
      <p:sp>
        <p:nvSpPr>
          <p:cNvPr id="129" name="Shape 129"/>
          <p:cNvSpPr txBox="1">
            <a:spLocks noGrp="1"/>
          </p:cNvSpPr>
          <p:nvPr>
            <p:ph type="body" idx="2"/>
          </p:nvPr>
        </p:nvSpPr>
        <p:spPr>
          <a:xfrm>
            <a:off x="4816350" y="768600"/>
            <a:ext cx="4146600" cy="3314700"/>
          </a:xfrm>
          <a:prstGeom prst="rect">
            <a:avLst/>
          </a:prstGeom>
        </p:spPr>
        <p:txBody>
          <a:bodyPr wrap="square" lIns="91425" tIns="91425" rIns="91425" bIns="91425" anchor="t" anchorCtr="0">
            <a:noAutofit/>
          </a:bodyPr>
          <a:lstStyle/>
          <a:p>
            <a:pPr marL="457200" lvl="0" indent="-342900" rtl="0">
              <a:spcBef>
                <a:spcPts val="0"/>
              </a:spcBef>
              <a:spcAft>
                <a:spcPts val="1000"/>
              </a:spcAft>
              <a:buClr>
                <a:schemeClr val="bg2"/>
              </a:buClr>
              <a:buSzPct val="100000"/>
            </a:pPr>
            <a:r>
              <a:rPr lang="en" sz="1800" dirty="0">
                <a:solidFill>
                  <a:schemeClr val="bg2"/>
                </a:solidFill>
              </a:rPr>
              <a:t>Crime prevention is paramount</a:t>
            </a:r>
          </a:p>
          <a:p>
            <a:pPr marL="457200" lvl="0" indent="-342900" rtl="0">
              <a:spcBef>
                <a:spcPts val="0"/>
              </a:spcBef>
              <a:spcAft>
                <a:spcPts val="1000"/>
              </a:spcAft>
              <a:buClr>
                <a:schemeClr val="bg2"/>
              </a:buClr>
              <a:buSzPct val="100000"/>
            </a:pPr>
            <a:r>
              <a:rPr lang="en" sz="1800" dirty="0">
                <a:solidFill>
                  <a:schemeClr val="bg2"/>
                </a:solidFill>
              </a:rPr>
              <a:t>Citizen reaction matters</a:t>
            </a:r>
          </a:p>
          <a:p>
            <a:pPr marL="457200" lvl="0" indent="-342900" rtl="0">
              <a:spcBef>
                <a:spcPts val="0"/>
              </a:spcBef>
              <a:spcAft>
                <a:spcPts val="1000"/>
              </a:spcAft>
              <a:buClr>
                <a:schemeClr val="bg2"/>
              </a:buClr>
              <a:buSzPct val="100000"/>
            </a:pPr>
            <a:r>
              <a:rPr lang="en" sz="1800" dirty="0">
                <a:solidFill>
                  <a:schemeClr val="bg2"/>
                </a:solidFill>
              </a:rPr>
              <a:t>Community policing </a:t>
            </a:r>
          </a:p>
          <a:p>
            <a:pPr marL="914400" lvl="1" indent="-317500" rtl="0">
              <a:spcBef>
                <a:spcPts val="0"/>
              </a:spcBef>
              <a:buSzPct val="100000"/>
            </a:pPr>
            <a:r>
              <a:rPr lang="en" sz="1400" dirty="0">
                <a:solidFill>
                  <a:schemeClr val="bg2"/>
                </a:solidFill>
              </a:rPr>
              <a:t>Engagement with residents</a:t>
            </a:r>
          </a:p>
          <a:p>
            <a:pPr marL="914400" lvl="1" indent="-317500" rtl="0">
              <a:spcBef>
                <a:spcPts val="0"/>
              </a:spcBef>
              <a:buSzPct val="100000"/>
            </a:pPr>
            <a:r>
              <a:rPr lang="en" sz="1400" dirty="0">
                <a:solidFill>
                  <a:schemeClr val="bg2"/>
                </a:solidFill>
              </a:rPr>
              <a:t>Increased foot patrols</a:t>
            </a:r>
          </a:p>
          <a:p>
            <a:pPr marL="914400" lvl="1" indent="-317500" rtl="0">
              <a:spcBef>
                <a:spcPts val="0"/>
              </a:spcBef>
              <a:spcAft>
                <a:spcPts val="1000"/>
              </a:spcAft>
              <a:buSzPct val="100000"/>
            </a:pPr>
            <a:r>
              <a:rPr lang="en" sz="1400" dirty="0">
                <a:solidFill>
                  <a:schemeClr val="bg2"/>
                </a:solidFill>
              </a:rPr>
              <a:t>Shorter, more frequent police visits</a:t>
            </a:r>
          </a:p>
          <a:p>
            <a:pPr marL="457200" lvl="0" indent="-342900" rtl="0">
              <a:spcBef>
                <a:spcPts val="0"/>
              </a:spcBef>
              <a:spcAft>
                <a:spcPts val="1000"/>
              </a:spcAft>
              <a:buClr>
                <a:schemeClr val="bg2"/>
              </a:buClr>
              <a:buSzPct val="100000"/>
            </a:pPr>
            <a:r>
              <a:rPr lang="en" sz="1800" dirty="0">
                <a:solidFill>
                  <a:schemeClr val="bg2"/>
                </a:solidFill>
              </a:rPr>
              <a:t>Can</a:t>
            </a:r>
            <a:r>
              <a:rPr lang="en-US" sz="1800" dirty="0">
                <a:solidFill>
                  <a:schemeClr val="bg2"/>
                </a:solidFill>
              </a:rPr>
              <a:t>no</a:t>
            </a:r>
            <a:r>
              <a:rPr lang="en" sz="1800" dirty="0">
                <a:solidFill>
                  <a:schemeClr val="bg2"/>
                </a:solidFill>
              </a:rPr>
              <a:t>t arrest our way out of the issue</a:t>
            </a:r>
          </a:p>
          <a:p>
            <a:pPr lvl="0" rtl="0">
              <a:spcBef>
                <a:spcPts val="0"/>
              </a:spcBef>
              <a:spcAft>
                <a:spcPts val="1000"/>
              </a:spcAft>
              <a:buNone/>
            </a:pPr>
            <a:endParaRPr sz="1800" dirty="0"/>
          </a:p>
          <a:p>
            <a:pPr lvl="0" rtl="0">
              <a:spcBef>
                <a:spcPts val="0"/>
              </a:spcBef>
              <a:buNone/>
            </a:pPr>
            <a:endParaRPr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730000" y="1318650"/>
            <a:ext cx="3300900" cy="1687200"/>
          </a:xfrm>
          <a:prstGeom prst="rect">
            <a:avLst/>
          </a:prstGeom>
        </p:spPr>
        <p:txBody>
          <a:bodyPr wrap="square" lIns="91425" tIns="91425" rIns="91425" bIns="91425" anchor="t" anchorCtr="0">
            <a:noAutofit/>
          </a:bodyPr>
          <a:lstStyle/>
          <a:p>
            <a:pPr lvl="0" algn="ctr">
              <a:spcBef>
                <a:spcPts val="0"/>
              </a:spcBef>
              <a:buNone/>
            </a:pPr>
            <a:r>
              <a:rPr lang="en"/>
              <a:t>Practices in other cities to provide safe and affordable housing</a:t>
            </a:r>
          </a:p>
        </p:txBody>
      </p:sp>
      <p:sp>
        <p:nvSpPr>
          <p:cNvPr id="135" name="Shape 135"/>
          <p:cNvSpPr txBox="1">
            <a:spLocks noGrp="1"/>
          </p:cNvSpPr>
          <p:nvPr>
            <p:ph type="subTitle" idx="1"/>
          </p:nvPr>
        </p:nvSpPr>
        <p:spPr>
          <a:xfrm>
            <a:off x="724950" y="3161525"/>
            <a:ext cx="3300900" cy="759000"/>
          </a:xfrm>
          <a:prstGeom prst="rect">
            <a:avLst/>
          </a:prstGeom>
        </p:spPr>
        <p:txBody>
          <a:bodyPr wrap="square" lIns="91425" tIns="91425" rIns="91425" bIns="91425" anchor="t" anchorCtr="0">
            <a:noAutofit/>
          </a:bodyPr>
          <a:lstStyle/>
          <a:p>
            <a:pPr lvl="0" algn="ctr">
              <a:spcBef>
                <a:spcPts val="0"/>
              </a:spcBef>
              <a:buNone/>
            </a:pPr>
            <a:r>
              <a:rPr lang="en"/>
              <a:t>Population is often unemployed and underserved. </a:t>
            </a:r>
          </a:p>
        </p:txBody>
      </p:sp>
      <p:sp>
        <p:nvSpPr>
          <p:cNvPr id="136" name="Shape 136"/>
          <p:cNvSpPr txBox="1">
            <a:spLocks noGrp="1"/>
          </p:cNvSpPr>
          <p:nvPr>
            <p:ph type="body" idx="2"/>
          </p:nvPr>
        </p:nvSpPr>
        <p:spPr>
          <a:xfrm>
            <a:off x="4835925" y="737475"/>
            <a:ext cx="4019700" cy="3381600"/>
          </a:xfrm>
          <a:prstGeom prst="rect">
            <a:avLst/>
          </a:prstGeom>
        </p:spPr>
        <p:txBody>
          <a:bodyPr wrap="square" lIns="91425" tIns="91425" rIns="91425" bIns="91425" anchor="t" anchorCtr="0">
            <a:noAutofit/>
          </a:bodyPr>
          <a:lstStyle/>
          <a:p>
            <a:pPr marL="457200" marR="0" lvl="0" indent="-342900" algn="l" rtl="0">
              <a:lnSpc>
                <a:spcPct val="115000"/>
              </a:lnSpc>
              <a:spcBef>
                <a:spcPts val="0"/>
              </a:spcBef>
              <a:spcAft>
                <a:spcPts val="1000"/>
              </a:spcAft>
              <a:buClr>
                <a:schemeClr val="bg2"/>
              </a:buClr>
              <a:buSzPct val="100000"/>
            </a:pPr>
            <a:r>
              <a:rPr lang="en" sz="1800" dirty="0">
                <a:solidFill>
                  <a:schemeClr val="bg2"/>
                </a:solidFill>
              </a:rPr>
              <a:t>Add nature, landscaping, lighting </a:t>
            </a:r>
          </a:p>
          <a:p>
            <a:pPr marL="457200" marR="0" lvl="0" indent="-342900" algn="l" rtl="0">
              <a:lnSpc>
                <a:spcPct val="115000"/>
              </a:lnSpc>
              <a:spcBef>
                <a:spcPts val="0"/>
              </a:spcBef>
              <a:spcAft>
                <a:spcPts val="1000"/>
              </a:spcAft>
              <a:buClr>
                <a:schemeClr val="bg2"/>
              </a:buClr>
              <a:buSzPct val="100000"/>
            </a:pPr>
            <a:r>
              <a:rPr lang="en" sz="1800" dirty="0">
                <a:solidFill>
                  <a:schemeClr val="bg2"/>
                </a:solidFill>
              </a:rPr>
              <a:t>Health Home Projects </a:t>
            </a:r>
          </a:p>
          <a:p>
            <a:pPr marL="914400" marR="0" lvl="1" indent="-342900" algn="l" rtl="0">
              <a:lnSpc>
                <a:spcPct val="115000"/>
              </a:lnSpc>
              <a:spcBef>
                <a:spcPts val="0"/>
              </a:spcBef>
              <a:spcAft>
                <a:spcPts val="1000"/>
              </a:spcAft>
              <a:buSzPct val="100000"/>
            </a:pPr>
            <a:r>
              <a:rPr lang="en" sz="1800" dirty="0">
                <a:solidFill>
                  <a:schemeClr val="bg2"/>
                </a:solidFill>
              </a:rPr>
              <a:t>Virginia - created Behavioral Health Homes. </a:t>
            </a:r>
          </a:p>
          <a:p>
            <a:pPr marL="457200" marR="0" lvl="0" indent="-342900" algn="l" rtl="0">
              <a:lnSpc>
                <a:spcPct val="115000"/>
              </a:lnSpc>
              <a:spcBef>
                <a:spcPts val="0"/>
              </a:spcBef>
              <a:spcAft>
                <a:spcPts val="1000"/>
              </a:spcAft>
              <a:buClr>
                <a:schemeClr val="bg2"/>
              </a:buClr>
              <a:buSzPct val="100000"/>
            </a:pPr>
            <a:r>
              <a:rPr lang="en" sz="1800" dirty="0">
                <a:solidFill>
                  <a:schemeClr val="bg2"/>
                </a:solidFill>
              </a:rPr>
              <a:t>Integrating housing options (Washington, D.C.)</a:t>
            </a:r>
          </a:p>
          <a:p>
            <a:pPr marL="457200" marR="0" lvl="0" indent="-342900" algn="l" rtl="0">
              <a:lnSpc>
                <a:spcPct val="115000"/>
              </a:lnSpc>
              <a:spcBef>
                <a:spcPts val="0"/>
              </a:spcBef>
              <a:spcAft>
                <a:spcPts val="1000"/>
              </a:spcAft>
              <a:buClr>
                <a:schemeClr val="bg2"/>
              </a:buClr>
              <a:buSzPct val="100000"/>
            </a:pPr>
            <a:r>
              <a:rPr lang="en" sz="1800" dirty="0">
                <a:solidFill>
                  <a:schemeClr val="bg2"/>
                </a:solidFill>
              </a:rPr>
              <a:t>Access to transportation (not just public transportation)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730000" y="1318650"/>
            <a:ext cx="3300900" cy="1687200"/>
          </a:xfrm>
          <a:prstGeom prst="rect">
            <a:avLst/>
          </a:prstGeom>
        </p:spPr>
        <p:txBody>
          <a:bodyPr wrap="square" lIns="91425" tIns="91425" rIns="91425" bIns="91425" anchor="t" anchorCtr="0">
            <a:noAutofit/>
          </a:bodyPr>
          <a:lstStyle/>
          <a:p>
            <a:pPr lvl="0" algn="ctr" rtl="0">
              <a:spcBef>
                <a:spcPts val="0"/>
              </a:spcBef>
              <a:buNone/>
            </a:pPr>
            <a:r>
              <a:rPr lang="en"/>
              <a:t>Successful innovative solutions in other countries</a:t>
            </a:r>
          </a:p>
        </p:txBody>
      </p:sp>
      <p:sp>
        <p:nvSpPr>
          <p:cNvPr id="120" name="Shape 120"/>
          <p:cNvSpPr txBox="1">
            <a:spLocks noGrp="1"/>
          </p:cNvSpPr>
          <p:nvPr>
            <p:ph type="subTitle" idx="1"/>
          </p:nvPr>
        </p:nvSpPr>
        <p:spPr>
          <a:xfrm>
            <a:off x="724950" y="3161525"/>
            <a:ext cx="3300900" cy="759000"/>
          </a:xfrm>
          <a:prstGeom prst="rect">
            <a:avLst/>
          </a:prstGeom>
        </p:spPr>
        <p:txBody>
          <a:bodyPr wrap="square" lIns="91425" tIns="91425" rIns="91425" bIns="91425" anchor="t" anchorCtr="0">
            <a:noAutofit/>
          </a:bodyPr>
          <a:lstStyle/>
          <a:p>
            <a:pPr lvl="0" algn="ctr" rtl="0">
              <a:spcBef>
                <a:spcPts val="0"/>
              </a:spcBef>
              <a:buNone/>
            </a:pPr>
            <a:r>
              <a:rPr lang="en"/>
              <a:t>Success can be measured in many ways. </a:t>
            </a:r>
          </a:p>
        </p:txBody>
      </p:sp>
      <p:sp>
        <p:nvSpPr>
          <p:cNvPr id="121" name="Shape 121"/>
          <p:cNvSpPr txBox="1">
            <a:spLocks noGrp="1"/>
          </p:cNvSpPr>
          <p:nvPr>
            <p:ph type="body" idx="2"/>
          </p:nvPr>
        </p:nvSpPr>
        <p:spPr>
          <a:xfrm>
            <a:off x="4902100" y="438150"/>
            <a:ext cx="4089600" cy="4476750"/>
          </a:xfrm>
          <a:prstGeom prst="rect">
            <a:avLst/>
          </a:prstGeom>
        </p:spPr>
        <p:txBody>
          <a:bodyPr wrap="square" lIns="91425" tIns="91425" rIns="91425" bIns="91425" anchor="t" anchorCtr="0">
            <a:noAutofit/>
          </a:bodyPr>
          <a:lstStyle/>
          <a:p>
            <a:pPr marL="457200" marR="0" lvl="0" indent="-342900" algn="l" rtl="0">
              <a:lnSpc>
                <a:spcPct val="115000"/>
              </a:lnSpc>
              <a:spcBef>
                <a:spcPts val="0"/>
              </a:spcBef>
              <a:spcAft>
                <a:spcPts val="1000"/>
              </a:spcAft>
              <a:buClr>
                <a:schemeClr val="bg2"/>
              </a:buClr>
              <a:buSzPct val="100000"/>
            </a:pPr>
            <a:r>
              <a:rPr lang="en" sz="1800" dirty="0">
                <a:solidFill>
                  <a:schemeClr val="bg2"/>
                </a:solidFill>
              </a:rPr>
              <a:t>“Social Housing” in Europe</a:t>
            </a:r>
          </a:p>
          <a:p>
            <a:pPr marL="457200" marR="0" lvl="0" indent="-342900" algn="l" rtl="0">
              <a:lnSpc>
                <a:spcPct val="115000"/>
              </a:lnSpc>
              <a:spcBef>
                <a:spcPts val="0"/>
              </a:spcBef>
              <a:spcAft>
                <a:spcPts val="1000"/>
              </a:spcAft>
              <a:buClr>
                <a:schemeClr val="bg2"/>
              </a:buClr>
              <a:buSzPct val="100000"/>
            </a:pPr>
            <a:r>
              <a:rPr lang="en" sz="1800" dirty="0">
                <a:solidFill>
                  <a:schemeClr val="bg2"/>
                </a:solidFill>
              </a:rPr>
              <a:t>The Geneva UN Charter on Sustainable Housing</a:t>
            </a:r>
          </a:p>
          <a:p>
            <a:pPr marL="457200" marR="0" lvl="0" indent="-342900" algn="l" rtl="0">
              <a:lnSpc>
                <a:spcPct val="115000"/>
              </a:lnSpc>
              <a:spcBef>
                <a:spcPts val="0"/>
              </a:spcBef>
              <a:spcAft>
                <a:spcPts val="1000"/>
              </a:spcAft>
              <a:buClr>
                <a:schemeClr val="bg2"/>
              </a:buClr>
              <a:buSzPct val="100000"/>
            </a:pPr>
            <a:r>
              <a:rPr lang="en" sz="1800" dirty="0">
                <a:solidFill>
                  <a:schemeClr val="bg2"/>
                </a:solidFill>
              </a:rPr>
              <a:t>Singapore </a:t>
            </a:r>
          </a:p>
          <a:p>
            <a:pPr marL="457200" marR="0" lvl="0" indent="0" algn="l" rtl="0">
              <a:lnSpc>
                <a:spcPct val="115000"/>
              </a:lnSpc>
              <a:spcBef>
                <a:spcPts val="0"/>
              </a:spcBef>
              <a:spcAft>
                <a:spcPts val="1600"/>
              </a:spcAft>
              <a:buNone/>
            </a:pPr>
            <a:endParaRPr dirty="0"/>
          </a:p>
        </p:txBody>
      </p:sp>
      <p:pic>
        <p:nvPicPr>
          <p:cNvPr id="122" name="Shape 122" descr="Singapore public housing.jpg"/>
          <p:cNvPicPr preferRelativeResize="0"/>
          <p:nvPr/>
        </p:nvPicPr>
        <p:blipFill>
          <a:blip r:embed="rId3">
            <a:alphaModFix/>
          </a:blip>
          <a:stretch>
            <a:fillRect/>
          </a:stretch>
        </p:blipFill>
        <p:spPr>
          <a:xfrm>
            <a:off x="5645350" y="2323125"/>
            <a:ext cx="2435800" cy="2435800"/>
          </a:xfrm>
          <a:prstGeom prst="rect">
            <a:avLst/>
          </a:prstGeom>
          <a:noFill/>
          <a:ln>
            <a:noFill/>
          </a:ln>
        </p:spPr>
      </p:pic>
      <p:pic>
        <p:nvPicPr>
          <p:cNvPr id="1026" name="Picture 2" descr="Singapore public housin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2323125"/>
            <a:ext cx="2438400" cy="24384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730000" y="1318650"/>
            <a:ext cx="3300900" cy="1687200"/>
          </a:xfrm>
          <a:prstGeom prst="rect">
            <a:avLst/>
          </a:prstGeom>
        </p:spPr>
        <p:txBody>
          <a:bodyPr wrap="square" lIns="91425" tIns="91425" rIns="91425" bIns="91425" anchor="t" anchorCtr="0">
            <a:noAutofit/>
          </a:bodyPr>
          <a:lstStyle/>
          <a:p>
            <a:pPr lvl="0" algn="ctr" rtl="0">
              <a:spcBef>
                <a:spcPts val="0"/>
              </a:spcBef>
              <a:buNone/>
            </a:pPr>
            <a:r>
              <a:rPr lang="en"/>
              <a:t>Changing the Concept of Public Housing </a:t>
            </a:r>
          </a:p>
          <a:p>
            <a:pPr lvl="0">
              <a:spcBef>
                <a:spcPts val="0"/>
              </a:spcBef>
              <a:buNone/>
            </a:pPr>
            <a:endParaRPr/>
          </a:p>
        </p:txBody>
      </p:sp>
      <p:sp>
        <p:nvSpPr>
          <p:cNvPr id="142" name="Shape 142"/>
          <p:cNvSpPr txBox="1">
            <a:spLocks noGrp="1"/>
          </p:cNvSpPr>
          <p:nvPr>
            <p:ph type="subTitle" idx="1"/>
          </p:nvPr>
        </p:nvSpPr>
        <p:spPr>
          <a:xfrm>
            <a:off x="724950" y="3161525"/>
            <a:ext cx="3300900" cy="759000"/>
          </a:xfrm>
          <a:prstGeom prst="rect">
            <a:avLst/>
          </a:prstGeom>
        </p:spPr>
        <p:txBody>
          <a:bodyPr wrap="square" lIns="91425" tIns="91425" rIns="91425" bIns="91425" anchor="t" anchorCtr="0">
            <a:noAutofit/>
          </a:bodyPr>
          <a:lstStyle/>
          <a:p>
            <a:pPr lvl="0">
              <a:spcBef>
                <a:spcPts val="0"/>
              </a:spcBef>
              <a:buNone/>
            </a:pPr>
            <a:endParaRPr/>
          </a:p>
        </p:txBody>
      </p:sp>
      <p:sp>
        <p:nvSpPr>
          <p:cNvPr id="143" name="Shape 143"/>
          <p:cNvSpPr txBox="1">
            <a:spLocks noGrp="1"/>
          </p:cNvSpPr>
          <p:nvPr>
            <p:ph type="body" idx="2"/>
          </p:nvPr>
        </p:nvSpPr>
        <p:spPr>
          <a:xfrm>
            <a:off x="4780200" y="126500"/>
            <a:ext cx="4034400" cy="4719000"/>
          </a:xfrm>
          <a:prstGeom prst="rect">
            <a:avLst/>
          </a:prstGeom>
        </p:spPr>
        <p:txBody>
          <a:bodyPr wrap="square" lIns="91425" tIns="91425" rIns="91425" bIns="91425" anchor="t" anchorCtr="0">
            <a:noAutofit/>
          </a:bodyPr>
          <a:lstStyle/>
          <a:p>
            <a:pPr lvl="0">
              <a:lnSpc>
                <a:spcPct val="100000"/>
              </a:lnSpc>
              <a:spcBef>
                <a:spcPts val="0"/>
              </a:spcBef>
              <a:spcAft>
                <a:spcPts val="0"/>
              </a:spcAft>
              <a:buNone/>
            </a:pPr>
            <a:r>
              <a:rPr lang="en" sz="1600" dirty="0">
                <a:solidFill>
                  <a:srgbClr val="000000"/>
                </a:solidFill>
              </a:rPr>
              <a:t>Housing Act of 1949 exacerbated urban problems</a:t>
            </a:r>
          </a:p>
          <a:p>
            <a:pPr lvl="0">
              <a:lnSpc>
                <a:spcPct val="100000"/>
              </a:lnSpc>
              <a:spcBef>
                <a:spcPts val="0"/>
              </a:spcBef>
              <a:spcAft>
                <a:spcPts val="0"/>
              </a:spcAft>
              <a:buNone/>
            </a:pPr>
            <a:endParaRPr lang="en" sz="1600" dirty="0">
              <a:solidFill>
                <a:srgbClr val="000000"/>
              </a:solidFill>
            </a:endParaRPr>
          </a:p>
          <a:p>
            <a:pPr marL="457200" lvl="0" indent="-330200" rtl="0">
              <a:lnSpc>
                <a:spcPct val="100000"/>
              </a:lnSpc>
              <a:spcBef>
                <a:spcPts val="0"/>
              </a:spcBef>
              <a:spcAft>
                <a:spcPts val="0"/>
              </a:spcAft>
              <a:buClr>
                <a:srgbClr val="000000"/>
              </a:buClr>
              <a:buSzPct val="100000"/>
            </a:pPr>
            <a:r>
              <a:rPr lang="en" sz="1600" dirty="0">
                <a:solidFill>
                  <a:srgbClr val="000000"/>
                </a:solidFill>
              </a:rPr>
              <a:t>Title I Financed Slum Clearance</a:t>
            </a:r>
          </a:p>
          <a:p>
            <a:pPr marL="457200" lvl="0" indent="-330200" rtl="0">
              <a:lnSpc>
                <a:spcPct val="100000"/>
              </a:lnSpc>
              <a:spcBef>
                <a:spcPts val="0"/>
              </a:spcBef>
              <a:spcAft>
                <a:spcPts val="0"/>
              </a:spcAft>
              <a:buClr>
                <a:srgbClr val="000000"/>
              </a:buClr>
              <a:buSzPct val="100000"/>
            </a:pPr>
            <a:r>
              <a:rPr lang="en" sz="1600" dirty="0">
                <a:solidFill>
                  <a:srgbClr val="000000"/>
                </a:solidFill>
              </a:rPr>
              <a:t>Title II Expanded FHA Mortgage Insurance</a:t>
            </a:r>
          </a:p>
          <a:p>
            <a:pPr marL="457200" lvl="0" indent="-330200" rtl="0">
              <a:lnSpc>
                <a:spcPct val="100000"/>
              </a:lnSpc>
              <a:spcBef>
                <a:spcPts val="0"/>
              </a:spcBef>
              <a:spcAft>
                <a:spcPts val="0"/>
              </a:spcAft>
              <a:buClr>
                <a:srgbClr val="000000"/>
              </a:buClr>
              <a:buSzPct val="100000"/>
            </a:pPr>
            <a:r>
              <a:rPr lang="en" sz="1600" dirty="0">
                <a:solidFill>
                  <a:srgbClr val="000000"/>
                </a:solidFill>
              </a:rPr>
              <a:t>Title III Financed New Public Housing</a:t>
            </a:r>
          </a:p>
          <a:p>
            <a:pPr lvl="0" rtl="0">
              <a:lnSpc>
                <a:spcPct val="100000"/>
              </a:lnSpc>
              <a:spcBef>
                <a:spcPts val="0"/>
              </a:spcBef>
              <a:spcAft>
                <a:spcPts val="0"/>
              </a:spcAft>
              <a:buNone/>
            </a:pPr>
            <a:endParaRPr lang="en" sz="1600" dirty="0">
              <a:solidFill>
                <a:srgbClr val="000000"/>
              </a:solidFill>
            </a:endParaRPr>
          </a:p>
          <a:p>
            <a:pPr lvl="0" rtl="0">
              <a:lnSpc>
                <a:spcPct val="100000"/>
              </a:lnSpc>
              <a:spcBef>
                <a:spcPts val="0"/>
              </a:spcBef>
              <a:spcAft>
                <a:spcPts val="0"/>
              </a:spcAft>
              <a:buNone/>
            </a:pPr>
            <a:r>
              <a:rPr lang="en" sz="1600" dirty="0">
                <a:solidFill>
                  <a:srgbClr val="000000"/>
                </a:solidFill>
              </a:rPr>
              <a:t>In 2014, over $50 Billion in Federal Expenditures ($ in billions)</a:t>
            </a:r>
          </a:p>
          <a:p>
            <a:pPr lvl="0">
              <a:spcBef>
                <a:spcPts val="0"/>
              </a:spcBef>
              <a:buNone/>
            </a:pPr>
            <a:endParaRPr sz="1400" dirty="0"/>
          </a:p>
        </p:txBody>
      </p:sp>
      <p:pic>
        <p:nvPicPr>
          <p:cNvPr id="144" name="Shape 144"/>
          <p:cNvPicPr preferRelativeResize="0"/>
          <p:nvPr/>
        </p:nvPicPr>
        <p:blipFill>
          <a:blip r:embed="rId3">
            <a:alphaModFix/>
          </a:blip>
          <a:stretch>
            <a:fillRect/>
          </a:stretch>
        </p:blipFill>
        <p:spPr>
          <a:xfrm>
            <a:off x="5029200" y="2724150"/>
            <a:ext cx="3429000" cy="1981200"/>
          </a:xfrm>
          <a:prstGeom prst="rect">
            <a:avLst/>
          </a:prstGeom>
          <a:noFill/>
          <a:ln>
            <a:noFill/>
          </a:ln>
        </p:spPr>
      </p:pic>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2703</Words>
  <Application>Microsoft Office PowerPoint</Application>
  <PresentationFormat>On-screen Show (16:9)</PresentationFormat>
  <Paragraphs>221</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Lato</vt:lpstr>
      <vt:lpstr>Times New Roman</vt:lpstr>
      <vt:lpstr>Raleway</vt:lpstr>
      <vt:lpstr>Streamline</vt:lpstr>
      <vt:lpstr> Safer Public Housing     The Virginia Executive Institute </vt:lpstr>
      <vt:lpstr>Presenters</vt:lpstr>
      <vt:lpstr>Background Information </vt:lpstr>
      <vt:lpstr>Current State of Public Housing in Virginia</vt:lpstr>
      <vt:lpstr>Policing Practices to reduce violence in the public housing communities  </vt:lpstr>
      <vt:lpstr>Policing Practices to reduce violence in the public housing communities  </vt:lpstr>
      <vt:lpstr>Practices in other cities to provide safe and affordable housing</vt:lpstr>
      <vt:lpstr>Successful innovative solutions in other countries</vt:lpstr>
      <vt:lpstr>Changing the Concept of Public Housing  </vt:lpstr>
      <vt:lpstr>Changing the Concept of Public Housing  </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Safer Public Housing     The Virginia Executive Institute</dc:title>
  <dc:creator>Morrison, David (VDSS)</dc:creator>
  <cp:lastModifiedBy>Diana S Sardelis</cp:lastModifiedBy>
  <cp:revision>5</cp:revision>
  <dcterms:modified xsi:type="dcterms:W3CDTF">2017-10-26T21:00:09Z</dcterms:modified>
</cp:coreProperties>
</file>