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85" r:id="rId5"/>
    <p:sldId id="264" r:id="rId6"/>
    <p:sldId id="266" r:id="rId7"/>
    <p:sldId id="283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4E2A4-1D8F-4A52-A3F1-776BC793E796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DC5A-9E26-447D-90A0-D4F0E154A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4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A9C17-814E-46A4-955B-0F938AC46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2C42B8-330F-4129-9034-05F00BA6A01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71FEBB-93BD-4292-B8F7-346F2B84220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pgKDKAhwBQ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990600"/>
            <a:ext cx="8839200" cy="1905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1"/>
                </a:solidFill>
                <a:effectLst/>
              </a:rPr>
              <a:t>Mental Health Care for the Citizens of the Commonwealth: System complexities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295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VEI Fall 2017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 1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5638800"/>
            <a:ext cx="8991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tx1"/>
                </a:solidFill>
              </a:rPr>
              <a:t>Leslie “Moose” Fleming – DOC 	Suzanne Gore – DMAS	     Brooke Henderson – DHRM 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Phil Pippert – VITA 		Megan Seibel – Dep .Sec. – Ag &amp; Forestry	Mike Taylor – OSIG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Why do we care?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DOC: Case Study on Change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A broader view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85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Is VA’s </a:t>
            </a:r>
            <a:r>
              <a:rPr lang="en-US" dirty="0"/>
              <a:t>Mental Health System in CRISIS?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01000" cy="47052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VA Tech – April 16, 2007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Gus Deeds – November 19, 2013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err="1"/>
              <a:t>Jamychael</a:t>
            </a:r>
            <a:r>
              <a:rPr lang="en-US" sz="3600" dirty="0"/>
              <a:t> Mitchell – August 19, 2015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615309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High profile tragedies grab big headlines but don’t tell the whole story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913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du41414\AppData\Local\Microsoft\Windows\Temporary Internet Files\Content.Outlook\TXFEWKQJ\MentalHeal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8206"/>
            <a:ext cx="838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8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600" y="1066800"/>
            <a:ext cx="8686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 panose="02020603050405020304" pitchFamily="18" charset="0"/>
              </a:rPr>
              <a:t>Approx. 27% of </a:t>
            </a:r>
            <a:r>
              <a:rPr lang="en-US" sz="2200" dirty="0" smtClean="0">
                <a:cs typeface="Times New Roman" panose="02020603050405020304" pitchFamily="18" charset="0"/>
              </a:rPr>
              <a:t>offender </a:t>
            </a:r>
            <a:r>
              <a:rPr lang="en-US" sz="2200" dirty="0">
                <a:cs typeface="Times New Roman" panose="02020603050405020304" pitchFamily="18" charset="0"/>
              </a:rPr>
              <a:t>population requires some level of mental health service. </a:t>
            </a:r>
            <a:r>
              <a:rPr lang="en-US" sz="2200" dirty="0" smtClean="0">
                <a:cs typeface="Times New Roman" panose="02020603050405020304" pitchFamily="18" charset="0"/>
              </a:rPr>
              <a:t>DOC has a </a:t>
            </a:r>
            <a:r>
              <a:rPr lang="en-US" sz="2200" dirty="0">
                <a:cs typeface="Times New Roman" panose="02020603050405020304" pitchFamily="18" charset="0"/>
              </a:rPr>
              <a:t>continuum of services </a:t>
            </a:r>
            <a:r>
              <a:rPr lang="en-US" sz="2200" dirty="0" smtClean="0">
                <a:cs typeface="Times New Roman" panose="02020603050405020304" pitchFamily="18" charset="0"/>
              </a:rPr>
              <a:t>to  meet </a:t>
            </a:r>
            <a:r>
              <a:rPr lang="en-US" sz="2200" dirty="0">
                <a:cs typeface="Times New Roman" panose="02020603050405020304" pitchFamily="18" charset="0"/>
              </a:rPr>
              <a:t>the needs of offenders </a:t>
            </a:r>
            <a:r>
              <a:rPr lang="en-US" sz="2200" dirty="0" smtClean="0">
                <a:cs typeface="Times New Roman" panose="02020603050405020304" pitchFamily="18" charset="0"/>
              </a:rPr>
              <a:t>both while </a:t>
            </a:r>
            <a:r>
              <a:rPr lang="en-US" sz="2200" dirty="0">
                <a:cs typeface="Times New Roman" panose="02020603050405020304" pitchFamily="18" charset="0"/>
              </a:rPr>
              <a:t>incarcerated and </a:t>
            </a:r>
            <a:r>
              <a:rPr lang="en-US" sz="2200" dirty="0" smtClean="0">
                <a:cs typeface="Times New Roman" panose="02020603050405020304" pitchFamily="18" charset="0"/>
              </a:rPr>
              <a:t>assist </a:t>
            </a:r>
            <a:r>
              <a:rPr lang="en-US" sz="2200" dirty="0">
                <a:cs typeface="Times New Roman" panose="02020603050405020304" pitchFamily="18" charset="0"/>
              </a:rPr>
              <a:t>with aftercare once </a:t>
            </a:r>
            <a:r>
              <a:rPr lang="en-US" sz="2200" dirty="0" smtClean="0">
                <a:cs typeface="Times New Roman" panose="02020603050405020304" pitchFamily="18" charset="0"/>
              </a:rPr>
              <a:t>released.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anose="02020603050405020304" pitchFamily="18" charset="0"/>
              </a:rPr>
              <a:t>Traditionally </a:t>
            </a:r>
            <a:r>
              <a:rPr lang="en-US" sz="2200" dirty="0" smtClean="0">
                <a:cs typeface="Times New Roman" panose="02020603050405020304" pitchFamily="18" charset="0"/>
              </a:rPr>
              <a:t>the Seriously Mentally Ill (SMI) offender </a:t>
            </a:r>
            <a:r>
              <a:rPr lang="en-US" sz="2200" dirty="0" smtClean="0">
                <a:cs typeface="Times New Roman" panose="02020603050405020304" pitchFamily="18" charset="0"/>
              </a:rPr>
              <a:t>has </a:t>
            </a:r>
            <a:r>
              <a:rPr lang="en-US" sz="2200" dirty="0">
                <a:cs typeface="Times New Roman" panose="02020603050405020304" pitchFamily="18" charset="0"/>
              </a:rPr>
              <a:t>been housed in </a:t>
            </a:r>
            <a:r>
              <a:rPr lang="en-US" sz="2200" dirty="0" smtClean="0">
                <a:cs typeface="Times New Roman" panose="02020603050405020304" pitchFamily="18" charset="0"/>
              </a:rPr>
              <a:t>segregated </a:t>
            </a:r>
            <a:r>
              <a:rPr lang="en-US" sz="2200" dirty="0">
                <a:cs typeface="Times New Roman" panose="02020603050405020304" pitchFamily="18" charset="0"/>
              </a:rPr>
              <a:t>units devoid of social learning with little to no activity or </a:t>
            </a:r>
            <a:r>
              <a:rPr lang="en-US" sz="2200" dirty="0" smtClean="0">
                <a:cs typeface="Times New Roman" panose="02020603050405020304" pitchFamily="18" charset="0"/>
              </a:rPr>
              <a:t>programming – limiting mental </a:t>
            </a:r>
            <a:r>
              <a:rPr lang="en-US" sz="2200" dirty="0">
                <a:cs typeface="Times New Roman" panose="02020603050405020304" pitchFamily="18" charset="0"/>
              </a:rPr>
              <a:t>stimulation. These offenders often destabilize and are more likely to display disruptive </a:t>
            </a:r>
            <a:r>
              <a:rPr lang="en-US" sz="2200" dirty="0" smtClean="0">
                <a:cs typeface="Times New Roman" panose="02020603050405020304" pitchFamily="18" charset="0"/>
              </a:rPr>
              <a:t>behavior.</a:t>
            </a:r>
            <a:endParaRPr lang="en-US" sz="2200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anose="02020603050405020304" pitchFamily="18" charset="0"/>
              </a:rPr>
              <a:t>The Secure Diversionary Treatment Program </a:t>
            </a:r>
            <a:r>
              <a:rPr lang="en-US" sz="2200" dirty="0" smtClean="0">
                <a:cs typeface="Times New Roman" panose="02020603050405020304" pitchFamily="18" charset="0"/>
              </a:rPr>
              <a:t>(SDTP) will </a:t>
            </a:r>
            <a:r>
              <a:rPr lang="en-US" sz="2200" dirty="0">
                <a:cs typeface="Times New Roman" panose="02020603050405020304" pitchFamily="18" charset="0"/>
              </a:rPr>
              <a:t>provide a pathway for SMI </a:t>
            </a:r>
            <a:r>
              <a:rPr lang="en-US" sz="2200" dirty="0" smtClean="0">
                <a:cs typeface="Times New Roman" panose="02020603050405020304" pitchFamily="18" charset="0"/>
              </a:rPr>
              <a:t>offenders </a:t>
            </a:r>
            <a:r>
              <a:rPr lang="en-US" sz="2200" dirty="0">
                <a:cs typeface="Times New Roman" panose="02020603050405020304" pitchFamily="18" charset="0"/>
              </a:rPr>
              <a:t>to break the General Population/Segregation cycle and receive appropriate mental health treatment services and programs based on an effective mental health evaluation and </a:t>
            </a:r>
            <a:r>
              <a:rPr lang="en-US" sz="2200" dirty="0" smtClean="0">
                <a:cs typeface="Times New Roman" panose="02020603050405020304" pitchFamily="18" charset="0"/>
              </a:rPr>
              <a:t>assessment.</a:t>
            </a:r>
            <a:endParaRPr lang="en-US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274638"/>
            <a:ext cx="8991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DOC’s Secure Diversionary Treatment Program (SDTP)</a:t>
            </a:r>
          </a:p>
        </p:txBody>
      </p:sp>
    </p:spTree>
    <p:extLst>
      <p:ext uri="{BB962C8B-B14F-4D97-AF65-F5344CB8AC3E}">
        <p14:creationId xmlns:p14="http://schemas.microsoft.com/office/powerpoint/2010/main" val="10177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1251793"/>
            <a:ext cx="2848392" cy="18954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1" y="533400"/>
            <a:ext cx="6096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Show </a:t>
            </a:r>
            <a:r>
              <a:rPr lang="en-US" sz="2000" dirty="0"/>
              <a:t>a significant reduction in the use of Segregation for SMI </a:t>
            </a:r>
            <a:r>
              <a:rPr lang="en-US" sz="2000" dirty="0" smtClean="0"/>
              <a:t>offenders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Provide SMI offenders with successful self-management of daily activities within a </a:t>
            </a:r>
            <a:r>
              <a:rPr lang="en-US" sz="2000" dirty="0" smtClean="0"/>
              <a:t>facility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Increase the level of treatment services available for those confined in correctional </a:t>
            </a:r>
            <a:r>
              <a:rPr lang="en-US" sz="2000" dirty="0" smtClean="0"/>
              <a:t>facilities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Increase the level of interaction of SMI offenders with CCIT certified </a:t>
            </a:r>
            <a:r>
              <a:rPr lang="en-US" sz="2000" dirty="0" smtClean="0"/>
              <a:t>staff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Meet the robust goal of public safety while providing more intensive programming to restrictive housing offenders assessed as </a:t>
            </a:r>
            <a:r>
              <a:rPr lang="en-US" sz="2000" dirty="0" smtClean="0"/>
              <a:t>SMI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Meet </a:t>
            </a:r>
            <a:r>
              <a:rPr lang="en-US" sz="2000" dirty="0"/>
              <a:t>the ACA standard of not placing an offender with </a:t>
            </a:r>
            <a:r>
              <a:rPr lang="en-US" sz="2000" dirty="0" smtClean="0"/>
              <a:t>SMI </a:t>
            </a:r>
            <a:r>
              <a:rPr lang="en-US" sz="2000" dirty="0"/>
              <a:t>in Extended Restrictive Housing (no longer than 30 days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74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du41414\AppData\Local\Microsoft\Windows\Temporary Internet Files\Content.Outlook\TXFEWKQJ\MentalHeal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8206"/>
            <a:ext cx="838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7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www.youtube.com/watch?v=IpgKDKAhwBQ&amp;feature=youtu.be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757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1527</TotalTime>
  <Words>303</Words>
  <Application>Microsoft Office PowerPoint</Application>
  <PresentationFormat>On-screen Show (4:3)</PresentationFormat>
  <Paragraphs>35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Mental Health Care for the Citizens of the Commonwealth: System complexities</vt:lpstr>
      <vt:lpstr>Agenda</vt:lpstr>
      <vt:lpstr>Is VA’s Mental Health System in CRISIS?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 Fall 2017</dc:title>
  <dc:creator>Pippert, Philip (VITA)</dc:creator>
  <cp:lastModifiedBy>Pippert, Philip (VITA)</cp:lastModifiedBy>
  <cp:revision>64</cp:revision>
  <dcterms:created xsi:type="dcterms:W3CDTF">2017-10-15T09:09:03Z</dcterms:created>
  <dcterms:modified xsi:type="dcterms:W3CDTF">2017-10-26T17:03:18Z</dcterms:modified>
</cp:coreProperties>
</file>