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77" r:id="rId3"/>
    <p:sldId id="257" r:id="rId4"/>
    <p:sldId id="258" r:id="rId5"/>
    <p:sldId id="280" r:id="rId6"/>
    <p:sldId id="262" r:id="rId7"/>
    <p:sldId id="263" r:id="rId8"/>
    <p:sldId id="285" r:id="rId9"/>
    <p:sldId id="286" r:id="rId10"/>
    <p:sldId id="281" r:id="rId11"/>
    <p:sldId id="282" r:id="rId12"/>
    <p:sldId id="28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585E19-955E-4AC9-B642-8BA063CB2268}" v="1058" dt="2018-05-20T14:53:20.8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5" autoAdjust="0"/>
    <p:restoredTop sz="58423" autoAdjust="0"/>
  </p:normalViewPr>
  <p:slideViewPr>
    <p:cSldViewPr snapToGrid="0">
      <p:cViewPr varScale="1">
        <p:scale>
          <a:sx n="40" d="100"/>
          <a:sy n="40" d="100"/>
        </p:scale>
        <p:origin x="1862" y="43"/>
      </p:cViewPr>
      <p:guideLst/>
    </p:cSldViewPr>
  </p:slideViewPr>
  <p:outlineViewPr>
    <p:cViewPr>
      <p:scale>
        <a:sx n="33" d="100"/>
        <a:sy n="33" d="100"/>
      </p:scale>
      <p:origin x="0" y="-127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26"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32F6D0-79A4-4667-A576-D87B74251D81}"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08FA1A6F-36FF-4D2C-918B-DEB231EDE24C}">
      <dgm:prSet phldrT="[Text]" custT="1"/>
      <dgm:spPr/>
      <dgm:t>
        <a:bodyPr/>
        <a:lstStyle/>
        <a:p>
          <a:r>
            <a:rPr lang="en-US" sz="2000" b="1" dirty="0" smtClean="0">
              <a:latin typeface="Calibri" panose="020F0502020204030204" pitchFamily="34" charset="0"/>
              <a:cs typeface="Calibri" panose="020F0502020204030204" pitchFamily="34" charset="0"/>
            </a:rPr>
            <a:t>The European Union</a:t>
          </a:r>
          <a:r>
            <a:rPr lang="en-US" sz="2000" dirty="0" smtClean="0">
              <a:latin typeface="Calibri" panose="020F0502020204030204" pitchFamily="34" charset="0"/>
              <a:cs typeface="Calibri" panose="020F0502020204030204" pitchFamily="34" charset="0"/>
            </a:rPr>
            <a:t> </a:t>
          </a:r>
          <a:endParaRPr lang="en-US" sz="2000" dirty="0"/>
        </a:p>
      </dgm:t>
    </dgm:pt>
    <dgm:pt modelId="{0125EB7C-E092-4F1A-A7A1-E4CF47A0D483}" type="parTrans" cxnId="{82FE9783-EC33-4409-9152-36127801A963}">
      <dgm:prSet/>
      <dgm:spPr/>
      <dgm:t>
        <a:bodyPr/>
        <a:lstStyle/>
        <a:p>
          <a:endParaRPr lang="en-US"/>
        </a:p>
      </dgm:t>
    </dgm:pt>
    <dgm:pt modelId="{5CB51273-8B17-4D8A-9BB1-C9019AB6DAB4}" type="sibTrans" cxnId="{82FE9783-EC33-4409-9152-36127801A963}">
      <dgm:prSet/>
      <dgm:spPr/>
      <dgm:t>
        <a:bodyPr/>
        <a:lstStyle/>
        <a:p>
          <a:endParaRPr lang="en-US"/>
        </a:p>
      </dgm:t>
    </dgm:pt>
    <dgm:pt modelId="{3BF99521-3F0B-4EA6-81D9-04C0D26CE349}">
      <dgm:prSet custT="1"/>
      <dgm:spPr/>
      <dgm:t>
        <a:bodyPr/>
        <a:lstStyle/>
        <a:p>
          <a:r>
            <a:rPr lang="en-US" sz="1600" smtClean="0">
              <a:latin typeface="Calibri" panose="020F0502020204030204" pitchFamily="34" charset="0"/>
              <a:cs typeface="Calibri" panose="020F0502020204030204" pitchFamily="34" charset="0"/>
            </a:rPr>
            <a:t>Approved strong rules in 2015</a:t>
          </a:r>
          <a:endParaRPr lang="en-US" sz="1600" dirty="0">
            <a:latin typeface="Calibri" panose="020F0502020204030204" pitchFamily="34" charset="0"/>
            <a:cs typeface="Calibri" panose="020F0502020204030204" pitchFamily="34" charset="0"/>
          </a:endParaRPr>
        </a:p>
      </dgm:t>
    </dgm:pt>
    <dgm:pt modelId="{4C999035-72A1-4948-A91E-EC818B978604}" type="parTrans" cxnId="{2758974E-6119-4BA8-AD92-6EFC70B1DABD}">
      <dgm:prSet/>
      <dgm:spPr/>
      <dgm:t>
        <a:bodyPr/>
        <a:lstStyle/>
        <a:p>
          <a:endParaRPr lang="en-US"/>
        </a:p>
      </dgm:t>
    </dgm:pt>
    <dgm:pt modelId="{82AA9F96-5F01-4F7B-8DBD-1F2FA281D0C5}" type="sibTrans" cxnId="{2758974E-6119-4BA8-AD92-6EFC70B1DABD}">
      <dgm:prSet/>
      <dgm:spPr/>
      <dgm:t>
        <a:bodyPr/>
        <a:lstStyle/>
        <a:p>
          <a:endParaRPr lang="en-US"/>
        </a:p>
      </dgm:t>
    </dgm:pt>
    <dgm:pt modelId="{3CB175A3-2EB9-47E3-B00B-5CEA459BB162}">
      <dgm:prSet custT="1"/>
      <dgm:spPr/>
      <dgm:t>
        <a:bodyPr/>
        <a:lstStyle/>
        <a:p>
          <a:r>
            <a:rPr lang="en-US" sz="1600" dirty="0" smtClean="0">
              <a:latin typeface="Calibri" panose="020F0502020204030204" pitchFamily="34" charset="0"/>
              <a:cs typeface="Calibri" panose="020F0502020204030204" pitchFamily="34" charset="0"/>
            </a:rPr>
            <a:t>Requiring companies that provide internet access to handle all traffic equally</a:t>
          </a:r>
          <a:endParaRPr lang="en-US" sz="1600" dirty="0">
            <a:latin typeface="Calibri" panose="020F0502020204030204" pitchFamily="34" charset="0"/>
            <a:cs typeface="Calibri" panose="020F0502020204030204" pitchFamily="34" charset="0"/>
          </a:endParaRPr>
        </a:p>
      </dgm:t>
    </dgm:pt>
    <dgm:pt modelId="{48B883C7-D314-413A-885B-82503E71BF5F}" type="parTrans" cxnId="{1E25B146-DB81-4B07-9A6A-0EDEF9C8836B}">
      <dgm:prSet/>
      <dgm:spPr/>
      <dgm:t>
        <a:bodyPr/>
        <a:lstStyle/>
        <a:p>
          <a:endParaRPr lang="en-US"/>
        </a:p>
      </dgm:t>
    </dgm:pt>
    <dgm:pt modelId="{F66681B6-299E-475F-BE61-1683DF9DB5EC}" type="sibTrans" cxnId="{1E25B146-DB81-4B07-9A6A-0EDEF9C8836B}">
      <dgm:prSet/>
      <dgm:spPr/>
      <dgm:t>
        <a:bodyPr/>
        <a:lstStyle/>
        <a:p>
          <a:endParaRPr lang="en-US"/>
        </a:p>
      </dgm:t>
    </dgm:pt>
    <dgm:pt modelId="{B2330128-5553-47BB-8923-F2D741750AE5}">
      <dgm:prSet custT="1"/>
      <dgm:spPr/>
      <dgm:t>
        <a:bodyPr/>
        <a:lstStyle/>
        <a:p>
          <a:r>
            <a:rPr lang="en-US" sz="1600" dirty="0" smtClean="0">
              <a:latin typeface="Calibri" panose="020F0502020204030204" pitchFamily="34" charset="0"/>
              <a:cs typeface="Calibri" panose="020F0502020204030204" pitchFamily="34" charset="0"/>
            </a:rPr>
            <a:t>Traffic can only be restricted when network is at its maximum capacity</a:t>
          </a:r>
          <a:endParaRPr lang="en-US" sz="1600" dirty="0">
            <a:latin typeface="Calibri" panose="020F0502020204030204" pitchFamily="34" charset="0"/>
            <a:cs typeface="Calibri" panose="020F0502020204030204" pitchFamily="34" charset="0"/>
          </a:endParaRPr>
        </a:p>
      </dgm:t>
    </dgm:pt>
    <dgm:pt modelId="{0FD1C283-EB7D-4AB3-ACE6-31F1FA430D12}" type="parTrans" cxnId="{E81E54A8-091A-4548-830D-8B5E6BF00CDA}">
      <dgm:prSet/>
      <dgm:spPr/>
      <dgm:t>
        <a:bodyPr/>
        <a:lstStyle/>
        <a:p>
          <a:endParaRPr lang="en-US"/>
        </a:p>
      </dgm:t>
    </dgm:pt>
    <dgm:pt modelId="{E0E59028-DEB6-433C-8376-8CD4BBEF9233}" type="sibTrans" cxnId="{E81E54A8-091A-4548-830D-8B5E6BF00CDA}">
      <dgm:prSet/>
      <dgm:spPr/>
      <dgm:t>
        <a:bodyPr/>
        <a:lstStyle/>
        <a:p>
          <a:endParaRPr lang="en-US"/>
        </a:p>
      </dgm:t>
    </dgm:pt>
    <dgm:pt modelId="{5B85A38A-065F-4DBA-88C1-1CF8098EBBB6}">
      <dgm:prSet custT="1"/>
      <dgm:spPr/>
      <dgm:t>
        <a:bodyPr/>
        <a:lstStyle/>
        <a:p>
          <a:r>
            <a:rPr lang="en-US" sz="1600" dirty="0" smtClean="0">
              <a:latin typeface="Calibri" panose="020F0502020204030204" pitchFamily="34" charset="0"/>
              <a:cs typeface="Calibri" panose="020F0502020204030204" pitchFamily="34" charset="0"/>
            </a:rPr>
            <a:t>Proactively monitoring compliance with net neutrality rules</a:t>
          </a:r>
          <a:endParaRPr lang="en-US" sz="1600" dirty="0">
            <a:latin typeface="Calibri" panose="020F0502020204030204" pitchFamily="34" charset="0"/>
            <a:cs typeface="Calibri" panose="020F0502020204030204" pitchFamily="34" charset="0"/>
          </a:endParaRPr>
        </a:p>
      </dgm:t>
    </dgm:pt>
    <dgm:pt modelId="{F6EF6673-38D5-4772-8E8B-44CB8A8E0A6D}" type="parTrans" cxnId="{F96F40FA-FF4B-4F3D-864A-24721C7A15A4}">
      <dgm:prSet/>
      <dgm:spPr/>
      <dgm:t>
        <a:bodyPr/>
        <a:lstStyle/>
        <a:p>
          <a:endParaRPr lang="en-US"/>
        </a:p>
      </dgm:t>
    </dgm:pt>
    <dgm:pt modelId="{5DF84C1C-E892-4F3A-A0A5-BDE0F978B6BD}" type="sibTrans" cxnId="{F96F40FA-FF4B-4F3D-864A-24721C7A15A4}">
      <dgm:prSet/>
      <dgm:spPr/>
      <dgm:t>
        <a:bodyPr/>
        <a:lstStyle/>
        <a:p>
          <a:endParaRPr lang="en-US"/>
        </a:p>
      </dgm:t>
    </dgm:pt>
    <dgm:pt modelId="{6B5D8CFA-FF96-47B5-A54A-F1DDA8860324}">
      <dgm:prSet custT="1"/>
      <dgm:spPr/>
      <dgm:t>
        <a:bodyPr/>
        <a:lstStyle/>
        <a:p>
          <a:r>
            <a:rPr lang="en-US" sz="1600" dirty="0" smtClean="0">
              <a:latin typeface="Calibri" panose="020F0502020204030204" pitchFamily="34" charset="0"/>
              <a:cs typeface="Calibri" panose="020F0502020204030204" pitchFamily="34" charset="0"/>
            </a:rPr>
            <a:t>Somewhat stronger consumer protection for EU residents</a:t>
          </a:r>
          <a:endParaRPr lang="en-US" sz="1600" dirty="0">
            <a:latin typeface="Calibri" panose="020F0502020204030204" pitchFamily="34" charset="0"/>
            <a:cs typeface="Calibri" panose="020F0502020204030204" pitchFamily="34" charset="0"/>
          </a:endParaRPr>
        </a:p>
      </dgm:t>
    </dgm:pt>
    <dgm:pt modelId="{2EC13AC6-A6B9-4815-BA12-6C364D690DD2}" type="parTrans" cxnId="{F105818D-9302-40ED-AF24-B39B6672D413}">
      <dgm:prSet/>
      <dgm:spPr/>
      <dgm:t>
        <a:bodyPr/>
        <a:lstStyle/>
        <a:p>
          <a:endParaRPr lang="en-US"/>
        </a:p>
      </dgm:t>
    </dgm:pt>
    <dgm:pt modelId="{1FE85A31-1549-406F-960D-4982C3D6E715}" type="sibTrans" cxnId="{F105818D-9302-40ED-AF24-B39B6672D413}">
      <dgm:prSet/>
      <dgm:spPr/>
      <dgm:t>
        <a:bodyPr/>
        <a:lstStyle/>
        <a:p>
          <a:endParaRPr lang="en-US"/>
        </a:p>
      </dgm:t>
    </dgm:pt>
    <dgm:pt modelId="{3677616E-2074-44C0-8B8F-D4FAE55FB37B}">
      <dgm:prSet custT="1"/>
      <dgm:spPr/>
      <dgm:t>
        <a:bodyPr/>
        <a:lstStyle/>
        <a:p>
          <a:r>
            <a:rPr lang="en-US" sz="2000" b="1" dirty="0" smtClean="0">
              <a:latin typeface="Calibri" panose="020F0502020204030204" pitchFamily="34" charset="0"/>
              <a:cs typeface="Calibri" panose="020F0502020204030204" pitchFamily="34" charset="0"/>
            </a:rPr>
            <a:t>Australia</a:t>
          </a:r>
          <a:endParaRPr lang="en-US" sz="2000" b="1" dirty="0">
            <a:latin typeface="Calibri" panose="020F0502020204030204" pitchFamily="34" charset="0"/>
            <a:cs typeface="Calibri" panose="020F0502020204030204" pitchFamily="34" charset="0"/>
          </a:endParaRPr>
        </a:p>
      </dgm:t>
    </dgm:pt>
    <dgm:pt modelId="{20CD5FB8-7827-40E3-9F3F-76FD076F7D39}" type="parTrans" cxnId="{D06A3177-CBC2-4E4A-820A-DAA8017BCA02}">
      <dgm:prSet/>
      <dgm:spPr/>
      <dgm:t>
        <a:bodyPr/>
        <a:lstStyle/>
        <a:p>
          <a:endParaRPr lang="en-US"/>
        </a:p>
      </dgm:t>
    </dgm:pt>
    <dgm:pt modelId="{118A0001-A6DD-414F-A482-00914803108F}" type="sibTrans" cxnId="{D06A3177-CBC2-4E4A-820A-DAA8017BCA02}">
      <dgm:prSet/>
      <dgm:spPr/>
      <dgm:t>
        <a:bodyPr/>
        <a:lstStyle/>
        <a:p>
          <a:endParaRPr lang="en-US"/>
        </a:p>
      </dgm:t>
    </dgm:pt>
    <dgm:pt modelId="{178A3672-0360-4021-95D5-E4EE99CA0A95}">
      <dgm:prSet custT="1"/>
      <dgm:spPr/>
      <dgm:t>
        <a:bodyPr/>
        <a:lstStyle/>
        <a:p>
          <a:r>
            <a:rPr lang="en-US" sz="1600" dirty="0" smtClean="0">
              <a:latin typeface="Calibri" panose="020F0502020204030204" pitchFamily="34" charset="0"/>
              <a:cs typeface="Calibri" panose="020F0502020204030204" pitchFamily="34" charset="0"/>
            </a:rPr>
            <a:t>Has no net neutrality laws</a:t>
          </a:r>
          <a:endParaRPr lang="en-US" sz="1600" dirty="0">
            <a:latin typeface="Calibri" panose="020F0502020204030204" pitchFamily="34" charset="0"/>
            <a:cs typeface="Calibri" panose="020F0502020204030204" pitchFamily="34" charset="0"/>
          </a:endParaRPr>
        </a:p>
      </dgm:t>
    </dgm:pt>
    <dgm:pt modelId="{C27C37E7-F4C6-42E6-81FB-D9E4165ADCA1}" type="parTrans" cxnId="{F9A27A05-11B5-48C6-8B88-DD05426D2EC1}">
      <dgm:prSet/>
      <dgm:spPr/>
      <dgm:t>
        <a:bodyPr/>
        <a:lstStyle/>
        <a:p>
          <a:endParaRPr lang="en-US"/>
        </a:p>
      </dgm:t>
    </dgm:pt>
    <dgm:pt modelId="{A4A4C552-F2CC-44A5-B384-D7A3F025FFE0}" type="sibTrans" cxnId="{F9A27A05-11B5-48C6-8B88-DD05426D2EC1}">
      <dgm:prSet/>
      <dgm:spPr/>
      <dgm:t>
        <a:bodyPr/>
        <a:lstStyle/>
        <a:p>
          <a:endParaRPr lang="en-US"/>
        </a:p>
      </dgm:t>
    </dgm:pt>
    <dgm:pt modelId="{687F0C23-C564-41B5-8059-245E95DF21FE}">
      <dgm:prSet custT="1"/>
      <dgm:spPr/>
      <dgm:t>
        <a:bodyPr/>
        <a:lstStyle/>
        <a:p>
          <a:r>
            <a:rPr lang="en-US" sz="1600" dirty="0" smtClean="0">
              <a:latin typeface="Calibri" panose="020F0502020204030204" pitchFamily="34" charset="0"/>
              <a:cs typeface="Calibri" panose="020F0502020204030204" pitchFamily="34" charset="0"/>
            </a:rPr>
            <a:t>Internet service is regulated by the Australian Communications and Media Authority</a:t>
          </a:r>
          <a:endParaRPr lang="en-US" sz="1600" dirty="0">
            <a:latin typeface="Calibri" panose="020F0502020204030204" pitchFamily="34" charset="0"/>
            <a:cs typeface="Calibri" panose="020F0502020204030204" pitchFamily="34" charset="0"/>
          </a:endParaRPr>
        </a:p>
      </dgm:t>
    </dgm:pt>
    <dgm:pt modelId="{F1B5FBC3-6A27-457D-AD94-8DA3FB4805F6}" type="parTrans" cxnId="{F36FABFE-4E7D-4CAA-908E-FF62E8F36A79}">
      <dgm:prSet/>
      <dgm:spPr/>
      <dgm:t>
        <a:bodyPr/>
        <a:lstStyle/>
        <a:p>
          <a:endParaRPr lang="en-US"/>
        </a:p>
      </dgm:t>
    </dgm:pt>
    <dgm:pt modelId="{177184A3-9AD8-452D-AE24-4F6570A3A89E}" type="sibTrans" cxnId="{F36FABFE-4E7D-4CAA-908E-FF62E8F36A79}">
      <dgm:prSet/>
      <dgm:spPr/>
      <dgm:t>
        <a:bodyPr/>
        <a:lstStyle/>
        <a:p>
          <a:endParaRPr lang="en-US"/>
        </a:p>
      </dgm:t>
    </dgm:pt>
    <dgm:pt modelId="{584B35B9-4339-48B7-8242-864452A1E468}">
      <dgm:prSet custT="1"/>
      <dgm:spPr/>
      <dgm:t>
        <a:bodyPr/>
        <a:lstStyle/>
        <a:p>
          <a:r>
            <a:rPr lang="en-US" sz="1600" smtClean="0">
              <a:latin typeface="Calibri" panose="020F0502020204030204" pitchFamily="34" charset="0"/>
              <a:cs typeface="Calibri" panose="020F0502020204030204" pitchFamily="34" charset="0"/>
            </a:rPr>
            <a:t>ISPs regularly offer zero-rated content </a:t>
          </a:r>
          <a:endParaRPr lang="en-US" sz="1600" dirty="0">
            <a:latin typeface="Calibri" panose="020F0502020204030204" pitchFamily="34" charset="0"/>
            <a:cs typeface="Calibri" panose="020F0502020204030204" pitchFamily="34" charset="0"/>
          </a:endParaRPr>
        </a:p>
      </dgm:t>
    </dgm:pt>
    <dgm:pt modelId="{3B8AA2BA-EB0A-4669-9351-3E3FC18ABC2E}" type="parTrans" cxnId="{E2E6F50C-9B5B-46E8-BF6C-93B79A4ABFA8}">
      <dgm:prSet/>
      <dgm:spPr/>
      <dgm:t>
        <a:bodyPr/>
        <a:lstStyle/>
        <a:p>
          <a:endParaRPr lang="en-US"/>
        </a:p>
      </dgm:t>
    </dgm:pt>
    <dgm:pt modelId="{3BD3BF72-9ED6-4D30-A7BA-BEC7C9A282B9}" type="sibTrans" cxnId="{E2E6F50C-9B5B-46E8-BF6C-93B79A4ABFA8}">
      <dgm:prSet/>
      <dgm:spPr/>
      <dgm:t>
        <a:bodyPr/>
        <a:lstStyle/>
        <a:p>
          <a:endParaRPr lang="en-US"/>
        </a:p>
      </dgm:t>
    </dgm:pt>
    <dgm:pt modelId="{9505F8AA-456B-4A99-AEAC-CCD13C25FF37}">
      <dgm:prSet custT="1"/>
      <dgm:spPr/>
      <dgm:t>
        <a:bodyPr/>
        <a:lstStyle/>
        <a:p>
          <a:r>
            <a:rPr lang="en-US" sz="1600" smtClean="0">
              <a:latin typeface="Calibri" panose="020F0502020204030204" pitchFamily="34" charset="0"/>
              <a:cs typeface="Calibri" panose="020F0502020204030204" pitchFamily="34" charset="0"/>
            </a:rPr>
            <a:t>Strong consumer protection laws </a:t>
          </a:r>
          <a:endParaRPr lang="en-US" sz="1600" dirty="0">
            <a:latin typeface="Calibri" panose="020F0502020204030204" pitchFamily="34" charset="0"/>
            <a:cs typeface="Calibri" panose="020F0502020204030204" pitchFamily="34" charset="0"/>
          </a:endParaRPr>
        </a:p>
      </dgm:t>
    </dgm:pt>
    <dgm:pt modelId="{E244E197-DCEF-4A24-B0D1-EB828B394116}" type="parTrans" cxnId="{0EA90FA8-CE16-46BE-909D-7F90B328AEE1}">
      <dgm:prSet/>
      <dgm:spPr/>
      <dgm:t>
        <a:bodyPr/>
        <a:lstStyle/>
        <a:p>
          <a:endParaRPr lang="en-US"/>
        </a:p>
      </dgm:t>
    </dgm:pt>
    <dgm:pt modelId="{BFA44848-3FE1-42EF-8AB0-F89A335D7269}" type="sibTrans" cxnId="{0EA90FA8-CE16-46BE-909D-7F90B328AEE1}">
      <dgm:prSet/>
      <dgm:spPr/>
      <dgm:t>
        <a:bodyPr/>
        <a:lstStyle/>
        <a:p>
          <a:endParaRPr lang="en-US"/>
        </a:p>
      </dgm:t>
    </dgm:pt>
    <dgm:pt modelId="{6BA73727-A434-4094-B7E4-897B8F09C3EC}">
      <dgm:prSet custT="1"/>
      <dgm:spPr/>
      <dgm:t>
        <a:bodyPr/>
        <a:lstStyle/>
        <a:p>
          <a:r>
            <a:rPr lang="en-US" sz="1600" dirty="0" smtClean="0">
              <a:latin typeface="Calibri" panose="020F0502020204030204" pitchFamily="34" charset="0"/>
              <a:cs typeface="Calibri" panose="020F0502020204030204" pitchFamily="34" charset="0"/>
            </a:rPr>
            <a:t>Throttling or blocking competitors’ content is not allowed</a:t>
          </a:r>
          <a:endParaRPr lang="en-US" sz="1600" dirty="0">
            <a:latin typeface="Calibri" panose="020F0502020204030204" pitchFamily="34" charset="0"/>
            <a:cs typeface="Calibri" panose="020F0502020204030204" pitchFamily="34" charset="0"/>
          </a:endParaRPr>
        </a:p>
      </dgm:t>
    </dgm:pt>
    <dgm:pt modelId="{49976E75-70D7-4DF9-B9C1-35971D25668C}" type="parTrans" cxnId="{10B721C0-2474-4955-AC51-4DB6894D310F}">
      <dgm:prSet/>
      <dgm:spPr/>
      <dgm:t>
        <a:bodyPr/>
        <a:lstStyle/>
        <a:p>
          <a:endParaRPr lang="en-US"/>
        </a:p>
      </dgm:t>
    </dgm:pt>
    <dgm:pt modelId="{C3D578A2-AFAD-4FF4-AD6F-CB5E13D98D2E}" type="sibTrans" cxnId="{10B721C0-2474-4955-AC51-4DB6894D310F}">
      <dgm:prSet/>
      <dgm:spPr/>
      <dgm:t>
        <a:bodyPr/>
        <a:lstStyle/>
        <a:p>
          <a:endParaRPr lang="en-US"/>
        </a:p>
      </dgm:t>
    </dgm:pt>
    <dgm:pt modelId="{816D68ED-5FAB-4AA9-8C6C-7BBE7F4C4DF7}">
      <dgm:prSet custT="1"/>
      <dgm:spPr/>
      <dgm:t>
        <a:bodyPr/>
        <a:lstStyle/>
        <a:p>
          <a:r>
            <a:rPr lang="en-US" sz="1600" dirty="0" smtClean="0">
              <a:latin typeface="Calibri" panose="020F0502020204030204" pitchFamily="34" charset="0"/>
              <a:cs typeface="Calibri" panose="020F0502020204030204" pitchFamily="34" charset="0"/>
            </a:rPr>
            <a:t>ISPs have to be transparent in their policies</a:t>
          </a:r>
          <a:endParaRPr lang="en-US" sz="1600" dirty="0">
            <a:latin typeface="Calibri" panose="020F0502020204030204" pitchFamily="34" charset="0"/>
            <a:cs typeface="Calibri" panose="020F0502020204030204" pitchFamily="34" charset="0"/>
          </a:endParaRPr>
        </a:p>
      </dgm:t>
    </dgm:pt>
    <dgm:pt modelId="{12C707F5-B223-4970-ADF5-673127C19DB7}" type="parTrans" cxnId="{59B5A56F-A56B-430F-B747-E00150583DD3}">
      <dgm:prSet/>
      <dgm:spPr/>
      <dgm:t>
        <a:bodyPr/>
        <a:lstStyle/>
        <a:p>
          <a:endParaRPr lang="en-US"/>
        </a:p>
      </dgm:t>
    </dgm:pt>
    <dgm:pt modelId="{4DB8ECA2-CE04-4EF5-9AE5-8F8005932E31}" type="sibTrans" cxnId="{59B5A56F-A56B-430F-B747-E00150583DD3}">
      <dgm:prSet/>
      <dgm:spPr/>
      <dgm:t>
        <a:bodyPr/>
        <a:lstStyle/>
        <a:p>
          <a:endParaRPr lang="en-US"/>
        </a:p>
      </dgm:t>
    </dgm:pt>
    <dgm:pt modelId="{21A8D28F-0A41-4C7D-A8BC-A4816FAA9AC0}">
      <dgm:prSet custT="1"/>
      <dgm:spPr>
        <a:solidFill>
          <a:schemeClr val="bg1">
            <a:lumMod val="50000"/>
          </a:schemeClr>
        </a:solidFill>
      </dgm:spPr>
      <dgm:t>
        <a:bodyPr/>
        <a:lstStyle/>
        <a:p>
          <a:r>
            <a:rPr lang="en-US" sz="2000" b="1" dirty="0" smtClean="0">
              <a:latin typeface="Calibri" panose="020F0502020204030204" pitchFamily="34" charset="0"/>
              <a:cs typeface="Calibri" panose="020F0502020204030204" pitchFamily="34" charset="0"/>
            </a:rPr>
            <a:t>Russia</a:t>
          </a:r>
        </a:p>
      </dgm:t>
    </dgm:pt>
    <dgm:pt modelId="{3D2BE8D1-3725-483C-95CE-9EEEEEA5EE95}" type="parTrans" cxnId="{8210A026-1875-420C-996D-E1A9F46AB7C7}">
      <dgm:prSet/>
      <dgm:spPr/>
      <dgm:t>
        <a:bodyPr/>
        <a:lstStyle/>
        <a:p>
          <a:endParaRPr lang="en-US"/>
        </a:p>
      </dgm:t>
    </dgm:pt>
    <dgm:pt modelId="{35ABCBBC-4DFA-4732-B07A-C8A6C0A6C37F}" type="sibTrans" cxnId="{8210A026-1875-420C-996D-E1A9F46AB7C7}">
      <dgm:prSet/>
      <dgm:spPr/>
      <dgm:t>
        <a:bodyPr/>
        <a:lstStyle/>
        <a:p>
          <a:endParaRPr lang="en-US"/>
        </a:p>
      </dgm:t>
    </dgm:pt>
    <dgm:pt modelId="{4DED929B-8A2B-4F7C-BFD0-0FE442BC78C7}">
      <dgm:prSet custT="1"/>
      <dgm:spPr>
        <a:solidFill>
          <a:schemeClr val="bg1">
            <a:lumMod val="50000"/>
          </a:schemeClr>
        </a:solidFill>
      </dgm:spPr>
      <dgm:t>
        <a:bodyPr/>
        <a:lstStyle/>
        <a:p>
          <a:r>
            <a:rPr lang="en-US" sz="1600" dirty="0" smtClean="0">
              <a:latin typeface="Calibri" panose="020F0502020204030204" pitchFamily="34" charset="0"/>
              <a:cs typeface="Calibri" panose="020F0502020204030204" pitchFamily="34" charset="0"/>
            </a:rPr>
            <a:t>Heavy online censorship</a:t>
          </a:r>
          <a:endParaRPr lang="en-US" sz="1600" dirty="0">
            <a:latin typeface="Calibri" panose="020F0502020204030204" pitchFamily="34" charset="0"/>
            <a:cs typeface="Calibri" panose="020F0502020204030204" pitchFamily="34" charset="0"/>
          </a:endParaRPr>
        </a:p>
      </dgm:t>
    </dgm:pt>
    <dgm:pt modelId="{7CA16412-5342-41C5-93EE-3FDE98D42CB7}" type="parTrans" cxnId="{E81BF6A0-BDF2-4B04-B29A-3851E7596FF7}">
      <dgm:prSet/>
      <dgm:spPr/>
      <dgm:t>
        <a:bodyPr/>
        <a:lstStyle/>
        <a:p>
          <a:endParaRPr lang="en-US"/>
        </a:p>
      </dgm:t>
    </dgm:pt>
    <dgm:pt modelId="{7D361C07-093F-4F24-815A-F543AF9BBD2B}" type="sibTrans" cxnId="{E81BF6A0-BDF2-4B04-B29A-3851E7596FF7}">
      <dgm:prSet/>
      <dgm:spPr/>
      <dgm:t>
        <a:bodyPr/>
        <a:lstStyle/>
        <a:p>
          <a:endParaRPr lang="en-US"/>
        </a:p>
      </dgm:t>
    </dgm:pt>
    <dgm:pt modelId="{58DAE4C9-868B-4D2F-B552-68BE80E37FA2}">
      <dgm:prSet custT="1"/>
      <dgm:spPr>
        <a:solidFill>
          <a:schemeClr val="bg1">
            <a:lumMod val="50000"/>
          </a:schemeClr>
        </a:solidFill>
      </dgm:spPr>
      <dgm:t>
        <a:bodyPr/>
        <a:lstStyle/>
        <a:p>
          <a:r>
            <a:rPr lang="en-US" sz="1600" dirty="0" smtClean="0">
              <a:latin typeface="Calibri" panose="020F0502020204030204" pitchFamily="34" charset="0"/>
              <a:cs typeface="Calibri" panose="020F0502020204030204" pitchFamily="34" charset="0"/>
            </a:rPr>
            <a:t>Passed net neutrality laws in 2016</a:t>
          </a:r>
          <a:endParaRPr lang="en-US" sz="1600" dirty="0">
            <a:latin typeface="Calibri" panose="020F0502020204030204" pitchFamily="34" charset="0"/>
            <a:cs typeface="Calibri" panose="020F0502020204030204" pitchFamily="34" charset="0"/>
          </a:endParaRPr>
        </a:p>
      </dgm:t>
    </dgm:pt>
    <dgm:pt modelId="{08B373E4-A691-4BA1-B53B-8F05DE5F03FE}" type="parTrans" cxnId="{3E159238-EF17-49DA-A077-BC8715553649}">
      <dgm:prSet/>
      <dgm:spPr/>
      <dgm:t>
        <a:bodyPr/>
        <a:lstStyle/>
        <a:p>
          <a:endParaRPr lang="en-US"/>
        </a:p>
      </dgm:t>
    </dgm:pt>
    <dgm:pt modelId="{2F38CD8B-EAAF-48E0-827D-3085271B4D3C}" type="sibTrans" cxnId="{3E159238-EF17-49DA-A077-BC8715553649}">
      <dgm:prSet/>
      <dgm:spPr/>
      <dgm:t>
        <a:bodyPr/>
        <a:lstStyle/>
        <a:p>
          <a:endParaRPr lang="en-US"/>
        </a:p>
      </dgm:t>
    </dgm:pt>
    <dgm:pt modelId="{7488DDD1-1758-4196-A2F3-E65359B9DE79}">
      <dgm:prSet custT="1"/>
      <dgm:spPr>
        <a:solidFill>
          <a:schemeClr val="bg1">
            <a:lumMod val="50000"/>
          </a:schemeClr>
        </a:solidFill>
      </dgm:spPr>
      <dgm:t>
        <a:bodyPr/>
        <a:lstStyle/>
        <a:p>
          <a:r>
            <a:rPr lang="en-US" sz="1600" dirty="0" smtClean="0">
              <a:latin typeface="Calibri" panose="020F0502020204030204" pitchFamily="34" charset="0"/>
              <a:cs typeface="Calibri" panose="020F0502020204030204" pitchFamily="34" charset="0"/>
            </a:rPr>
            <a:t>Non-discriminatory access to content not censored by the government</a:t>
          </a:r>
          <a:endParaRPr lang="en-US" sz="1600" dirty="0">
            <a:latin typeface="Calibri" panose="020F0502020204030204" pitchFamily="34" charset="0"/>
            <a:cs typeface="Calibri" panose="020F0502020204030204" pitchFamily="34" charset="0"/>
          </a:endParaRPr>
        </a:p>
      </dgm:t>
    </dgm:pt>
    <dgm:pt modelId="{5626AC77-F26C-425B-B352-DB939D7FD67B}" type="parTrans" cxnId="{85FEFDD4-2731-4C4B-9FB5-A42203483B36}">
      <dgm:prSet/>
      <dgm:spPr/>
      <dgm:t>
        <a:bodyPr/>
        <a:lstStyle/>
        <a:p>
          <a:endParaRPr lang="en-US"/>
        </a:p>
      </dgm:t>
    </dgm:pt>
    <dgm:pt modelId="{E01B13E2-DA52-4425-9929-E24F63B317B8}" type="sibTrans" cxnId="{85FEFDD4-2731-4C4B-9FB5-A42203483B36}">
      <dgm:prSet/>
      <dgm:spPr/>
      <dgm:t>
        <a:bodyPr/>
        <a:lstStyle/>
        <a:p>
          <a:endParaRPr lang="en-US"/>
        </a:p>
      </dgm:t>
    </dgm:pt>
    <dgm:pt modelId="{9A50E5BB-2A2D-4393-B89B-F240E53F1E87}">
      <dgm:prSet custT="1"/>
      <dgm:spPr>
        <a:solidFill>
          <a:schemeClr val="bg1">
            <a:lumMod val="50000"/>
          </a:schemeClr>
        </a:solidFill>
      </dgm:spPr>
      <dgm:t>
        <a:bodyPr/>
        <a:lstStyle/>
        <a:p>
          <a:r>
            <a:rPr lang="en-US" sz="1600" dirty="0" smtClean="0">
              <a:latin typeface="Calibri" panose="020F0502020204030204" pitchFamily="34" charset="0"/>
              <a:cs typeface="Calibri" panose="020F0502020204030204" pitchFamily="34" charset="0"/>
            </a:rPr>
            <a:t>Government can still block access to internet sites</a:t>
          </a:r>
          <a:endParaRPr lang="en-US" sz="1600" dirty="0">
            <a:latin typeface="Calibri" panose="020F0502020204030204" pitchFamily="34" charset="0"/>
            <a:cs typeface="Calibri" panose="020F0502020204030204" pitchFamily="34" charset="0"/>
          </a:endParaRPr>
        </a:p>
      </dgm:t>
    </dgm:pt>
    <dgm:pt modelId="{EF231D2C-7C4B-42D7-B9AB-129F11A2F9D5}" type="parTrans" cxnId="{BC7E2503-00B4-40AA-9103-C6A18542C9DB}">
      <dgm:prSet/>
      <dgm:spPr/>
      <dgm:t>
        <a:bodyPr/>
        <a:lstStyle/>
        <a:p>
          <a:endParaRPr lang="en-US"/>
        </a:p>
      </dgm:t>
    </dgm:pt>
    <dgm:pt modelId="{AF17AD97-2320-4246-BA8D-39A78D6793A3}" type="sibTrans" cxnId="{BC7E2503-00B4-40AA-9103-C6A18542C9DB}">
      <dgm:prSet/>
      <dgm:spPr/>
      <dgm:t>
        <a:bodyPr/>
        <a:lstStyle/>
        <a:p>
          <a:endParaRPr lang="en-US"/>
        </a:p>
      </dgm:t>
    </dgm:pt>
    <dgm:pt modelId="{BCA11B92-B31C-4904-96DD-76DF919CB4F8}">
      <dgm:prSet custT="1"/>
      <dgm:spPr>
        <a:solidFill>
          <a:schemeClr val="bg1">
            <a:lumMod val="50000"/>
          </a:schemeClr>
        </a:solidFill>
      </dgm:spPr>
      <dgm:t>
        <a:bodyPr/>
        <a:lstStyle/>
        <a:p>
          <a:r>
            <a:rPr lang="en-US" sz="1600" dirty="0" smtClean="0">
              <a:latin typeface="Calibri" panose="020F0502020204030204" pitchFamily="34" charset="0"/>
              <a:cs typeface="Calibri" panose="020F0502020204030204" pitchFamily="34" charset="0"/>
            </a:rPr>
            <a:t>In most cases net neutrality isn’t the whole issue</a:t>
          </a:r>
          <a:endParaRPr lang="en-US" sz="1600" dirty="0">
            <a:latin typeface="Calibri" panose="020F0502020204030204" pitchFamily="34" charset="0"/>
            <a:cs typeface="Calibri" panose="020F0502020204030204" pitchFamily="34" charset="0"/>
          </a:endParaRPr>
        </a:p>
      </dgm:t>
    </dgm:pt>
    <dgm:pt modelId="{E4505A4F-76CE-4B39-ADEF-F5A2D8BB97AD}" type="parTrans" cxnId="{14CB5246-136F-4072-A43F-CC8D4B304385}">
      <dgm:prSet/>
      <dgm:spPr/>
      <dgm:t>
        <a:bodyPr/>
        <a:lstStyle/>
        <a:p>
          <a:endParaRPr lang="en-US"/>
        </a:p>
      </dgm:t>
    </dgm:pt>
    <dgm:pt modelId="{47C0A5BC-D8D7-44EE-A7AC-8F67225BB3CB}" type="sibTrans" cxnId="{14CB5246-136F-4072-A43F-CC8D4B304385}">
      <dgm:prSet/>
      <dgm:spPr/>
      <dgm:t>
        <a:bodyPr/>
        <a:lstStyle/>
        <a:p>
          <a:endParaRPr lang="en-US"/>
        </a:p>
      </dgm:t>
    </dgm:pt>
    <dgm:pt modelId="{EB4298D4-5224-4453-9480-59A5E2DB5DA6}" type="pres">
      <dgm:prSet presAssocID="{8B32F6D0-79A4-4667-A576-D87B74251D81}" presName="diagram" presStyleCnt="0">
        <dgm:presLayoutVars>
          <dgm:dir/>
          <dgm:resizeHandles val="exact"/>
        </dgm:presLayoutVars>
      </dgm:prSet>
      <dgm:spPr/>
      <dgm:t>
        <a:bodyPr/>
        <a:lstStyle/>
        <a:p>
          <a:endParaRPr lang="en-US"/>
        </a:p>
      </dgm:t>
    </dgm:pt>
    <dgm:pt modelId="{55F957A6-CD01-4E16-B994-747975CD26C0}" type="pres">
      <dgm:prSet presAssocID="{08FA1A6F-36FF-4D2C-918B-DEB231EDE24C}" presName="node" presStyleLbl="node1" presStyleIdx="0" presStyleCnt="3" custScaleX="112685" custScaleY="121050">
        <dgm:presLayoutVars>
          <dgm:bulletEnabled val="1"/>
        </dgm:presLayoutVars>
      </dgm:prSet>
      <dgm:spPr/>
      <dgm:t>
        <a:bodyPr/>
        <a:lstStyle/>
        <a:p>
          <a:endParaRPr lang="en-US"/>
        </a:p>
      </dgm:t>
    </dgm:pt>
    <dgm:pt modelId="{B220EB3A-26D0-437C-B12E-FC08826323BA}" type="pres">
      <dgm:prSet presAssocID="{5CB51273-8B17-4D8A-9BB1-C9019AB6DAB4}" presName="sibTrans" presStyleCnt="0"/>
      <dgm:spPr/>
    </dgm:pt>
    <dgm:pt modelId="{71E3DD83-3B2E-4BA4-981F-689AFA24E605}" type="pres">
      <dgm:prSet presAssocID="{3677616E-2074-44C0-8B8F-D4FAE55FB37B}" presName="node" presStyleLbl="node1" presStyleIdx="1" presStyleCnt="3" custScaleX="112685" custScaleY="121050">
        <dgm:presLayoutVars>
          <dgm:bulletEnabled val="1"/>
        </dgm:presLayoutVars>
      </dgm:prSet>
      <dgm:spPr/>
      <dgm:t>
        <a:bodyPr/>
        <a:lstStyle/>
        <a:p>
          <a:endParaRPr lang="en-US"/>
        </a:p>
      </dgm:t>
    </dgm:pt>
    <dgm:pt modelId="{77F3265F-F704-4546-8B14-4487FF439498}" type="pres">
      <dgm:prSet presAssocID="{118A0001-A6DD-414F-A482-00914803108F}" presName="sibTrans" presStyleCnt="0"/>
      <dgm:spPr/>
    </dgm:pt>
    <dgm:pt modelId="{4A3F7BD8-52DE-428E-A3FE-B7CE2D424CBF}" type="pres">
      <dgm:prSet presAssocID="{21A8D28F-0A41-4C7D-A8BC-A4816FAA9AC0}" presName="node" presStyleLbl="node1" presStyleIdx="2" presStyleCnt="3" custScaleX="123445" custLinFactNeighborX="-316" custLinFactNeighborY="-10551">
        <dgm:presLayoutVars>
          <dgm:bulletEnabled val="1"/>
        </dgm:presLayoutVars>
      </dgm:prSet>
      <dgm:spPr/>
      <dgm:t>
        <a:bodyPr/>
        <a:lstStyle/>
        <a:p>
          <a:endParaRPr lang="en-US"/>
        </a:p>
      </dgm:t>
    </dgm:pt>
  </dgm:ptLst>
  <dgm:cxnLst>
    <dgm:cxn modelId="{44F01106-1EA5-47DD-8CAC-06EF2715F17C}" type="presOf" srcId="{8B32F6D0-79A4-4667-A576-D87B74251D81}" destId="{EB4298D4-5224-4453-9480-59A5E2DB5DA6}" srcOrd="0" destOrd="0" presId="urn:microsoft.com/office/officeart/2005/8/layout/default"/>
    <dgm:cxn modelId="{B058CA55-F36B-423B-A179-ACBD32A338A3}" type="presOf" srcId="{58DAE4C9-868B-4D2F-B552-68BE80E37FA2}" destId="{4A3F7BD8-52DE-428E-A3FE-B7CE2D424CBF}" srcOrd="0" destOrd="2" presId="urn:microsoft.com/office/officeart/2005/8/layout/default"/>
    <dgm:cxn modelId="{85FEFDD4-2731-4C4B-9FB5-A42203483B36}" srcId="{21A8D28F-0A41-4C7D-A8BC-A4816FAA9AC0}" destId="{7488DDD1-1758-4196-A2F3-E65359B9DE79}" srcOrd="2" destOrd="0" parTransId="{5626AC77-F26C-425B-B352-DB939D7FD67B}" sibTransId="{E01B13E2-DA52-4425-9929-E24F63B317B8}"/>
    <dgm:cxn modelId="{F36FABFE-4E7D-4CAA-908E-FF62E8F36A79}" srcId="{3677616E-2074-44C0-8B8F-D4FAE55FB37B}" destId="{687F0C23-C564-41B5-8059-245E95DF21FE}" srcOrd="1" destOrd="0" parTransId="{F1B5FBC3-6A27-457D-AD94-8DA3FB4805F6}" sibTransId="{177184A3-9AD8-452D-AE24-4F6570A3A89E}"/>
    <dgm:cxn modelId="{BC7E2503-00B4-40AA-9103-C6A18542C9DB}" srcId="{21A8D28F-0A41-4C7D-A8BC-A4816FAA9AC0}" destId="{9A50E5BB-2A2D-4393-B89B-F240E53F1E87}" srcOrd="4" destOrd="0" parTransId="{EF231D2C-7C4B-42D7-B9AB-129F11A2F9D5}" sibTransId="{AF17AD97-2320-4246-BA8D-39A78D6793A3}"/>
    <dgm:cxn modelId="{F9A27A05-11B5-48C6-8B88-DD05426D2EC1}" srcId="{3677616E-2074-44C0-8B8F-D4FAE55FB37B}" destId="{178A3672-0360-4021-95D5-E4EE99CA0A95}" srcOrd="0" destOrd="0" parTransId="{C27C37E7-F4C6-42E6-81FB-D9E4165ADCA1}" sibTransId="{A4A4C552-F2CC-44A5-B384-D7A3F025FFE0}"/>
    <dgm:cxn modelId="{59B5A56F-A56B-430F-B747-E00150583DD3}" srcId="{3677616E-2074-44C0-8B8F-D4FAE55FB37B}" destId="{816D68ED-5FAB-4AA9-8C6C-7BBE7F4C4DF7}" srcOrd="5" destOrd="0" parTransId="{12C707F5-B223-4970-ADF5-673127C19DB7}" sibTransId="{4DB8ECA2-CE04-4EF5-9AE5-8F8005932E31}"/>
    <dgm:cxn modelId="{9A67EB34-52A6-41C9-8083-AD449D33047B}" type="presOf" srcId="{3677616E-2074-44C0-8B8F-D4FAE55FB37B}" destId="{71E3DD83-3B2E-4BA4-981F-689AFA24E605}" srcOrd="0" destOrd="0" presId="urn:microsoft.com/office/officeart/2005/8/layout/default"/>
    <dgm:cxn modelId="{E2E6F50C-9B5B-46E8-BF6C-93B79A4ABFA8}" srcId="{3677616E-2074-44C0-8B8F-D4FAE55FB37B}" destId="{584B35B9-4339-48B7-8242-864452A1E468}" srcOrd="2" destOrd="0" parTransId="{3B8AA2BA-EB0A-4669-9351-3E3FC18ABC2E}" sibTransId="{3BD3BF72-9ED6-4D30-A7BA-BEC7C9A282B9}"/>
    <dgm:cxn modelId="{4E65F7A6-C33B-4BD7-8906-4A2DF072EF0D}" type="presOf" srcId="{178A3672-0360-4021-95D5-E4EE99CA0A95}" destId="{71E3DD83-3B2E-4BA4-981F-689AFA24E605}" srcOrd="0" destOrd="1" presId="urn:microsoft.com/office/officeart/2005/8/layout/default"/>
    <dgm:cxn modelId="{1E25B146-DB81-4B07-9A6A-0EDEF9C8836B}" srcId="{08FA1A6F-36FF-4D2C-918B-DEB231EDE24C}" destId="{3CB175A3-2EB9-47E3-B00B-5CEA459BB162}" srcOrd="1" destOrd="0" parTransId="{48B883C7-D314-413A-885B-82503E71BF5F}" sibTransId="{F66681B6-299E-475F-BE61-1683DF9DB5EC}"/>
    <dgm:cxn modelId="{F83757BB-6A67-4C7A-85C7-C7A3E22F5B52}" type="presOf" srcId="{9A50E5BB-2A2D-4393-B89B-F240E53F1E87}" destId="{4A3F7BD8-52DE-428E-A3FE-B7CE2D424CBF}" srcOrd="0" destOrd="5" presId="urn:microsoft.com/office/officeart/2005/8/layout/default"/>
    <dgm:cxn modelId="{3A134038-D61F-4EA7-B5F1-F9917D2AE2AC}" type="presOf" srcId="{6BA73727-A434-4094-B7E4-897B8F09C3EC}" destId="{71E3DD83-3B2E-4BA4-981F-689AFA24E605}" srcOrd="0" destOrd="5" presId="urn:microsoft.com/office/officeart/2005/8/layout/default"/>
    <dgm:cxn modelId="{AAA3383C-DB91-40A7-A15F-8D6B8B118623}" type="presOf" srcId="{6B5D8CFA-FF96-47B5-A54A-F1DDA8860324}" destId="{55F957A6-CD01-4E16-B994-747975CD26C0}" srcOrd="0" destOrd="5" presId="urn:microsoft.com/office/officeart/2005/8/layout/default"/>
    <dgm:cxn modelId="{0EA90FA8-CE16-46BE-909D-7F90B328AEE1}" srcId="{3677616E-2074-44C0-8B8F-D4FAE55FB37B}" destId="{9505F8AA-456B-4A99-AEAC-CCD13C25FF37}" srcOrd="3" destOrd="0" parTransId="{E244E197-DCEF-4A24-B0D1-EB828B394116}" sibTransId="{BFA44848-3FE1-42EF-8AB0-F89A335D7269}"/>
    <dgm:cxn modelId="{859DA966-66E1-4576-B031-11850D2FF25E}" type="presOf" srcId="{BCA11B92-B31C-4904-96DD-76DF919CB4F8}" destId="{4A3F7BD8-52DE-428E-A3FE-B7CE2D424CBF}" srcOrd="0" destOrd="4" presId="urn:microsoft.com/office/officeart/2005/8/layout/default"/>
    <dgm:cxn modelId="{65C3F20D-A0A5-4810-8DCE-64042E07094C}" type="presOf" srcId="{B2330128-5553-47BB-8923-F2D741750AE5}" destId="{55F957A6-CD01-4E16-B994-747975CD26C0}" srcOrd="0" destOrd="3" presId="urn:microsoft.com/office/officeart/2005/8/layout/default"/>
    <dgm:cxn modelId="{D9E2027B-D626-4698-8C07-E63C35B4FCAB}" type="presOf" srcId="{5B85A38A-065F-4DBA-88C1-1CF8098EBBB6}" destId="{55F957A6-CD01-4E16-B994-747975CD26C0}" srcOrd="0" destOrd="4" presId="urn:microsoft.com/office/officeart/2005/8/layout/default"/>
    <dgm:cxn modelId="{331475ED-323F-40A1-BF22-299651D21DA5}" type="presOf" srcId="{4DED929B-8A2B-4F7C-BFD0-0FE442BC78C7}" destId="{4A3F7BD8-52DE-428E-A3FE-B7CE2D424CBF}" srcOrd="0" destOrd="1" presId="urn:microsoft.com/office/officeart/2005/8/layout/default"/>
    <dgm:cxn modelId="{82FE9783-EC33-4409-9152-36127801A963}" srcId="{8B32F6D0-79A4-4667-A576-D87B74251D81}" destId="{08FA1A6F-36FF-4D2C-918B-DEB231EDE24C}" srcOrd="0" destOrd="0" parTransId="{0125EB7C-E092-4F1A-A7A1-E4CF47A0D483}" sibTransId="{5CB51273-8B17-4D8A-9BB1-C9019AB6DAB4}"/>
    <dgm:cxn modelId="{1F3E775A-B057-426C-9F02-DD5C86667A2E}" type="presOf" srcId="{3BF99521-3F0B-4EA6-81D9-04C0D26CE349}" destId="{55F957A6-CD01-4E16-B994-747975CD26C0}" srcOrd="0" destOrd="1" presId="urn:microsoft.com/office/officeart/2005/8/layout/default"/>
    <dgm:cxn modelId="{19AE2E8A-DCFE-4F33-BDFC-A5BAB2F3DF7E}" type="presOf" srcId="{08FA1A6F-36FF-4D2C-918B-DEB231EDE24C}" destId="{55F957A6-CD01-4E16-B994-747975CD26C0}" srcOrd="0" destOrd="0" presId="urn:microsoft.com/office/officeart/2005/8/layout/default"/>
    <dgm:cxn modelId="{EF29739B-6588-4E3C-A3A6-4B7899E6A978}" type="presOf" srcId="{584B35B9-4339-48B7-8242-864452A1E468}" destId="{71E3DD83-3B2E-4BA4-981F-689AFA24E605}" srcOrd="0" destOrd="3" presId="urn:microsoft.com/office/officeart/2005/8/layout/default"/>
    <dgm:cxn modelId="{E81E54A8-091A-4548-830D-8B5E6BF00CDA}" srcId="{08FA1A6F-36FF-4D2C-918B-DEB231EDE24C}" destId="{B2330128-5553-47BB-8923-F2D741750AE5}" srcOrd="2" destOrd="0" parTransId="{0FD1C283-EB7D-4AB3-ACE6-31F1FA430D12}" sibTransId="{E0E59028-DEB6-433C-8376-8CD4BBEF9233}"/>
    <dgm:cxn modelId="{E81BF6A0-BDF2-4B04-B29A-3851E7596FF7}" srcId="{21A8D28F-0A41-4C7D-A8BC-A4816FAA9AC0}" destId="{4DED929B-8A2B-4F7C-BFD0-0FE442BC78C7}" srcOrd="0" destOrd="0" parTransId="{7CA16412-5342-41C5-93EE-3FDE98D42CB7}" sibTransId="{7D361C07-093F-4F24-815A-F543AF9BBD2B}"/>
    <dgm:cxn modelId="{D06A3177-CBC2-4E4A-820A-DAA8017BCA02}" srcId="{8B32F6D0-79A4-4667-A576-D87B74251D81}" destId="{3677616E-2074-44C0-8B8F-D4FAE55FB37B}" srcOrd="1" destOrd="0" parTransId="{20CD5FB8-7827-40E3-9F3F-76FD076F7D39}" sibTransId="{118A0001-A6DD-414F-A482-00914803108F}"/>
    <dgm:cxn modelId="{EB70B0DD-A25D-4BF4-B413-6622D779254D}" type="presOf" srcId="{816D68ED-5FAB-4AA9-8C6C-7BBE7F4C4DF7}" destId="{71E3DD83-3B2E-4BA4-981F-689AFA24E605}" srcOrd="0" destOrd="6" presId="urn:microsoft.com/office/officeart/2005/8/layout/default"/>
    <dgm:cxn modelId="{DAAB8F2A-D68F-40F6-B7C5-774D4C6CB2FB}" type="presOf" srcId="{9505F8AA-456B-4A99-AEAC-CCD13C25FF37}" destId="{71E3DD83-3B2E-4BA4-981F-689AFA24E605}" srcOrd="0" destOrd="4" presId="urn:microsoft.com/office/officeart/2005/8/layout/default"/>
    <dgm:cxn modelId="{2758974E-6119-4BA8-AD92-6EFC70B1DABD}" srcId="{08FA1A6F-36FF-4D2C-918B-DEB231EDE24C}" destId="{3BF99521-3F0B-4EA6-81D9-04C0D26CE349}" srcOrd="0" destOrd="0" parTransId="{4C999035-72A1-4948-A91E-EC818B978604}" sibTransId="{82AA9F96-5F01-4F7B-8DBD-1F2FA281D0C5}"/>
    <dgm:cxn modelId="{8210A026-1875-420C-996D-E1A9F46AB7C7}" srcId="{8B32F6D0-79A4-4667-A576-D87B74251D81}" destId="{21A8D28F-0A41-4C7D-A8BC-A4816FAA9AC0}" srcOrd="2" destOrd="0" parTransId="{3D2BE8D1-3725-483C-95CE-9EEEEEA5EE95}" sibTransId="{35ABCBBC-4DFA-4732-B07A-C8A6C0A6C37F}"/>
    <dgm:cxn modelId="{949A89BC-05BB-447F-A7A8-A542AAF8F6DE}" type="presOf" srcId="{21A8D28F-0A41-4C7D-A8BC-A4816FAA9AC0}" destId="{4A3F7BD8-52DE-428E-A3FE-B7CE2D424CBF}" srcOrd="0" destOrd="0" presId="urn:microsoft.com/office/officeart/2005/8/layout/default"/>
    <dgm:cxn modelId="{F96F40FA-FF4B-4F3D-864A-24721C7A15A4}" srcId="{08FA1A6F-36FF-4D2C-918B-DEB231EDE24C}" destId="{5B85A38A-065F-4DBA-88C1-1CF8098EBBB6}" srcOrd="3" destOrd="0" parTransId="{F6EF6673-38D5-4772-8E8B-44CB8A8E0A6D}" sibTransId="{5DF84C1C-E892-4F3A-A0A5-BDE0F978B6BD}"/>
    <dgm:cxn modelId="{3E69C6A5-2412-41B4-82C5-9260D001D276}" type="presOf" srcId="{687F0C23-C564-41B5-8059-245E95DF21FE}" destId="{71E3DD83-3B2E-4BA4-981F-689AFA24E605}" srcOrd="0" destOrd="2" presId="urn:microsoft.com/office/officeart/2005/8/layout/default"/>
    <dgm:cxn modelId="{F105818D-9302-40ED-AF24-B39B6672D413}" srcId="{08FA1A6F-36FF-4D2C-918B-DEB231EDE24C}" destId="{6B5D8CFA-FF96-47B5-A54A-F1DDA8860324}" srcOrd="4" destOrd="0" parTransId="{2EC13AC6-A6B9-4815-BA12-6C364D690DD2}" sibTransId="{1FE85A31-1549-406F-960D-4982C3D6E715}"/>
    <dgm:cxn modelId="{3E159238-EF17-49DA-A077-BC8715553649}" srcId="{21A8D28F-0A41-4C7D-A8BC-A4816FAA9AC0}" destId="{58DAE4C9-868B-4D2F-B552-68BE80E37FA2}" srcOrd="1" destOrd="0" parTransId="{08B373E4-A691-4BA1-B53B-8F05DE5F03FE}" sibTransId="{2F38CD8B-EAAF-48E0-827D-3085271B4D3C}"/>
    <dgm:cxn modelId="{70F6D92A-A6EA-4085-BF63-5D90CD28770A}" type="presOf" srcId="{3CB175A3-2EB9-47E3-B00B-5CEA459BB162}" destId="{55F957A6-CD01-4E16-B994-747975CD26C0}" srcOrd="0" destOrd="2" presId="urn:microsoft.com/office/officeart/2005/8/layout/default"/>
    <dgm:cxn modelId="{10B721C0-2474-4955-AC51-4DB6894D310F}" srcId="{3677616E-2074-44C0-8B8F-D4FAE55FB37B}" destId="{6BA73727-A434-4094-B7E4-897B8F09C3EC}" srcOrd="4" destOrd="0" parTransId="{49976E75-70D7-4DF9-B9C1-35971D25668C}" sibTransId="{C3D578A2-AFAD-4FF4-AD6F-CB5E13D98D2E}"/>
    <dgm:cxn modelId="{92180281-DCCA-46D2-B5FC-5D9448C68EC5}" type="presOf" srcId="{7488DDD1-1758-4196-A2F3-E65359B9DE79}" destId="{4A3F7BD8-52DE-428E-A3FE-B7CE2D424CBF}" srcOrd="0" destOrd="3" presId="urn:microsoft.com/office/officeart/2005/8/layout/default"/>
    <dgm:cxn modelId="{14CB5246-136F-4072-A43F-CC8D4B304385}" srcId="{21A8D28F-0A41-4C7D-A8BC-A4816FAA9AC0}" destId="{BCA11B92-B31C-4904-96DD-76DF919CB4F8}" srcOrd="3" destOrd="0" parTransId="{E4505A4F-76CE-4B39-ADEF-F5A2D8BB97AD}" sibTransId="{47C0A5BC-D8D7-44EE-A7AC-8F67225BB3CB}"/>
    <dgm:cxn modelId="{71A72121-504E-46F8-888D-36E29137D7AF}" type="presParOf" srcId="{EB4298D4-5224-4453-9480-59A5E2DB5DA6}" destId="{55F957A6-CD01-4E16-B994-747975CD26C0}" srcOrd="0" destOrd="0" presId="urn:microsoft.com/office/officeart/2005/8/layout/default"/>
    <dgm:cxn modelId="{59B280AD-691C-4474-9E8A-BCECCD0E75EE}" type="presParOf" srcId="{EB4298D4-5224-4453-9480-59A5E2DB5DA6}" destId="{B220EB3A-26D0-437C-B12E-FC08826323BA}" srcOrd="1" destOrd="0" presId="urn:microsoft.com/office/officeart/2005/8/layout/default"/>
    <dgm:cxn modelId="{C54F1EC2-DDE7-433B-BB7E-C8E08671C235}" type="presParOf" srcId="{EB4298D4-5224-4453-9480-59A5E2DB5DA6}" destId="{71E3DD83-3B2E-4BA4-981F-689AFA24E605}" srcOrd="2" destOrd="0" presId="urn:microsoft.com/office/officeart/2005/8/layout/default"/>
    <dgm:cxn modelId="{C6295A32-9AB3-412D-BC7C-5F71918FC410}" type="presParOf" srcId="{EB4298D4-5224-4453-9480-59A5E2DB5DA6}" destId="{77F3265F-F704-4546-8B14-4487FF439498}" srcOrd="3" destOrd="0" presId="urn:microsoft.com/office/officeart/2005/8/layout/default"/>
    <dgm:cxn modelId="{D63A1D9D-42A8-4259-87EB-4BAD7E355B90}" type="presParOf" srcId="{EB4298D4-5224-4453-9480-59A5E2DB5DA6}" destId="{4A3F7BD8-52DE-428E-A3FE-B7CE2D424CBF}"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957A6-CD01-4E16-B994-747975CD26C0}">
      <dsp:nvSpPr>
        <dsp:cNvPr id="0" name=""/>
        <dsp:cNvSpPr/>
      </dsp:nvSpPr>
      <dsp:spPr>
        <a:xfrm>
          <a:off x="25795" y="1322"/>
          <a:ext cx="4173452" cy="2689957"/>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latin typeface="Calibri" panose="020F0502020204030204" pitchFamily="34" charset="0"/>
              <a:cs typeface="Calibri" panose="020F0502020204030204" pitchFamily="34" charset="0"/>
            </a:rPr>
            <a:t>The European Union</a:t>
          </a:r>
          <a:r>
            <a:rPr lang="en-US" sz="2000" kern="1200" dirty="0" smtClean="0">
              <a:latin typeface="Calibri" panose="020F0502020204030204" pitchFamily="34" charset="0"/>
              <a:cs typeface="Calibri" panose="020F0502020204030204" pitchFamily="34" charset="0"/>
            </a:rPr>
            <a:t> </a:t>
          </a:r>
          <a:endParaRPr lang="en-US" sz="2000" kern="1200" dirty="0"/>
        </a:p>
        <a:p>
          <a:pPr marL="171450" lvl="1" indent="-171450" algn="l" defTabSz="711200">
            <a:lnSpc>
              <a:spcPct val="90000"/>
            </a:lnSpc>
            <a:spcBef>
              <a:spcPct val="0"/>
            </a:spcBef>
            <a:spcAft>
              <a:spcPct val="15000"/>
            </a:spcAft>
            <a:buChar char="••"/>
          </a:pPr>
          <a:r>
            <a:rPr lang="en-US" sz="1600" kern="1200" smtClean="0">
              <a:latin typeface="Calibri" panose="020F0502020204030204" pitchFamily="34" charset="0"/>
              <a:cs typeface="Calibri" panose="020F0502020204030204" pitchFamily="34" charset="0"/>
            </a:rPr>
            <a:t>Approved strong rules in 2015</a:t>
          </a:r>
          <a:endParaRPr lang="en-US" sz="1600" kern="1200" dirty="0">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anose="020F0502020204030204" pitchFamily="34" charset="0"/>
              <a:cs typeface="Calibri" panose="020F0502020204030204" pitchFamily="34" charset="0"/>
            </a:rPr>
            <a:t>Requiring companies that provide internet access to handle all traffic equally</a:t>
          </a:r>
          <a:endParaRPr lang="en-US" sz="1600" kern="1200" dirty="0">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anose="020F0502020204030204" pitchFamily="34" charset="0"/>
              <a:cs typeface="Calibri" panose="020F0502020204030204" pitchFamily="34" charset="0"/>
            </a:rPr>
            <a:t>Traffic can only be restricted when network is at its maximum capacity</a:t>
          </a:r>
          <a:endParaRPr lang="en-US" sz="1600" kern="1200" dirty="0">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anose="020F0502020204030204" pitchFamily="34" charset="0"/>
              <a:cs typeface="Calibri" panose="020F0502020204030204" pitchFamily="34" charset="0"/>
            </a:rPr>
            <a:t>Proactively monitoring compliance with net neutrality rules</a:t>
          </a:r>
          <a:endParaRPr lang="en-US" sz="1600" kern="1200" dirty="0">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anose="020F0502020204030204" pitchFamily="34" charset="0"/>
              <a:cs typeface="Calibri" panose="020F0502020204030204" pitchFamily="34" charset="0"/>
            </a:rPr>
            <a:t>Somewhat stronger consumer protection for EU residents</a:t>
          </a:r>
          <a:endParaRPr lang="en-US" sz="1600" kern="1200" dirty="0">
            <a:latin typeface="Calibri" panose="020F0502020204030204" pitchFamily="34" charset="0"/>
            <a:cs typeface="Calibri" panose="020F0502020204030204" pitchFamily="34" charset="0"/>
          </a:endParaRPr>
        </a:p>
      </dsp:txBody>
      <dsp:txXfrm>
        <a:off x="25795" y="1322"/>
        <a:ext cx="4173452" cy="2689957"/>
      </dsp:txXfrm>
    </dsp:sp>
    <dsp:sp modelId="{71E3DD83-3B2E-4BA4-981F-689AFA24E605}">
      <dsp:nvSpPr>
        <dsp:cNvPr id="0" name=""/>
        <dsp:cNvSpPr/>
      </dsp:nvSpPr>
      <dsp:spPr>
        <a:xfrm>
          <a:off x="4569613" y="1322"/>
          <a:ext cx="4173452" cy="2689957"/>
        </a:xfrm>
        <a:prstGeom prst="rect">
          <a:avLst/>
        </a:prstGeom>
        <a:solidFill>
          <a:schemeClr val="accent2">
            <a:hueOff val="1373170"/>
            <a:satOff val="-24404"/>
            <a:lumOff val="78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latin typeface="Calibri" panose="020F0502020204030204" pitchFamily="34" charset="0"/>
              <a:cs typeface="Calibri" panose="020F0502020204030204" pitchFamily="34" charset="0"/>
            </a:rPr>
            <a:t>Australia</a:t>
          </a:r>
          <a:endParaRPr lang="en-US" sz="2000" b="1" kern="1200" dirty="0">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anose="020F0502020204030204" pitchFamily="34" charset="0"/>
              <a:cs typeface="Calibri" panose="020F0502020204030204" pitchFamily="34" charset="0"/>
            </a:rPr>
            <a:t>Has no net neutrality laws</a:t>
          </a:r>
          <a:endParaRPr lang="en-US" sz="1600" kern="1200" dirty="0">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anose="020F0502020204030204" pitchFamily="34" charset="0"/>
              <a:cs typeface="Calibri" panose="020F0502020204030204" pitchFamily="34" charset="0"/>
            </a:rPr>
            <a:t>Internet service is regulated by the Australian Communications and Media Authority</a:t>
          </a:r>
          <a:endParaRPr lang="en-US" sz="1600" kern="1200" dirty="0">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en-US" sz="1600" kern="1200" smtClean="0">
              <a:latin typeface="Calibri" panose="020F0502020204030204" pitchFamily="34" charset="0"/>
              <a:cs typeface="Calibri" panose="020F0502020204030204" pitchFamily="34" charset="0"/>
            </a:rPr>
            <a:t>ISPs regularly offer zero-rated content </a:t>
          </a:r>
          <a:endParaRPr lang="en-US" sz="1600" kern="1200" dirty="0">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en-US" sz="1600" kern="1200" smtClean="0">
              <a:latin typeface="Calibri" panose="020F0502020204030204" pitchFamily="34" charset="0"/>
              <a:cs typeface="Calibri" panose="020F0502020204030204" pitchFamily="34" charset="0"/>
            </a:rPr>
            <a:t>Strong consumer protection laws </a:t>
          </a:r>
          <a:endParaRPr lang="en-US" sz="1600" kern="1200" dirty="0">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anose="020F0502020204030204" pitchFamily="34" charset="0"/>
              <a:cs typeface="Calibri" panose="020F0502020204030204" pitchFamily="34" charset="0"/>
            </a:rPr>
            <a:t>Throttling or blocking competitors’ content is not allowed</a:t>
          </a:r>
          <a:endParaRPr lang="en-US" sz="1600" kern="1200" dirty="0">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anose="020F0502020204030204" pitchFamily="34" charset="0"/>
              <a:cs typeface="Calibri" panose="020F0502020204030204" pitchFamily="34" charset="0"/>
            </a:rPr>
            <a:t>ISPs have to be transparent in their policies</a:t>
          </a:r>
          <a:endParaRPr lang="en-US" sz="1600" kern="1200" dirty="0">
            <a:latin typeface="Calibri" panose="020F0502020204030204" pitchFamily="34" charset="0"/>
            <a:cs typeface="Calibri" panose="020F0502020204030204" pitchFamily="34" charset="0"/>
          </a:endParaRPr>
        </a:p>
      </dsp:txBody>
      <dsp:txXfrm>
        <a:off x="4569613" y="1322"/>
        <a:ext cx="4173452" cy="2689957"/>
      </dsp:txXfrm>
    </dsp:sp>
    <dsp:sp modelId="{4A3F7BD8-52DE-428E-A3FE-B7CE2D424CBF}">
      <dsp:nvSpPr>
        <dsp:cNvPr id="0" name=""/>
        <dsp:cNvSpPr/>
      </dsp:nvSpPr>
      <dsp:spPr>
        <a:xfrm>
          <a:off x="2086744" y="2827181"/>
          <a:ext cx="4571964" cy="2222187"/>
        </a:xfrm>
        <a:prstGeom prst="rect">
          <a:avLst/>
        </a:prstGeom>
        <a:solidFill>
          <a:schemeClr val="bg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latin typeface="Calibri" panose="020F0502020204030204" pitchFamily="34" charset="0"/>
              <a:cs typeface="Calibri" panose="020F0502020204030204" pitchFamily="34" charset="0"/>
            </a:rPr>
            <a:t>Russia</a:t>
          </a:r>
        </a:p>
        <a:p>
          <a:pPr marL="171450" lvl="1" indent="-171450" algn="l" defTabSz="711200">
            <a:lnSpc>
              <a:spcPct val="90000"/>
            </a:lnSpc>
            <a:spcBef>
              <a:spcPct val="0"/>
            </a:spcBef>
            <a:spcAft>
              <a:spcPct val="15000"/>
            </a:spcAft>
            <a:buChar char="••"/>
          </a:pPr>
          <a:r>
            <a:rPr lang="en-US" sz="1600" kern="1200" dirty="0" smtClean="0">
              <a:latin typeface="Calibri" panose="020F0502020204030204" pitchFamily="34" charset="0"/>
              <a:cs typeface="Calibri" panose="020F0502020204030204" pitchFamily="34" charset="0"/>
            </a:rPr>
            <a:t>Heavy online censorship</a:t>
          </a:r>
          <a:endParaRPr lang="en-US" sz="1600" kern="1200" dirty="0">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anose="020F0502020204030204" pitchFamily="34" charset="0"/>
              <a:cs typeface="Calibri" panose="020F0502020204030204" pitchFamily="34" charset="0"/>
            </a:rPr>
            <a:t>Passed net neutrality laws in 2016</a:t>
          </a:r>
          <a:endParaRPr lang="en-US" sz="1600" kern="1200" dirty="0">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anose="020F0502020204030204" pitchFamily="34" charset="0"/>
              <a:cs typeface="Calibri" panose="020F0502020204030204" pitchFamily="34" charset="0"/>
            </a:rPr>
            <a:t>Non-discriminatory access to content not censored by the government</a:t>
          </a:r>
          <a:endParaRPr lang="en-US" sz="1600" kern="1200" dirty="0">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anose="020F0502020204030204" pitchFamily="34" charset="0"/>
              <a:cs typeface="Calibri" panose="020F0502020204030204" pitchFamily="34" charset="0"/>
            </a:rPr>
            <a:t>In most cases net neutrality isn’t the whole issue</a:t>
          </a:r>
          <a:endParaRPr lang="en-US" sz="1600" kern="1200" dirty="0">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en-US" sz="1600" kern="1200" dirty="0" smtClean="0">
              <a:latin typeface="Calibri" panose="020F0502020204030204" pitchFamily="34" charset="0"/>
              <a:cs typeface="Calibri" panose="020F0502020204030204" pitchFamily="34" charset="0"/>
            </a:rPr>
            <a:t>Government can still block access to internet sites</a:t>
          </a:r>
          <a:endParaRPr lang="en-US" sz="1600" kern="1200" dirty="0">
            <a:latin typeface="Calibri" panose="020F0502020204030204" pitchFamily="34" charset="0"/>
            <a:cs typeface="Calibri" panose="020F0502020204030204" pitchFamily="34" charset="0"/>
          </a:endParaRPr>
        </a:p>
      </dsp:txBody>
      <dsp:txXfrm>
        <a:off x="2086744" y="2827181"/>
        <a:ext cx="4571964" cy="222218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0FC835-3E61-48C2-85C1-7D773B354C3E}" type="datetimeFigureOut">
              <a:rPr lang="en-US" smtClean="0"/>
              <a:t>5/24/2018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263D8F-99FA-4D5E-B8BF-23C73DB3868F}" type="slidenum">
              <a:rPr lang="en-US" smtClean="0"/>
              <a:t>‹#›</a:t>
            </a:fld>
            <a:endParaRPr lang="en-US"/>
          </a:p>
        </p:txBody>
      </p:sp>
    </p:spTree>
    <p:extLst>
      <p:ext uri="{BB962C8B-B14F-4D97-AF65-F5344CB8AC3E}">
        <p14:creationId xmlns:p14="http://schemas.microsoft.com/office/powerpoint/2010/main" val="635949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en.wikipedia.org/wiki/EBay" TargetMode="External"/><Relationship Id="rId13" Type="http://schemas.openxmlformats.org/officeDocument/2006/relationships/hyperlink" Target="https://en.wikipedia.org/wiki/Reddit" TargetMode="External"/><Relationship Id="rId18" Type="http://schemas.openxmlformats.org/officeDocument/2006/relationships/hyperlink" Target="https://en.wikipedia.org/wiki/Greenpeace" TargetMode="External"/><Relationship Id="rId3" Type="http://schemas.openxmlformats.org/officeDocument/2006/relationships/hyperlink" Target="https://en.wikipedia.org/wiki/Consumer_advocate" TargetMode="External"/><Relationship Id="rId7" Type="http://schemas.openxmlformats.org/officeDocument/2006/relationships/hyperlink" Target="https://en.wikipedia.org/wiki/Net_neutrality#cite_note-59" TargetMode="External"/><Relationship Id="rId12" Type="http://schemas.openxmlformats.org/officeDocument/2006/relationships/hyperlink" Target="https://en.wikipedia.org/wiki/Microsoft" TargetMode="External"/><Relationship Id="rId17" Type="http://schemas.openxmlformats.org/officeDocument/2006/relationships/hyperlink" Target="https://en.wikipedia.org/wiki/Daily_Kos" TargetMode="External"/><Relationship Id="rId2" Type="http://schemas.openxmlformats.org/officeDocument/2006/relationships/slide" Target="../slides/slide6.xml"/><Relationship Id="rId16" Type="http://schemas.openxmlformats.org/officeDocument/2006/relationships/hyperlink" Target="https://en.wikipedia.org/wiki/Etsy" TargetMode="External"/><Relationship Id="rId1" Type="http://schemas.openxmlformats.org/officeDocument/2006/relationships/notesMaster" Target="../notesMasters/notesMaster1.xml"/><Relationship Id="rId6" Type="http://schemas.openxmlformats.org/officeDocument/2006/relationships/hyperlink" Target="https://en.wikipedia.org/wiki/Vonage" TargetMode="External"/><Relationship Id="rId11" Type="http://schemas.openxmlformats.org/officeDocument/2006/relationships/hyperlink" Target="https://en.wikipedia.org/wiki/IAC/InterActiveCorp" TargetMode="External"/><Relationship Id="rId5" Type="http://schemas.openxmlformats.org/officeDocument/2006/relationships/hyperlink" Target="https://en.wikipedia.org/wiki/Yahoo!" TargetMode="External"/><Relationship Id="rId15" Type="http://schemas.openxmlformats.org/officeDocument/2006/relationships/hyperlink" Target="https://en.wikipedia.org/wiki/Tumblr" TargetMode="External"/><Relationship Id="rId10" Type="http://schemas.openxmlformats.org/officeDocument/2006/relationships/hyperlink" Target="https://en.wikipedia.org/wiki/Net_neutrality#cite_note-60" TargetMode="External"/><Relationship Id="rId19" Type="http://schemas.openxmlformats.org/officeDocument/2006/relationships/hyperlink" Target="https://en.wikipedia.org/wiki/Cogent_Communications" TargetMode="External"/><Relationship Id="rId4" Type="http://schemas.openxmlformats.org/officeDocument/2006/relationships/hyperlink" Target="https://en.wikipedia.org/wiki/Human_rights" TargetMode="External"/><Relationship Id="rId9" Type="http://schemas.openxmlformats.org/officeDocument/2006/relationships/hyperlink" Target="https://en.wikipedia.org/wiki/Amazon.com" TargetMode="External"/><Relationship Id="rId14" Type="http://schemas.openxmlformats.org/officeDocument/2006/relationships/hyperlink" Target="https://en.wikipedia.org/wiki/Twitter"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Kelly</a:t>
            </a:r>
            <a:endParaRPr lang="en-US" dirty="0"/>
          </a:p>
        </p:txBody>
      </p:sp>
      <p:sp>
        <p:nvSpPr>
          <p:cNvPr id="4" name="Slide Number Placeholder 3"/>
          <p:cNvSpPr>
            <a:spLocks noGrp="1"/>
          </p:cNvSpPr>
          <p:nvPr>
            <p:ph type="sldNum" sz="quarter" idx="10"/>
          </p:nvPr>
        </p:nvSpPr>
        <p:spPr/>
        <p:txBody>
          <a:bodyPr/>
          <a:lstStyle/>
          <a:p>
            <a:fld id="{6A263D8F-99FA-4D5E-B8BF-23C73DB3868F}" type="slidenum">
              <a:rPr lang="en-US" smtClean="0"/>
              <a:t>1</a:t>
            </a:fld>
            <a:endParaRPr lang="en-US"/>
          </a:p>
        </p:txBody>
      </p:sp>
    </p:spTree>
    <p:extLst>
      <p:ext uri="{BB962C8B-B14F-4D97-AF65-F5344CB8AC3E}">
        <p14:creationId xmlns:p14="http://schemas.microsoft.com/office/powerpoint/2010/main" val="981987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err="1" smtClean="0">
                <a:solidFill>
                  <a:schemeClr val="tx1"/>
                </a:solidFill>
                <a:effectLst/>
                <a:latin typeface="+mn-lt"/>
                <a:ea typeface="+mn-ea"/>
                <a:cs typeface="+mn-cs"/>
              </a:rPr>
              <a:t>Hikmet</a:t>
            </a:r>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The Internet is a global system of interconnected computer networks. By design it has no centralized governance. Each country manages its own internet environment independently. Just like the US, other countries are also facing similar dilemmas about how to deal with today’s digital realities. Many highly industrialized and developing countries share a general consensus that an open internet is good for consumers and for civil society. </a:t>
            </a:r>
            <a:r>
              <a:rPr lang="en-US" b="0" dirty="0" smtClean="0">
                <a:effectLst/>
              </a:rPr>
              <a:t/>
            </a:r>
            <a:br>
              <a:rPr lang="en-US" b="0" dirty="0" smtClean="0">
                <a:effectLst/>
              </a:rPr>
            </a:br>
            <a:endParaRPr lang="en-US" dirty="0"/>
          </a:p>
        </p:txBody>
      </p:sp>
      <p:sp>
        <p:nvSpPr>
          <p:cNvPr id="4" name="Slide Number Placeholder 3"/>
          <p:cNvSpPr>
            <a:spLocks noGrp="1"/>
          </p:cNvSpPr>
          <p:nvPr>
            <p:ph type="sldNum" sz="quarter" idx="10"/>
          </p:nvPr>
        </p:nvSpPr>
        <p:spPr/>
        <p:txBody>
          <a:bodyPr/>
          <a:lstStyle/>
          <a:p>
            <a:fld id="{6A263D8F-99FA-4D5E-B8BF-23C73DB3868F}" type="slidenum">
              <a:rPr lang="en-US" smtClean="0"/>
              <a:t>10</a:t>
            </a:fld>
            <a:endParaRPr lang="en-US"/>
          </a:p>
        </p:txBody>
      </p:sp>
    </p:spTree>
    <p:extLst>
      <p:ext uri="{BB962C8B-B14F-4D97-AF65-F5344CB8AC3E}">
        <p14:creationId xmlns:p14="http://schemas.microsoft.com/office/powerpoint/2010/main" val="1404056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err="1" smtClean="0">
                <a:solidFill>
                  <a:schemeClr val="tx1"/>
                </a:solidFill>
                <a:effectLst/>
                <a:latin typeface="+mn-lt"/>
                <a:ea typeface="+mn-ea"/>
                <a:cs typeface="+mn-cs"/>
              </a:rPr>
              <a:t>Hikmet</a:t>
            </a:r>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Here are some examples of net neutrality being adopted by the international community.</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The European Union approved strong net neutrality rules in 2015, requiring companies that provide internet access to handle all traffic equally, traffic is only restricted when network equipment is operating at its maximum capacity. EU rules also allow traffic restrictions to protect network security and handle emergency situations.</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They recognized that quality of service could vary, but no specific applications should be discriminated against.</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In 2017, they highlighted the importance proactively monitoring compliance with net neutrality rules, rather than waiting for violations to happen before reacting. This gives European residents somewhat stronger consumer protection.</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Russia, despite practicing heavy online censorship, passed net neutrality laws in 2016. Russian legislation focuses on non-discriminatory access to content—that is, the content not censored by the government. Russia’s regulation demonstrates that in oppressive societies net neutrality isn’t the whole issue. A neutral approach to data doesn’t mean any data is permissible, and a government can choose to block access to large number of internet sites.</a:t>
            </a:r>
          </a:p>
          <a:p>
            <a:r>
              <a:rPr lang="en-US" sz="1200" b="0" i="0" u="none" strike="noStrike" kern="1200" dirty="0" smtClean="0">
                <a:solidFill>
                  <a:schemeClr val="tx1"/>
                </a:solidFill>
                <a:effectLst/>
                <a:latin typeface="+mn-lt"/>
                <a:ea typeface="+mn-ea"/>
                <a:cs typeface="+mn-cs"/>
              </a:rPr>
              <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Australia has no net neutrality laws, and it’s unlikely to change any time soon. Internet service in the country is regulated by the Australian Communications and Media Authority. Across the country, ISPs regularly offer zero-rated content through partnerships with content providers. zero-rated content means that data from specific apps or websites aren’t counted toward a user’s monthly data limit, allowing providers to forge partnerships with particular apps and websites.  The system works because of the large number of ISPs (63 according to the Australian Bureau of Statistics), strong consumer protection laws to prevent ISPs from throttling or blocking competitors’ content, and rules mandating that ISPs have to be transparent in their policies.</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
            </a:r>
            <a:br>
              <a:rPr lang="en-US" sz="1200" b="0" i="0" u="none" strike="noStrike"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6A263D8F-99FA-4D5E-B8BF-23C73DB3868F}" type="slidenum">
              <a:rPr lang="en-US" smtClean="0"/>
              <a:t>11</a:t>
            </a:fld>
            <a:endParaRPr lang="en-US"/>
          </a:p>
        </p:txBody>
      </p:sp>
    </p:spTree>
    <p:extLst>
      <p:ext uri="{BB962C8B-B14F-4D97-AF65-F5344CB8AC3E}">
        <p14:creationId xmlns:p14="http://schemas.microsoft.com/office/powerpoint/2010/main" val="3286989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err="1" smtClean="0">
                <a:solidFill>
                  <a:schemeClr val="tx1"/>
                </a:solidFill>
                <a:effectLst/>
                <a:latin typeface="+mn-lt"/>
                <a:ea typeface="+mn-ea"/>
                <a:cs typeface="+mn-cs"/>
              </a:rPr>
              <a:t>Hikmet</a:t>
            </a:r>
            <a:endParaRPr lang="en-US" sz="1200" b="0" i="0" u="none" strike="noStrike" kern="1200" dirty="0" smtClean="0">
              <a:solidFill>
                <a:schemeClr val="tx1"/>
              </a:solidFill>
              <a:effectLst/>
              <a:latin typeface="+mn-lt"/>
              <a:ea typeface="+mn-ea"/>
              <a:cs typeface="+mn-cs"/>
            </a:endParaRP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Recommendations:</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In light of all the information we have researched and presented: Our recommendations for Virginia are:</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Rules should be put in place for internet service providers to enforce substantial protections against content and application discrimination. Companies providing internet service should not be able to block or throttle data based on content, sender, receiver, protocols or user equipment.</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ISPs should be transparent with customers about hidden fees, consequences of exceeding data caps, network performance and how they manage their networks. These requirements were part of the net neutrality rules and are being eliminated with the repeal.</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We believe repeal will not end the discussions regarding how the internet  is being managed in the US. Discussions on state level are just beginning and many states are taking action to ensure equal access to the internet. There are also many individuals s who are very passionate about net neutrality and we think they will be  keeping a close tab on ISP’s and content providers.</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
            </a:r>
            <a:br>
              <a:rPr lang="en-US" sz="1200" b="0" i="0" u="none" strike="noStrike"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6A263D8F-99FA-4D5E-B8BF-23C73DB3868F}" type="slidenum">
              <a:rPr lang="en-US" smtClean="0"/>
              <a:t>12</a:t>
            </a:fld>
            <a:endParaRPr lang="en-US"/>
          </a:p>
        </p:txBody>
      </p:sp>
    </p:spTree>
    <p:extLst>
      <p:ext uri="{BB962C8B-B14F-4D97-AF65-F5344CB8AC3E}">
        <p14:creationId xmlns:p14="http://schemas.microsoft.com/office/powerpoint/2010/main" val="4150960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endParaRPr lang="en-US" dirty="0"/>
          </a:p>
        </p:txBody>
      </p:sp>
      <p:sp>
        <p:nvSpPr>
          <p:cNvPr id="4" name="Slide Number Placeholder 3"/>
          <p:cNvSpPr>
            <a:spLocks noGrp="1"/>
          </p:cNvSpPr>
          <p:nvPr>
            <p:ph type="sldNum" sz="quarter" idx="10"/>
          </p:nvPr>
        </p:nvSpPr>
        <p:spPr/>
        <p:txBody>
          <a:bodyPr/>
          <a:lstStyle/>
          <a:p>
            <a:fld id="{6A263D8F-99FA-4D5E-B8BF-23C73DB3868F}" type="slidenum">
              <a:rPr lang="en-US" smtClean="0"/>
              <a:t>2</a:t>
            </a:fld>
            <a:endParaRPr lang="en-US"/>
          </a:p>
        </p:txBody>
      </p:sp>
    </p:spTree>
    <p:extLst>
      <p:ext uri="{BB962C8B-B14F-4D97-AF65-F5344CB8AC3E}">
        <p14:creationId xmlns:p14="http://schemas.microsoft.com/office/powerpoint/2010/main" val="2995774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Kelly</a:t>
            </a:r>
          </a:p>
          <a:p>
            <a:pPr>
              <a:spcBef>
                <a:spcPts val="0"/>
              </a:spcBef>
            </a:pPr>
            <a:r>
              <a:rPr lang="en-US" sz="1200" dirty="0" smtClean="0">
                <a:solidFill>
                  <a:srgbClr val="1F497D"/>
                </a:solidFill>
                <a:latin typeface="Calibri" panose="020F0502020204030204" pitchFamily="34" charset="0"/>
                <a:cs typeface="Calibri" panose="020F0502020204030204" pitchFamily="34" charset="0"/>
              </a:rPr>
              <a:t>The Federal Communications Commission, the FCC, voted to repeal</a:t>
            </a:r>
            <a:r>
              <a:rPr lang="en-US" sz="1200" baseline="0" dirty="0" smtClean="0">
                <a:solidFill>
                  <a:srgbClr val="1F497D"/>
                </a:solidFill>
                <a:latin typeface="Calibri" panose="020F0502020204030204" pitchFamily="34" charset="0"/>
                <a:cs typeface="Calibri" panose="020F0502020204030204" pitchFamily="34" charset="0"/>
              </a:rPr>
              <a:t> </a:t>
            </a:r>
            <a:r>
              <a:rPr lang="en-US" sz="1200" dirty="0" smtClean="0">
                <a:solidFill>
                  <a:srgbClr val="1F497D"/>
                </a:solidFill>
                <a:latin typeface="Calibri" panose="020F0502020204030204" pitchFamily="34" charset="0"/>
                <a:cs typeface="Calibri" panose="020F0502020204030204" pitchFamily="34" charset="0"/>
              </a:rPr>
              <a:t>America’s net neutrality rules late last year. The</a:t>
            </a:r>
            <a:r>
              <a:rPr lang="en-US" sz="1200" baseline="0" dirty="0" smtClean="0">
                <a:solidFill>
                  <a:srgbClr val="1F497D"/>
                </a:solidFill>
                <a:latin typeface="Calibri" panose="020F0502020204030204" pitchFamily="34" charset="0"/>
                <a:cs typeface="Calibri" panose="020F0502020204030204" pitchFamily="34" charset="0"/>
              </a:rPr>
              <a:t> process of dismantling the net neutrality rules began in April of this year. </a:t>
            </a:r>
            <a:r>
              <a:rPr lang="en-US" sz="1200" dirty="0" smtClean="0">
                <a:solidFill>
                  <a:srgbClr val="1F497D"/>
                </a:solidFill>
                <a:latin typeface="Calibri" panose="020F0502020204030204" pitchFamily="34" charset="0"/>
                <a:cs typeface="Calibri" panose="020F0502020204030204" pitchFamily="34" charset="0"/>
              </a:rPr>
              <a:t> </a:t>
            </a:r>
          </a:p>
          <a:p>
            <a:pPr>
              <a:spcBef>
                <a:spcPts val="0"/>
              </a:spcBef>
            </a:pPr>
            <a:endParaRPr lang="en-US" sz="1200" dirty="0" smtClean="0">
              <a:solidFill>
                <a:srgbClr val="1F497D"/>
              </a:solidFill>
              <a:latin typeface="Calibri" panose="020F0502020204030204" pitchFamily="34" charset="0"/>
              <a:cs typeface="Calibri" panose="020F0502020204030204" pitchFamily="34" charset="0"/>
            </a:endParaRPr>
          </a:p>
          <a:p>
            <a:pPr>
              <a:spcBef>
                <a:spcPts val="0"/>
              </a:spcBef>
            </a:pPr>
            <a:r>
              <a:rPr lang="en-US" sz="1200" dirty="0" smtClean="0">
                <a:solidFill>
                  <a:srgbClr val="1F497D"/>
                </a:solidFill>
                <a:latin typeface="Calibri" panose="020F0502020204030204" pitchFamily="34" charset="0"/>
                <a:cs typeface="Calibri" panose="020F0502020204030204" pitchFamily="34" charset="0"/>
              </a:rPr>
              <a:t>The broadband industry promised that the internet experience would not be negatively impacted, but critics argued that the net neutrality rules are necessary to preserve an open Internet and prevent broadband providers from having the power to censor internet content. </a:t>
            </a:r>
          </a:p>
          <a:p>
            <a:pPr>
              <a:spcBef>
                <a:spcPts val="0"/>
              </a:spcBef>
            </a:pPr>
            <a:endParaRPr lang="en-US" sz="1200" baseline="0" dirty="0" smtClean="0">
              <a:solidFill>
                <a:srgbClr val="1F497D"/>
              </a:solidFill>
              <a:latin typeface="Calibri" panose="020F0502020204030204" pitchFamily="34" charset="0"/>
              <a:cs typeface="Calibri" panose="020F0502020204030204" pitchFamily="34" charset="0"/>
            </a:endParaRPr>
          </a:p>
          <a:p>
            <a:pPr>
              <a:spcBef>
                <a:spcPts val="0"/>
              </a:spcBef>
            </a:pPr>
            <a:r>
              <a:rPr lang="en-US" sz="1200" dirty="0" smtClean="0">
                <a:solidFill>
                  <a:srgbClr val="1F497D"/>
                </a:solidFill>
                <a:latin typeface="Calibri" panose="020F0502020204030204" pitchFamily="34" charset="0"/>
                <a:cs typeface="Calibri" panose="020F0502020204030204" pitchFamily="34" charset="0"/>
              </a:rPr>
              <a:t>Over the next few minutes, we will provide</a:t>
            </a:r>
            <a:r>
              <a:rPr lang="en-US" sz="1200" baseline="0" dirty="0" smtClean="0">
                <a:solidFill>
                  <a:srgbClr val="1F497D"/>
                </a:solidFill>
                <a:latin typeface="Calibri" panose="020F0502020204030204" pitchFamily="34" charset="0"/>
                <a:cs typeface="Calibri" panose="020F0502020204030204" pitchFamily="34" charset="0"/>
              </a:rPr>
              <a:t> you</a:t>
            </a:r>
            <a:r>
              <a:rPr lang="en-US" sz="1200" dirty="0" smtClean="0">
                <a:solidFill>
                  <a:srgbClr val="1F497D"/>
                </a:solidFill>
                <a:latin typeface="Calibri" panose="020F0502020204030204" pitchFamily="34" charset="0"/>
                <a:cs typeface="Calibri" panose="020F0502020204030204" pitchFamily="34" charset="0"/>
              </a:rPr>
              <a:t> with additional information to expand upon</a:t>
            </a:r>
            <a:r>
              <a:rPr lang="en-US" sz="1200" baseline="0" dirty="0" smtClean="0">
                <a:solidFill>
                  <a:srgbClr val="1F497D"/>
                </a:solidFill>
                <a:latin typeface="Calibri" panose="020F0502020204030204" pitchFamily="34" charset="0"/>
                <a:cs typeface="Calibri" panose="020F0502020204030204" pitchFamily="34" charset="0"/>
              </a:rPr>
              <a:t> these arguments, including a brief look at the history of,  advantages, and disadvantages of net neutrality. We will also look at how the issue is being handled around the United States and across the globe.</a:t>
            </a:r>
          </a:p>
          <a:p>
            <a:pPr>
              <a:spcBef>
                <a:spcPts val="0"/>
              </a:spcBef>
            </a:pPr>
            <a:endParaRPr lang="en-US" sz="1200" baseline="0" dirty="0" smtClean="0">
              <a:solidFill>
                <a:srgbClr val="1F497D"/>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Calibri" panose="020F0502020204030204" pitchFamily="34" charset="0"/>
                <a:cs typeface="Calibri" panose="020F0502020204030204" pitchFamily="34" charset="0"/>
              </a:rPr>
              <a:t>Our goal is to provide an objective analysis of net neutrality, which includes its advantages and disadvantages, implications of the repeal of its Federal regulations and its potential effects on the citizens in Virginia.</a:t>
            </a:r>
          </a:p>
          <a:p>
            <a:pPr>
              <a:spcBef>
                <a:spcPts val="0"/>
              </a:spcBef>
            </a:pPr>
            <a:endParaRPr lang="en-US" sz="1200" dirty="0" smtClean="0">
              <a:solidFill>
                <a:srgbClr val="1F497D"/>
              </a:solidFill>
              <a:latin typeface="Calibri" panose="020F0502020204030204" pitchFamily="34" charset="0"/>
              <a:cs typeface="Calibri" panose="020F0502020204030204" pitchFamily="34" charset="0"/>
            </a:endParaRPr>
          </a:p>
          <a:p>
            <a:endParaRPr lang="en-US" b="0" dirty="0"/>
          </a:p>
        </p:txBody>
      </p:sp>
      <p:sp>
        <p:nvSpPr>
          <p:cNvPr id="4" name="Slide Number Placeholder 3"/>
          <p:cNvSpPr>
            <a:spLocks noGrp="1"/>
          </p:cNvSpPr>
          <p:nvPr>
            <p:ph type="sldNum" sz="quarter" idx="10"/>
          </p:nvPr>
        </p:nvSpPr>
        <p:spPr/>
        <p:txBody>
          <a:bodyPr/>
          <a:lstStyle/>
          <a:p>
            <a:fld id="{6A263D8F-99FA-4D5E-B8BF-23C73DB3868F}" type="slidenum">
              <a:rPr lang="en-US" smtClean="0"/>
              <a:t>3</a:t>
            </a:fld>
            <a:endParaRPr lang="en-US"/>
          </a:p>
        </p:txBody>
      </p:sp>
    </p:spTree>
    <p:extLst>
      <p:ext uri="{BB962C8B-B14F-4D97-AF65-F5344CB8AC3E}">
        <p14:creationId xmlns:p14="http://schemas.microsoft.com/office/powerpoint/2010/main" val="1712787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Kelly</a:t>
            </a:r>
          </a:p>
          <a:p>
            <a:r>
              <a:rPr lang="en-US" dirty="0" smtClean="0"/>
              <a:t>Before we get too far along, let’s stop to talk briefly about what net neutrality</a:t>
            </a:r>
            <a:r>
              <a:rPr lang="en-US" baseline="0" dirty="0" smtClean="0"/>
              <a:t> actually is. It is simply the principle that internet service providers should enable access to all content and applications regardless of the source. And they should do so without favoring or blocking particular products or websites. </a:t>
            </a:r>
          </a:p>
          <a:p>
            <a:endParaRPr lang="en-US" baseline="0" dirty="0" smtClean="0"/>
          </a:p>
          <a:p>
            <a:r>
              <a:rPr lang="en-US" baseline="0" dirty="0" smtClean="0"/>
              <a:t>The argument around net neutrality can be summed up in two questions. 1) How should a network’s owner treat the traffic that it carries? And 2) What rights should the network’s users have versus its owners? </a:t>
            </a:r>
          </a:p>
          <a:p>
            <a:endParaRPr lang="en-US" baseline="0" dirty="0" smtClean="0"/>
          </a:p>
          <a:p>
            <a:r>
              <a:rPr lang="en-US" baseline="0" dirty="0" smtClean="0"/>
              <a:t>Keeping those two questions in mind, I’ll turn it over to my colleague, Debbie Howe. </a:t>
            </a:r>
          </a:p>
        </p:txBody>
      </p:sp>
      <p:sp>
        <p:nvSpPr>
          <p:cNvPr id="4" name="Slide Number Placeholder 3"/>
          <p:cNvSpPr>
            <a:spLocks noGrp="1"/>
          </p:cNvSpPr>
          <p:nvPr>
            <p:ph type="sldNum" sz="quarter" idx="10"/>
          </p:nvPr>
        </p:nvSpPr>
        <p:spPr/>
        <p:txBody>
          <a:bodyPr/>
          <a:lstStyle/>
          <a:p>
            <a:fld id="{6A263D8F-99FA-4D5E-B8BF-23C73DB3868F}" type="slidenum">
              <a:rPr lang="en-US" smtClean="0"/>
              <a:t>4</a:t>
            </a:fld>
            <a:endParaRPr lang="en-US"/>
          </a:p>
        </p:txBody>
      </p:sp>
    </p:spTree>
    <p:extLst>
      <p:ext uri="{BB962C8B-B14F-4D97-AF65-F5344CB8AC3E}">
        <p14:creationId xmlns:p14="http://schemas.microsoft.com/office/powerpoint/2010/main" val="1376224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Debbie</a:t>
            </a:r>
            <a:endParaRPr lang="en-US" dirty="0"/>
          </a:p>
        </p:txBody>
      </p:sp>
      <p:sp>
        <p:nvSpPr>
          <p:cNvPr id="4" name="Slide Number Placeholder 3"/>
          <p:cNvSpPr>
            <a:spLocks noGrp="1"/>
          </p:cNvSpPr>
          <p:nvPr>
            <p:ph type="sldNum" sz="quarter" idx="10"/>
          </p:nvPr>
        </p:nvSpPr>
        <p:spPr/>
        <p:txBody>
          <a:bodyPr/>
          <a:lstStyle/>
          <a:p>
            <a:fld id="{6A263D8F-99FA-4D5E-B8BF-23C73DB3868F}" type="slidenum">
              <a:rPr lang="en-US" smtClean="0"/>
              <a:t>5</a:t>
            </a:fld>
            <a:endParaRPr lang="en-US"/>
          </a:p>
        </p:txBody>
      </p:sp>
    </p:spTree>
    <p:extLst>
      <p:ext uri="{BB962C8B-B14F-4D97-AF65-F5344CB8AC3E}">
        <p14:creationId xmlns:p14="http://schemas.microsoft.com/office/powerpoint/2010/main" val="2416963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u="none" strike="noStrike" kern="1200" dirty="0">
                <a:solidFill>
                  <a:schemeClr val="tx1"/>
                </a:solidFill>
                <a:effectLst/>
                <a:latin typeface="+mn-lt"/>
                <a:ea typeface="+mn-ea"/>
                <a:cs typeface="+mn-cs"/>
              </a:rPr>
              <a:t>Ann </a:t>
            </a:r>
            <a:endParaRPr lang="en-US" sz="1200" b="1" i="0" u="none" strike="noStrike"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Overview-Who are the supporters?</a:t>
            </a:r>
          </a:p>
          <a:p>
            <a:r>
              <a:rPr lang="en-US" sz="1200" kern="1200" dirty="0" smtClean="0">
                <a:solidFill>
                  <a:schemeClr val="tx1"/>
                </a:solidFill>
                <a:effectLst/>
                <a:latin typeface="+mn-lt"/>
                <a:ea typeface="+mn-ea"/>
                <a:cs typeface="+mn-cs"/>
              </a:rPr>
              <a:t>o  Proponents of net neutrality regulations include </a:t>
            </a:r>
            <a:r>
              <a:rPr lang="en-US" sz="1200" u="none" strike="noStrike" kern="1200" dirty="0" smtClean="0">
                <a:solidFill>
                  <a:schemeClr val="tx1"/>
                </a:solidFill>
                <a:effectLst/>
                <a:latin typeface="+mn-lt"/>
                <a:ea typeface="+mn-ea"/>
                <a:cs typeface="+mn-cs"/>
                <a:hlinkClick r:id="rId3" tooltip="Consumer advocate"/>
              </a:rPr>
              <a:t>consumer advocates</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4" tooltip="Human rights"/>
              </a:rPr>
              <a:t>human rights</a:t>
            </a:r>
            <a:r>
              <a:rPr lang="en-US" sz="1200" kern="1200" dirty="0" smtClean="0">
                <a:solidFill>
                  <a:schemeClr val="tx1"/>
                </a:solidFill>
                <a:effectLst/>
                <a:latin typeface="+mn-lt"/>
                <a:ea typeface="+mn-ea"/>
                <a:cs typeface="+mn-cs"/>
              </a:rPr>
              <a:t> organizations </a:t>
            </a:r>
          </a:p>
          <a:p>
            <a:r>
              <a:rPr lang="en-US" sz="1200" kern="1200" dirty="0" smtClean="0">
                <a:solidFill>
                  <a:schemeClr val="tx1"/>
                </a:solidFill>
                <a:effectLst/>
                <a:latin typeface="+mn-lt"/>
                <a:ea typeface="+mn-ea"/>
                <a:cs typeface="+mn-cs"/>
              </a:rPr>
              <a:t>o  Online companies and some technology companies</a:t>
            </a:r>
          </a:p>
          <a:p>
            <a:r>
              <a:rPr lang="en-US" sz="1200" kern="1200" dirty="0" smtClean="0">
                <a:solidFill>
                  <a:schemeClr val="tx1"/>
                </a:solidFill>
                <a:effectLst/>
                <a:latin typeface="+mn-lt"/>
                <a:ea typeface="+mn-ea"/>
                <a:cs typeface="+mn-cs"/>
              </a:rPr>
              <a:t>o  Many major Internet application companies are advocates of neutrality- </a:t>
            </a:r>
            <a:r>
              <a:rPr lang="en-US" sz="1200" u="none" strike="noStrike" kern="1200" dirty="0" smtClean="0">
                <a:solidFill>
                  <a:schemeClr val="tx1"/>
                </a:solidFill>
                <a:effectLst/>
                <a:latin typeface="+mn-lt"/>
                <a:ea typeface="+mn-ea"/>
                <a:cs typeface="+mn-cs"/>
                <a:hlinkClick r:id="rId5" tooltip="Yahoo!"/>
              </a:rPr>
              <a:t>Yahoo!</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6" tooltip="Vonage"/>
              </a:rPr>
              <a:t>Vonage</a:t>
            </a:r>
            <a:r>
              <a:rPr lang="en-US" sz="1200" kern="1200" dirty="0" smtClean="0">
                <a:solidFill>
                  <a:schemeClr val="tx1"/>
                </a:solidFill>
                <a:effectLst/>
                <a:latin typeface="+mn-lt"/>
                <a:ea typeface="+mn-ea"/>
                <a:cs typeface="+mn-cs"/>
              </a:rPr>
              <a:t>,</a:t>
            </a:r>
            <a:r>
              <a:rPr lang="en-US" sz="1200" u="none" strike="noStrike" kern="1200" baseline="30000" dirty="0" smtClean="0">
                <a:solidFill>
                  <a:schemeClr val="tx1"/>
                </a:solidFill>
                <a:effectLst/>
                <a:latin typeface="+mn-lt"/>
                <a:ea typeface="+mn-ea"/>
                <a:cs typeface="+mn-cs"/>
                <a:hlinkClick r:id="rId7"/>
              </a:rPr>
              <a:t>[59]</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8" tooltip="EBay"/>
              </a:rPr>
              <a:t>eBay</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9" tooltip="Amazon.com"/>
              </a:rPr>
              <a:t>Amazon</a:t>
            </a:r>
            <a:r>
              <a:rPr lang="en-US" sz="1200" kern="1200" dirty="0" smtClean="0">
                <a:solidFill>
                  <a:schemeClr val="tx1"/>
                </a:solidFill>
                <a:effectLst/>
                <a:latin typeface="+mn-lt"/>
                <a:ea typeface="+mn-ea"/>
                <a:cs typeface="+mn-cs"/>
              </a:rPr>
              <a:t>,</a:t>
            </a:r>
            <a:r>
              <a:rPr lang="en-US" sz="1200" u="none" strike="noStrike" kern="1200" baseline="30000" dirty="0" smtClean="0">
                <a:solidFill>
                  <a:schemeClr val="tx1"/>
                </a:solidFill>
                <a:effectLst/>
                <a:latin typeface="+mn-lt"/>
                <a:ea typeface="+mn-ea"/>
                <a:cs typeface="+mn-cs"/>
                <a:hlinkClick r:id="rId10"/>
              </a:rPr>
              <a:t>[60]</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11" tooltip="IAC/InterActiveCorp"/>
              </a:rPr>
              <a:t>IAC/InterActiveCorp</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12" tooltip="Microsoft"/>
              </a:rPr>
              <a:t>Microsoft</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13" tooltip="Reddit"/>
              </a:rPr>
              <a:t>Reddit</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14" tooltip="Twitter"/>
              </a:rPr>
              <a:t>Twitter</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15" tooltip="Tumblr"/>
              </a:rPr>
              <a:t>Tumblr</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16" tooltip="Etsy"/>
              </a:rPr>
              <a:t>Etsy</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17" tooltip="Daily Kos"/>
              </a:rPr>
              <a:t>Daily Kos</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18" tooltip="Greenpeace"/>
              </a:rPr>
              <a:t>Greenpeace</a:t>
            </a:r>
            <a:r>
              <a:rPr lang="en-US" sz="1200" kern="1200" dirty="0" smtClean="0">
                <a:solidFill>
                  <a:schemeClr val="tx1"/>
                </a:solidFill>
                <a:effectLst/>
                <a:latin typeface="+mn-lt"/>
                <a:ea typeface="+mn-ea"/>
                <a:cs typeface="+mn-cs"/>
              </a:rPr>
              <a:t>, along with many other companies and organizations, have also taken a stance in support of net neutrality </a:t>
            </a:r>
          </a:p>
          <a:p>
            <a:r>
              <a:rPr lang="en-US" sz="1200" kern="1200" dirty="0" smtClean="0">
                <a:solidFill>
                  <a:schemeClr val="tx1"/>
                </a:solidFill>
                <a:effectLst/>
                <a:latin typeface="+mn-lt"/>
                <a:ea typeface="+mn-ea"/>
                <a:cs typeface="+mn-cs"/>
              </a:rPr>
              <a:t>o  </a:t>
            </a:r>
            <a:r>
              <a:rPr lang="en-US" sz="1200" u="none" strike="noStrike" kern="1200" dirty="0" smtClean="0">
                <a:solidFill>
                  <a:schemeClr val="tx1"/>
                </a:solidFill>
                <a:effectLst/>
                <a:latin typeface="+mn-lt"/>
                <a:ea typeface="+mn-ea"/>
                <a:cs typeface="+mn-cs"/>
                <a:hlinkClick r:id="rId19" tooltip="Cogent Communications"/>
              </a:rPr>
              <a:t>Cogent Communications</a:t>
            </a:r>
            <a:r>
              <a:rPr lang="en-US" sz="1200" kern="1200" dirty="0" smtClean="0">
                <a:solidFill>
                  <a:schemeClr val="tx1"/>
                </a:solidFill>
                <a:effectLst/>
                <a:latin typeface="+mn-lt"/>
                <a:ea typeface="+mn-ea"/>
                <a:cs typeface="+mn-cs"/>
              </a:rPr>
              <a:t>, an international Internet service provider, has made an announcement in favor of certain net neutrality policies </a:t>
            </a:r>
          </a:p>
          <a:p>
            <a:r>
              <a:rPr lang="en-US" sz="1200" kern="1200" dirty="0" smtClean="0">
                <a:solidFill>
                  <a:schemeClr val="tx1"/>
                </a:solidFill>
                <a:effectLst/>
                <a:latin typeface="+mn-lt"/>
                <a:ea typeface="+mn-ea"/>
                <a:cs typeface="+mn-cs"/>
              </a:rPr>
              <a:t>·      Net neutrality as a </a:t>
            </a:r>
            <a:r>
              <a:rPr lang="en-US" sz="1200" i="1" kern="1200" dirty="0" smtClean="0">
                <a:solidFill>
                  <a:schemeClr val="tx1"/>
                </a:solidFill>
                <a:effectLst/>
                <a:latin typeface="+mn-lt"/>
                <a:ea typeface="+mn-ea"/>
                <a:cs typeface="+mn-cs"/>
              </a:rPr>
              <a:t>concept</a:t>
            </a:r>
            <a:r>
              <a:rPr lang="en-US" sz="1200" kern="1200" dirty="0" smtClean="0">
                <a:solidFill>
                  <a:schemeClr val="tx1"/>
                </a:solidFill>
                <a:effectLst/>
                <a:latin typeface="+mn-lt"/>
                <a:ea typeface="+mn-ea"/>
                <a:cs typeface="+mn-cs"/>
              </a:rPr>
              <a:t> is good, it's about fairness.  </a:t>
            </a:r>
          </a:p>
          <a:p>
            <a:r>
              <a:rPr lang="en-US" sz="1200" kern="1200" dirty="0" smtClean="0">
                <a:solidFill>
                  <a:schemeClr val="tx1"/>
                </a:solidFill>
                <a:effectLst/>
                <a:latin typeface="+mn-lt"/>
                <a:ea typeface="+mn-ea"/>
                <a:cs typeface="+mn-cs"/>
              </a:rPr>
              <a:t>·      Net neutrality as a </a:t>
            </a:r>
            <a:r>
              <a:rPr lang="en-US" sz="1200" i="1" kern="1200" dirty="0" smtClean="0">
                <a:solidFill>
                  <a:schemeClr val="tx1"/>
                </a:solidFill>
                <a:effectLst/>
                <a:latin typeface="+mn-lt"/>
                <a:ea typeface="+mn-ea"/>
                <a:cs typeface="+mn-cs"/>
              </a:rPr>
              <a:t>practice</a:t>
            </a:r>
            <a:r>
              <a:rPr lang="en-US" sz="1200" kern="1200" dirty="0" smtClean="0">
                <a:solidFill>
                  <a:schemeClr val="tx1"/>
                </a:solidFill>
                <a:effectLst/>
                <a:latin typeface="+mn-lt"/>
                <a:ea typeface="+mn-ea"/>
                <a:cs typeface="+mn-cs"/>
              </a:rPr>
              <a:t> is problematic.  </a:t>
            </a:r>
          </a:p>
          <a:p>
            <a:r>
              <a:rPr lang="en-US" sz="1200" kern="1200" dirty="0" smtClean="0">
                <a:solidFill>
                  <a:schemeClr val="tx1"/>
                </a:solidFill>
                <a:effectLst/>
                <a:latin typeface="+mn-lt"/>
                <a:ea typeface="+mn-ea"/>
                <a:cs typeface="+mn-cs"/>
              </a:rPr>
              <a:t>·      It's more </a:t>
            </a:r>
            <a:r>
              <a:rPr lang="en-US" sz="1200" b="1" kern="1200" dirty="0" smtClean="0">
                <a:solidFill>
                  <a:schemeClr val="tx1"/>
                </a:solidFill>
                <a:effectLst/>
                <a:latin typeface="+mn-lt"/>
                <a:ea typeface="+mn-ea"/>
                <a:cs typeface="+mn-cs"/>
              </a:rPr>
              <a:t>political</a:t>
            </a:r>
            <a:r>
              <a:rPr lang="en-US" sz="1200" kern="1200" dirty="0" smtClean="0">
                <a:solidFill>
                  <a:schemeClr val="tx1"/>
                </a:solidFill>
                <a:effectLst/>
                <a:latin typeface="+mn-lt"/>
                <a:ea typeface="+mn-ea"/>
                <a:cs typeface="+mn-cs"/>
              </a:rPr>
              <a:t> than it is technical.</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Control of data- </a:t>
            </a:r>
          </a:p>
          <a:p>
            <a:r>
              <a:rPr lang="en-US" sz="1200" kern="1200" dirty="0" smtClean="0">
                <a:solidFill>
                  <a:schemeClr val="tx1"/>
                </a:solidFill>
                <a:effectLst/>
                <a:latin typeface="+mn-lt"/>
                <a:ea typeface="+mn-ea"/>
                <a:cs typeface="+mn-cs"/>
              </a:rPr>
              <a:t>·      Gives consumers control of what they get and use and not ISPs; </a:t>
            </a:r>
          </a:p>
          <a:p>
            <a:r>
              <a:rPr lang="en-US" sz="1200" kern="1200" dirty="0" smtClean="0">
                <a:solidFill>
                  <a:schemeClr val="tx1"/>
                </a:solidFill>
                <a:effectLst/>
                <a:latin typeface="+mn-lt"/>
                <a:ea typeface="+mn-ea"/>
                <a:cs typeface="+mn-cs"/>
              </a:rPr>
              <a:t>·      ISPs should not create gateways, which influence discovery of sites, giving preference to some sites over others. You don't want your Internet access to become as limited as your Cable TV service</a:t>
            </a:r>
          </a:p>
          <a:p>
            <a:r>
              <a:rPr lang="en-US" sz="1200" kern="1200" dirty="0" smtClean="0">
                <a:solidFill>
                  <a:schemeClr val="tx1"/>
                </a:solidFill>
                <a:effectLst/>
                <a:latin typeface="+mn-lt"/>
                <a:ea typeface="+mn-ea"/>
                <a:cs typeface="+mn-cs"/>
              </a:rPr>
              <a:t>·      Being neutral allows the customer to control data, and not ISPs which could become corrupt as demonstrated in countries like India</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Fostering of free speech- </a:t>
            </a:r>
          </a:p>
          <a:p>
            <a:r>
              <a:rPr lang="en-US" sz="1200" kern="1200" dirty="0" smtClean="0">
                <a:solidFill>
                  <a:schemeClr val="tx1"/>
                </a:solidFill>
                <a:effectLst/>
                <a:latin typeface="+mn-lt"/>
                <a:ea typeface="+mn-ea"/>
                <a:cs typeface="+mn-cs"/>
              </a:rPr>
              <a:t>·      Without it Internet Service Providers (ISP) could exploit customers; </a:t>
            </a:r>
          </a:p>
          <a:p>
            <a:r>
              <a:rPr lang="en-US" sz="1200" kern="1200" dirty="0" smtClean="0">
                <a:solidFill>
                  <a:schemeClr val="tx1"/>
                </a:solidFill>
                <a:effectLst/>
                <a:latin typeface="+mn-lt"/>
                <a:ea typeface="+mn-ea"/>
                <a:cs typeface="+mn-cs"/>
              </a:rPr>
              <a:t>·      Potentially can monitor everything you do and sell to advertisers; </a:t>
            </a:r>
          </a:p>
          <a:p>
            <a:r>
              <a:rPr lang="en-US" sz="1200" kern="1200" dirty="0" smtClean="0">
                <a:solidFill>
                  <a:schemeClr val="tx1"/>
                </a:solidFill>
                <a:effectLst/>
                <a:latin typeface="+mn-lt"/>
                <a:ea typeface="+mn-ea"/>
                <a:cs typeface="+mn-cs"/>
              </a:rPr>
              <a:t>·      Can block tweets that are negative for the ISP; </a:t>
            </a:r>
          </a:p>
          <a:p>
            <a:r>
              <a:rPr lang="en-US" sz="1200" kern="1200" dirty="0" smtClean="0">
                <a:solidFill>
                  <a:schemeClr val="tx1"/>
                </a:solidFill>
                <a:effectLst/>
                <a:latin typeface="+mn-lt"/>
                <a:ea typeface="+mn-ea"/>
                <a:cs typeface="+mn-cs"/>
              </a:rPr>
              <a:t>·      Our laws have always said that two-way communications networks must be nondiscriminatory</a:t>
            </a:r>
          </a:p>
          <a:p>
            <a:r>
              <a:rPr lang="en-US" sz="1200" kern="1200" dirty="0" smtClean="0">
                <a:solidFill>
                  <a:schemeClr val="tx1"/>
                </a:solidFill>
                <a:effectLst/>
                <a:latin typeface="+mn-lt"/>
                <a:ea typeface="+mn-ea"/>
                <a:cs typeface="+mn-cs"/>
              </a:rPr>
              <a:t>·      One group espouses that the open internet allows people of color to tell their own stories and organize for racial justice. When activists are able to turn out thousands of people in the streets at a moment’s notice, it’s because ISPs aren’t allowed to block their messages or websites. The open internet allows people of color and other vulnerable communities to bypass traditional media gatekeepers. Without Net Neutrality, ISPs could block speech and prevent dissident voices from speaking freely online. Without Net Neutrality, people of color would lose a vital platform.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Increased user tolerances </a:t>
            </a:r>
          </a:p>
          <a:p>
            <a:r>
              <a:rPr lang="en-US" sz="1200" kern="1200" dirty="0" smtClean="0">
                <a:solidFill>
                  <a:schemeClr val="tx1"/>
                </a:solidFill>
                <a:effectLst/>
                <a:latin typeface="+mn-lt"/>
                <a:ea typeface="+mn-ea"/>
                <a:cs typeface="+mn-cs"/>
              </a:rPr>
              <a:t>·      Sites should be accessible at the same speed. This means no speeding up of certain sites because of business deals</a:t>
            </a:r>
          </a:p>
          <a:p>
            <a:r>
              <a:rPr lang="en-US" sz="1200" kern="1200" dirty="0" smtClean="0">
                <a:solidFill>
                  <a:schemeClr val="tx1"/>
                </a:solidFill>
                <a:effectLst/>
                <a:latin typeface="+mn-lt"/>
                <a:ea typeface="+mn-ea"/>
                <a:cs typeface="+mn-cs"/>
              </a:rPr>
              <a:t>·      Users have become accustomed to unfettered access and high speed internet</a:t>
            </a:r>
          </a:p>
          <a:p>
            <a:r>
              <a:rPr lang="en-US" sz="1200" kern="1200" dirty="0" smtClean="0">
                <a:solidFill>
                  <a:schemeClr val="tx1"/>
                </a:solidFill>
                <a:effectLst/>
                <a:latin typeface="+mn-lt"/>
                <a:ea typeface="+mn-ea"/>
                <a:cs typeface="+mn-cs"/>
              </a:rPr>
              <a:t>·      They will not tolerate going from fast connectivity slower access and abandon sites or programs that appear too slow for their needs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Promotion of competition and innovation</a:t>
            </a:r>
          </a:p>
          <a:p>
            <a:r>
              <a:rPr lang="en-US" sz="1200" kern="1200" dirty="0" smtClean="0">
                <a:solidFill>
                  <a:schemeClr val="tx1"/>
                </a:solidFill>
                <a:effectLst/>
                <a:latin typeface="+mn-lt"/>
                <a:ea typeface="+mn-ea"/>
                <a:cs typeface="+mn-cs"/>
              </a:rPr>
              <a:t>·      If small businesses have access, they can promote products, ideas etc.  </a:t>
            </a:r>
          </a:p>
          <a:p>
            <a:r>
              <a:rPr lang="en-US" sz="1200" kern="1200" dirty="0" smtClean="0">
                <a:solidFill>
                  <a:schemeClr val="tx1"/>
                </a:solidFill>
                <a:effectLst/>
                <a:latin typeface="+mn-lt"/>
                <a:ea typeface="+mn-ea"/>
                <a:cs typeface="+mn-cs"/>
              </a:rPr>
              <a:t>·      If repealed, they would not be able to afford the potential extra and high costs placed by ISPs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Preservation of internet standards</a:t>
            </a:r>
          </a:p>
          <a:p>
            <a:r>
              <a:rPr lang="en-US" sz="1200" kern="1200" dirty="0" smtClean="0">
                <a:solidFill>
                  <a:schemeClr val="tx1"/>
                </a:solidFill>
                <a:effectLst/>
                <a:latin typeface="+mn-lt"/>
                <a:ea typeface="+mn-ea"/>
                <a:cs typeface="+mn-cs"/>
              </a:rPr>
              <a:t>Advocates have sponsored legislation claiming that authorizing ISPs to override transport and application layer separation on the Internet would signal the decline of fundamental Internet standards and international consensus authority. Further, the legislation asserts that bit-shaping (encoding that changes the distribution of signals to improve efficiency) the transport of application data will undermine the transport layer's designed flexibility.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Promotion of investment of quality services- without the threat of throttling or the similar, companies can focus on developing quality services versus paying ISPs for more speed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A263D8F-99FA-4D5E-B8BF-23C73DB3868F}" type="slidenum">
              <a:rPr lang="en-US" smtClean="0"/>
              <a:t>6</a:t>
            </a:fld>
            <a:endParaRPr lang="en-US"/>
          </a:p>
        </p:txBody>
      </p:sp>
    </p:spTree>
    <p:extLst>
      <p:ext uri="{BB962C8B-B14F-4D97-AF65-F5344CB8AC3E}">
        <p14:creationId xmlns:p14="http://schemas.microsoft.com/office/powerpoint/2010/main" val="173902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0"/>
              </a:spcBef>
            </a:pPr>
            <a:r>
              <a:rPr lang="en-US" sz="1900" dirty="0" smtClean="0">
                <a:solidFill>
                  <a:srgbClr val="1F497D"/>
                </a:solidFill>
                <a:latin typeface="Calibri" panose="020F0502020204030204" pitchFamily="34" charset="0"/>
                <a:cs typeface="Calibri" panose="020F0502020204030204" pitchFamily="34" charset="0"/>
              </a:rPr>
              <a:t>Networks can’t afford to grow</a:t>
            </a:r>
          </a:p>
          <a:p>
            <a:pPr lvl="1">
              <a:lnSpc>
                <a:spcPct val="150000"/>
              </a:lnSpc>
              <a:spcBef>
                <a:spcPts val="0"/>
              </a:spcBef>
            </a:pPr>
            <a:r>
              <a:rPr lang="en-US" sz="1900" dirty="0" smtClean="0">
                <a:solidFill>
                  <a:srgbClr val="1F497D"/>
                </a:solidFill>
                <a:latin typeface="Calibri" panose="020F0502020204030204" pitchFamily="34" charset="0"/>
                <a:cs typeface="Calibri" panose="020F0502020204030204" pitchFamily="34" charset="0"/>
              </a:rPr>
              <a:t>Services like Netflix require more bandwidth than the average person (⅓ bandwidth in US), but pay the same as other users under net neutrality </a:t>
            </a:r>
          </a:p>
          <a:p>
            <a:pPr lvl="1">
              <a:lnSpc>
                <a:spcPct val="150000"/>
              </a:lnSpc>
              <a:spcBef>
                <a:spcPts val="0"/>
              </a:spcBef>
            </a:pPr>
            <a:r>
              <a:rPr lang="en-US" sz="1900" dirty="0" smtClean="0">
                <a:solidFill>
                  <a:srgbClr val="1F497D"/>
                </a:solidFill>
                <a:latin typeface="Calibri" panose="020F0502020204030204" pitchFamily="34" charset="0"/>
                <a:cs typeface="Calibri" panose="020F0502020204030204" pitchFamily="34" charset="0"/>
              </a:rPr>
              <a:t>ISP’s could afford to improve and expand their networks and focus on new technology if they could charge more for high end users.  This could allow for competition between ISP’s and allow</a:t>
            </a:r>
            <a:r>
              <a:rPr lang="en-US" sz="1900" baseline="0" dirty="0" smtClean="0">
                <a:solidFill>
                  <a:srgbClr val="1F497D"/>
                </a:solidFill>
                <a:latin typeface="Calibri" panose="020F0502020204030204" pitchFamily="34" charset="0"/>
                <a:cs typeface="Calibri" panose="020F0502020204030204" pitchFamily="34" charset="0"/>
              </a:rPr>
              <a:t> the consumer choices and the ability to negotiate their contracts </a:t>
            </a:r>
            <a:r>
              <a:rPr lang="en-US" sz="1900" baseline="0" smtClean="0">
                <a:solidFill>
                  <a:srgbClr val="1F497D"/>
                </a:solidFill>
                <a:latin typeface="Calibri" panose="020F0502020204030204" pitchFamily="34" charset="0"/>
                <a:cs typeface="Calibri" panose="020F0502020204030204" pitchFamily="34" charset="0"/>
              </a:rPr>
              <a:t>and pricing. </a:t>
            </a:r>
            <a:endParaRPr lang="en-US" sz="1900" dirty="0" smtClean="0">
              <a:solidFill>
                <a:srgbClr val="1F497D"/>
              </a:solidFill>
              <a:latin typeface="Calibri" panose="020F0502020204030204" pitchFamily="34" charset="0"/>
              <a:cs typeface="Calibri" panose="020F0502020204030204" pitchFamily="34" charset="0"/>
            </a:endParaRPr>
          </a:p>
          <a:p>
            <a:pPr>
              <a:lnSpc>
                <a:spcPct val="150000"/>
              </a:lnSpc>
              <a:spcBef>
                <a:spcPts val="0"/>
              </a:spcBef>
            </a:pPr>
            <a:r>
              <a:rPr lang="en-US" sz="1900" dirty="0" smtClean="0">
                <a:solidFill>
                  <a:srgbClr val="1F497D"/>
                </a:solidFill>
                <a:latin typeface="Calibri" panose="020F0502020204030204" pitchFamily="34" charset="0"/>
                <a:cs typeface="Calibri" panose="020F0502020204030204" pitchFamily="34" charset="0"/>
              </a:rPr>
              <a:t>Accessibility to Restricted Content</a:t>
            </a:r>
          </a:p>
          <a:p>
            <a:pPr lvl="1">
              <a:lnSpc>
                <a:spcPct val="150000"/>
              </a:lnSpc>
              <a:spcBef>
                <a:spcPts val="0"/>
              </a:spcBef>
            </a:pPr>
            <a:r>
              <a:rPr lang="en-US" sz="1900" dirty="0" smtClean="0">
                <a:solidFill>
                  <a:srgbClr val="1F497D"/>
                </a:solidFill>
                <a:latin typeface="Calibri" panose="020F0502020204030204" pitchFamily="34" charset="0"/>
                <a:cs typeface="Calibri" panose="020F0502020204030204" pitchFamily="34" charset="0"/>
              </a:rPr>
              <a:t>ISPs could charge a premium for access to restricted sites</a:t>
            </a:r>
          </a:p>
          <a:p>
            <a:pPr>
              <a:lnSpc>
                <a:spcPct val="150000"/>
              </a:lnSpc>
              <a:spcBef>
                <a:spcPts val="0"/>
              </a:spcBef>
            </a:pPr>
            <a:r>
              <a:rPr lang="en-US" sz="1900" dirty="0" smtClean="0">
                <a:solidFill>
                  <a:srgbClr val="1F497D"/>
                </a:solidFill>
                <a:latin typeface="Calibri" panose="020F0502020204030204" pitchFamily="34" charset="0"/>
                <a:cs typeface="Calibri" panose="020F0502020204030204" pitchFamily="34" charset="0"/>
              </a:rPr>
              <a:t>Government Bureaucracy</a:t>
            </a:r>
          </a:p>
          <a:p>
            <a:pPr lvl="1">
              <a:lnSpc>
                <a:spcPct val="150000"/>
              </a:lnSpc>
              <a:spcBef>
                <a:spcPts val="0"/>
              </a:spcBef>
            </a:pPr>
            <a:r>
              <a:rPr lang="en-US" sz="1900" dirty="0" smtClean="0">
                <a:solidFill>
                  <a:srgbClr val="1F497D"/>
                </a:solidFill>
                <a:latin typeface="Calibri" panose="020F0502020204030204" pitchFamily="34" charset="0"/>
                <a:cs typeface="Calibri" panose="020F0502020204030204" pitchFamily="34" charset="0"/>
              </a:rPr>
              <a:t>Net Neutrality is government regulation under Title II</a:t>
            </a:r>
          </a:p>
          <a:p>
            <a:pPr lvl="1">
              <a:lnSpc>
                <a:spcPct val="150000"/>
              </a:lnSpc>
              <a:spcBef>
                <a:spcPts val="0"/>
              </a:spcBef>
            </a:pPr>
            <a:r>
              <a:rPr lang="en-US" sz="1900" dirty="0" smtClean="0">
                <a:solidFill>
                  <a:srgbClr val="1F497D"/>
                </a:solidFill>
                <a:latin typeface="Calibri" panose="020F0502020204030204" pitchFamily="34" charset="0"/>
                <a:cs typeface="Calibri" panose="020F0502020204030204" pitchFamily="34" charset="0"/>
              </a:rPr>
              <a:t>It may help small innovators to stay alive, but it will likely slow down internet innovation</a:t>
            </a:r>
          </a:p>
          <a:p>
            <a:r>
              <a:rPr lang="en-US" sz="1900" dirty="0" smtClean="0">
                <a:solidFill>
                  <a:schemeClr val="accent1">
                    <a:lumMod val="50000"/>
                  </a:schemeClr>
                </a:solidFill>
              </a:rPr>
              <a:t>Priority Treatment:</a:t>
            </a:r>
          </a:p>
          <a:p>
            <a:r>
              <a:rPr lang="en-US" sz="1900" dirty="0" smtClean="0">
                <a:solidFill>
                  <a:schemeClr val="accent1">
                    <a:lumMod val="50000"/>
                  </a:schemeClr>
                </a:solidFill>
              </a:rPr>
              <a:t>Companies can no longer lobby for exemptions to force ISP’s to prioritize their traffic under net neutrality.</a:t>
            </a:r>
            <a:endParaRPr lang="en-US" sz="1900" dirty="0" smtClean="0">
              <a:solidFill>
                <a:schemeClr val="accent1">
                  <a:lumMod val="50000"/>
                </a:schemeClr>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6A263D8F-99FA-4D5E-B8BF-23C73DB3868F}" type="slidenum">
              <a:rPr lang="en-US" smtClean="0"/>
              <a:t>7</a:t>
            </a:fld>
            <a:endParaRPr lang="en-US"/>
          </a:p>
        </p:txBody>
      </p:sp>
    </p:spTree>
    <p:extLst>
      <p:ext uri="{BB962C8B-B14F-4D97-AF65-F5344CB8AC3E}">
        <p14:creationId xmlns:p14="http://schemas.microsoft.com/office/powerpoint/2010/main" val="722974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Terri – </a:t>
            </a:r>
          </a:p>
          <a:p>
            <a:endParaRPr lang="en-US" dirty="0"/>
          </a:p>
          <a:p>
            <a:r>
              <a:rPr lang="en-US" dirty="0"/>
              <a:t>Options for states</a:t>
            </a:r>
          </a:p>
          <a:p>
            <a:r>
              <a:rPr lang="en-US" dirty="0"/>
              <a:t>Do nothing: this is pretty self-explanatory, and a popular choice</a:t>
            </a:r>
          </a:p>
          <a:p>
            <a:r>
              <a:rPr lang="en-US" dirty="0"/>
              <a:t>Pass a resolution: basically a formal plea from the state government urging either Congress and/or the FCC to reconsider the decision</a:t>
            </a:r>
          </a:p>
          <a:p>
            <a:r>
              <a:rPr lang="en-US" dirty="0"/>
              <a:t>Sue the FCC: a lawsuit filed by 22 state attorneys general, which is currently being pursued</a:t>
            </a:r>
          </a:p>
          <a:p>
            <a:r>
              <a:rPr lang="en-US" dirty="0"/>
              <a:t>Have the Governor sign an executive order: this option is a shortcut to establishing requirements that might otherwise be passed through state legislature, as in options 5 and 6</a:t>
            </a:r>
          </a:p>
          <a:p>
            <a:r>
              <a:rPr lang="en-US" dirty="0"/>
              <a:t>Pass a bill on state contracts: this kind of bill would enforce net neutrality on any ISP that has, or wants, a contract with the state</a:t>
            </a:r>
          </a:p>
          <a:p>
            <a:r>
              <a:rPr lang="en-US" dirty="0"/>
              <a:t>Pass a bill on all ISPs: this, the most comprehensive approach, would establish a law requiring all ISPs in the state to abide by net neutrality principles, including not throttling or prioritizing content</a:t>
            </a:r>
          </a:p>
        </p:txBody>
      </p:sp>
      <p:sp>
        <p:nvSpPr>
          <p:cNvPr id="4" name="Slide Number Placeholder 3"/>
          <p:cNvSpPr>
            <a:spLocks noGrp="1"/>
          </p:cNvSpPr>
          <p:nvPr>
            <p:ph type="sldNum" sz="quarter" idx="10"/>
          </p:nvPr>
        </p:nvSpPr>
        <p:spPr/>
        <p:txBody>
          <a:bodyPr/>
          <a:lstStyle/>
          <a:p>
            <a:fld id="{6A263D8F-99FA-4D5E-B8BF-23C73DB3868F}" type="slidenum">
              <a:rPr lang="en-US" smtClean="0"/>
              <a:t>8</a:t>
            </a:fld>
            <a:endParaRPr lang="en-US"/>
          </a:p>
        </p:txBody>
      </p:sp>
    </p:spTree>
    <p:extLst>
      <p:ext uri="{BB962C8B-B14F-4D97-AF65-F5344CB8AC3E}">
        <p14:creationId xmlns:p14="http://schemas.microsoft.com/office/powerpoint/2010/main" val="1087632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pPr>
            <a:r>
              <a:rPr lang="en-US" sz="1200" dirty="0">
                <a:solidFill>
                  <a:srgbClr val="1F497D"/>
                </a:solidFill>
                <a:latin typeface="Calibri" panose="020F0502020204030204" pitchFamily="34" charset="0"/>
                <a:cs typeface="Calibri" panose="020F0502020204030204" pitchFamily="34" charset="0"/>
              </a:rPr>
              <a:t>Terri</a:t>
            </a:r>
          </a:p>
          <a:p>
            <a:pPr>
              <a:spcBef>
                <a:spcPts val="0"/>
              </a:spcBef>
            </a:pPr>
            <a:endParaRPr lang="en-US" sz="1200" dirty="0">
              <a:solidFill>
                <a:srgbClr val="1F497D"/>
              </a:solidFill>
              <a:latin typeface="Calibri" panose="020F0502020204030204" pitchFamily="34" charset="0"/>
              <a:cs typeface="Calibri" panose="020F0502020204030204" pitchFamily="34" charset="0"/>
            </a:endParaRPr>
          </a:p>
          <a:p>
            <a:pPr>
              <a:spcBef>
                <a:spcPts val="0"/>
              </a:spcBef>
            </a:pPr>
            <a:r>
              <a:rPr lang="en-US" sz="1200" dirty="0">
                <a:solidFill>
                  <a:srgbClr val="1F497D"/>
                </a:solidFill>
                <a:latin typeface="Calibri" panose="020F0502020204030204" pitchFamily="34" charset="0"/>
                <a:cs typeface="Calibri" panose="020F0502020204030204" pitchFamily="34" charset="0"/>
              </a:rPr>
              <a:t>Washington and Oregon are the only two that have passed legislation so far.  </a:t>
            </a:r>
          </a:p>
          <a:p>
            <a:pPr>
              <a:spcBef>
                <a:spcPts val="0"/>
              </a:spcBef>
            </a:pPr>
            <a:endParaRPr lang="en-US" sz="1200" dirty="0">
              <a:solidFill>
                <a:srgbClr val="1F497D"/>
              </a:solidFill>
              <a:latin typeface="Calibri" panose="020F0502020204030204" pitchFamily="34" charset="0"/>
              <a:cs typeface="Calibri" panose="020F0502020204030204" pitchFamily="34" charset="0"/>
            </a:endParaRPr>
          </a:p>
          <a:p>
            <a:pPr>
              <a:spcBef>
                <a:spcPts val="0"/>
              </a:spcBef>
            </a:pPr>
            <a:r>
              <a:rPr lang="en-US" sz="1200" dirty="0">
                <a:solidFill>
                  <a:srgbClr val="1F497D"/>
                </a:solidFill>
                <a:latin typeface="Calibri" panose="020F0502020204030204" pitchFamily="34" charset="0"/>
                <a:cs typeface="Calibri" panose="020F0502020204030204" pitchFamily="34" charset="0"/>
              </a:rPr>
              <a:t>The governors of five states — Montana, New Jersey, New York, Hawaii, and Vermont — have signed executive orders to preserve the rules. States issuing executive orders have said they won’t do business with a company that doesn’t abide by net neutrality to combat the FCC’s action</a:t>
            </a:r>
          </a:p>
          <a:p>
            <a:pPr>
              <a:spcBef>
                <a:spcPts val="0"/>
              </a:spcBef>
            </a:pPr>
            <a:endParaRPr lang="en-US" sz="1200" dirty="0">
              <a:solidFill>
                <a:srgbClr val="1F497D"/>
              </a:solidFill>
              <a:latin typeface="Calibri" panose="020F0502020204030204" pitchFamily="34" charset="0"/>
              <a:cs typeface="Calibri" panose="020F0502020204030204" pitchFamily="34" charset="0"/>
            </a:endParaRPr>
          </a:p>
          <a:p>
            <a:pPr>
              <a:spcBef>
                <a:spcPts val="0"/>
              </a:spcBef>
            </a:pPr>
            <a:r>
              <a:rPr lang="en-US" sz="1200" dirty="0">
                <a:solidFill>
                  <a:srgbClr val="1F497D"/>
                </a:solidFill>
                <a:latin typeface="Calibri" panose="020F0502020204030204" pitchFamily="34" charset="0"/>
                <a:cs typeface="Calibri" panose="020F0502020204030204" pitchFamily="34" charset="0"/>
              </a:rPr>
              <a:t>28 in total are pursuing one or more bills.  </a:t>
            </a:r>
          </a:p>
          <a:p>
            <a:pPr>
              <a:spcBef>
                <a:spcPts val="0"/>
              </a:spcBef>
            </a:pPr>
            <a:endParaRPr lang="en-US" sz="1200" dirty="0">
              <a:solidFill>
                <a:srgbClr val="1F497D"/>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6A263D8F-99FA-4D5E-B8BF-23C73DB3868F}" type="slidenum">
              <a:rPr lang="en-US" smtClean="0"/>
              <a:t>9</a:t>
            </a:fld>
            <a:endParaRPr lang="en-US"/>
          </a:p>
        </p:txBody>
      </p:sp>
    </p:spTree>
    <p:extLst>
      <p:ext uri="{BB962C8B-B14F-4D97-AF65-F5344CB8AC3E}">
        <p14:creationId xmlns:p14="http://schemas.microsoft.com/office/powerpoint/2010/main" val="867412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2362200" y="4038600"/>
            <a:ext cx="6477000" cy="1828800"/>
          </a:xfrm>
        </p:spPr>
        <p:txBody>
          <a:bodyPr anchor="b"/>
          <a:lstStyle>
            <a:lvl1pPr>
              <a:defRPr cap="all" baseline="0"/>
            </a:lvl1pPr>
          </a:lstStyle>
          <a:p>
            <a:r>
              <a:rPr kumimoji="0" lang="en-US" dirty="0"/>
              <a:t>		    Net Neutrality</a:t>
            </a:r>
          </a:p>
        </p:txBody>
      </p:sp>
      <p:sp>
        <p:nvSpPr>
          <p:cNvPr id="9" name="Subtitle 8"/>
          <p:cNvSpPr>
            <a:spLocks noGrp="1"/>
          </p:cNvSpPr>
          <p:nvPr>
            <p:ph type="subTitle" idx="1" hasCustomPrompt="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VEI Group 6</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en-US" dirty="0"/>
              <a:t>5/25/18</a:t>
            </a: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5/24/2018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5/24/2018</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5/24/2018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5/24/2018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5/24/2018</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5/24/2018</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5/24/2018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5/24/2018</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5/24/2018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5/24/2018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5/24/2018</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Net Neutrality</a:t>
            </a:r>
          </a:p>
        </p:txBody>
      </p:sp>
      <p:sp>
        <p:nvSpPr>
          <p:cNvPr id="3" name="Subtitle 2"/>
          <p:cNvSpPr>
            <a:spLocks noGrp="1"/>
          </p:cNvSpPr>
          <p:nvPr>
            <p:ph type="subTitle" idx="1"/>
          </p:nvPr>
        </p:nvSpPr>
        <p:spPr/>
        <p:txBody>
          <a:bodyPr/>
          <a:lstStyle/>
          <a:p>
            <a:r>
              <a:rPr lang="en-US" dirty="0"/>
              <a:t>				VEI Group 6</a:t>
            </a:r>
          </a:p>
        </p:txBody>
      </p:sp>
      <p:sp>
        <p:nvSpPr>
          <p:cNvPr id="5" name="TextBox 4">
            <a:extLst>
              <a:ext uri="{FF2B5EF4-FFF2-40B4-BE49-F238E27FC236}">
                <a16:creationId xmlns:a16="http://schemas.microsoft.com/office/drawing/2014/main" xmlns="" id="{2BBDD429-3383-4BFF-8AAD-D24AD136088B}"/>
              </a:ext>
            </a:extLst>
          </p:cNvPr>
          <p:cNvSpPr txBox="1"/>
          <p:nvPr/>
        </p:nvSpPr>
        <p:spPr>
          <a:xfrm>
            <a:off x="536713" y="6208271"/>
            <a:ext cx="1170705" cy="369332"/>
          </a:xfrm>
          <a:prstGeom prst="rect">
            <a:avLst/>
          </a:prstGeom>
          <a:noFill/>
        </p:spPr>
        <p:txBody>
          <a:bodyPr wrap="none" rtlCol="0">
            <a:spAutoFit/>
          </a:bodyPr>
          <a:lstStyle/>
          <a:p>
            <a:r>
              <a:rPr lang="en-US" dirty="0"/>
              <a:t>May 2018</a:t>
            </a:r>
          </a:p>
        </p:txBody>
      </p:sp>
    </p:spTree>
    <p:extLst>
      <p:ext uri="{BB962C8B-B14F-4D97-AF65-F5344CB8AC3E}">
        <p14:creationId xmlns:p14="http://schemas.microsoft.com/office/powerpoint/2010/main" val="1051654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58F1CA-A4DA-4AB0-8381-AA89B599C13B}"/>
              </a:ext>
            </a:extLst>
          </p:cNvPr>
          <p:cNvSpPr>
            <a:spLocks noGrp="1"/>
          </p:cNvSpPr>
          <p:nvPr>
            <p:ph type="title"/>
          </p:nvPr>
        </p:nvSpPr>
        <p:spPr/>
        <p:txBody>
          <a:bodyPr>
            <a:normAutofit fontScale="90000"/>
          </a:bodyPr>
          <a:lstStyle/>
          <a:p>
            <a:r>
              <a:rPr lang="en-US" dirty="0"/>
              <a:t>				</a:t>
            </a:r>
            <a:r>
              <a:rPr lang="en-US" sz="3600" dirty="0">
                <a:solidFill>
                  <a:schemeClr val="accent6">
                    <a:lumMod val="75000"/>
                  </a:schemeClr>
                </a:solidFill>
              </a:rPr>
              <a:t>International Perspective</a:t>
            </a:r>
          </a:p>
        </p:txBody>
      </p:sp>
      <p:sp>
        <p:nvSpPr>
          <p:cNvPr id="3" name="Content Placeholder 2">
            <a:extLst>
              <a:ext uri="{FF2B5EF4-FFF2-40B4-BE49-F238E27FC236}">
                <a16:creationId xmlns:a16="http://schemas.microsoft.com/office/drawing/2014/main" xmlns="" id="{08FD04E3-7FAA-4154-A695-20620CC124C8}"/>
              </a:ext>
            </a:extLst>
          </p:cNvPr>
          <p:cNvSpPr>
            <a:spLocks noGrp="1"/>
          </p:cNvSpPr>
          <p:nvPr>
            <p:ph sz="quarter" idx="1"/>
          </p:nvPr>
        </p:nvSpPr>
        <p:spPr>
          <a:xfrm>
            <a:off x="625711" y="1600200"/>
            <a:ext cx="8153400" cy="4495800"/>
          </a:xfrm>
        </p:spPr>
        <p:txBody>
          <a:bodyPr>
            <a:normAutofit/>
          </a:bodyPr>
          <a:lstStyle/>
          <a:p>
            <a:pPr>
              <a:lnSpc>
                <a:spcPct val="150000"/>
              </a:lnSpc>
              <a:spcBef>
                <a:spcPts val="0"/>
              </a:spcBef>
            </a:pPr>
            <a:r>
              <a:rPr lang="en-US" sz="2200" dirty="0" smtClean="0">
                <a:solidFill>
                  <a:srgbClr val="1F497D"/>
                </a:solidFill>
                <a:latin typeface="Calibri" panose="020F0502020204030204" pitchFamily="34" charset="0"/>
                <a:cs typeface="Calibri" panose="020F0502020204030204" pitchFamily="34" charset="0"/>
              </a:rPr>
              <a:t>The </a:t>
            </a:r>
            <a:r>
              <a:rPr lang="en-US" sz="2200" dirty="0">
                <a:solidFill>
                  <a:srgbClr val="1F497D"/>
                </a:solidFill>
                <a:latin typeface="Calibri" panose="020F0502020204030204" pitchFamily="34" charset="0"/>
                <a:cs typeface="Calibri" panose="020F0502020204030204" pitchFamily="34" charset="0"/>
              </a:rPr>
              <a:t>Internet has no centralized governance in either technological implementation or policies for access and usage</a:t>
            </a:r>
          </a:p>
          <a:p>
            <a:pPr>
              <a:lnSpc>
                <a:spcPct val="150000"/>
              </a:lnSpc>
              <a:spcBef>
                <a:spcPts val="0"/>
              </a:spcBef>
            </a:pPr>
            <a:r>
              <a:rPr lang="en-US" sz="2200" dirty="0">
                <a:solidFill>
                  <a:srgbClr val="1F497D"/>
                </a:solidFill>
                <a:latin typeface="Calibri" panose="020F0502020204030204" pitchFamily="34" charset="0"/>
                <a:cs typeface="Calibri" panose="020F0502020204030204" pitchFamily="34" charset="0"/>
              </a:rPr>
              <a:t>Each country manages its own internet environment independently.</a:t>
            </a:r>
          </a:p>
          <a:p>
            <a:pPr>
              <a:lnSpc>
                <a:spcPct val="150000"/>
              </a:lnSpc>
              <a:spcBef>
                <a:spcPts val="0"/>
              </a:spcBef>
            </a:pPr>
            <a:r>
              <a:rPr lang="en-US" sz="2200" dirty="0">
                <a:solidFill>
                  <a:srgbClr val="1F497D"/>
                </a:solidFill>
                <a:latin typeface="Calibri" panose="020F0502020204030204" pitchFamily="34" charset="0"/>
                <a:cs typeface="Calibri" panose="020F0502020204030204" pitchFamily="34" charset="0"/>
              </a:rPr>
              <a:t>Other countries are also facing similar dilemmas about how to deal with today’s digital realities</a:t>
            </a:r>
          </a:p>
          <a:p>
            <a:pPr>
              <a:lnSpc>
                <a:spcPct val="150000"/>
              </a:lnSpc>
              <a:spcBef>
                <a:spcPts val="0"/>
              </a:spcBef>
            </a:pPr>
            <a:r>
              <a:rPr lang="en-US" sz="2200" dirty="0">
                <a:solidFill>
                  <a:srgbClr val="1F497D"/>
                </a:solidFill>
                <a:latin typeface="Calibri" panose="020F0502020204030204" pitchFamily="34" charset="0"/>
                <a:cs typeface="Calibri" panose="020F0502020204030204" pitchFamily="34" charset="0"/>
              </a:rPr>
              <a:t>General consensus is that an open internet is good for consumers and for civil society</a:t>
            </a:r>
          </a:p>
          <a:p>
            <a:pPr>
              <a:lnSpc>
                <a:spcPct val="150000"/>
              </a:lnSpc>
              <a:spcBef>
                <a:spcPts val="0"/>
              </a:spcBef>
            </a:pPr>
            <a:endParaRPr lang="en-US" sz="2200" dirty="0">
              <a:solidFill>
                <a:srgbClr val="1F497D"/>
              </a:solidFill>
              <a:latin typeface="Calibri" panose="020F0502020204030204" pitchFamily="34" charset="0"/>
              <a:cs typeface="Calibri" panose="020F0502020204030204" pitchFamily="34" charset="0"/>
            </a:endParaRPr>
          </a:p>
          <a:p>
            <a:pPr marL="0" indent="0">
              <a:spcBef>
                <a:spcPts val="0"/>
              </a:spcBef>
              <a:buNone/>
            </a:pPr>
            <a:endParaRPr lang="en-US" sz="2200" dirty="0">
              <a:solidFill>
                <a:srgbClr val="1F497D"/>
              </a:solidFill>
              <a:latin typeface="Calibri" panose="020F0502020204030204" pitchFamily="34" charset="0"/>
              <a:cs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361922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58F1CA-A4DA-4AB0-8381-AA89B599C13B}"/>
              </a:ext>
            </a:extLst>
          </p:cNvPr>
          <p:cNvSpPr>
            <a:spLocks noGrp="1"/>
          </p:cNvSpPr>
          <p:nvPr>
            <p:ph type="title"/>
          </p:nvPr>
        </p:nvSpPr>
        <p:spPr/>
        <p:txBody>
          <a:bodyPr>
            <a:normAutofit fontScale="90000"/>
          </a:bodyPr>
          <a:lstStyle/>
          <a:p>
            <a:r>
              <a:rPr lang="en-US" dirty="0"/>
              <a:t>				</a:t>
            </a:r>
            <a:r>
              <a:rPr lang="en-US" sz="3600" dirty="0">
                <a:solidFill>
                  <a:schemeClr val="accent6">
                    <a:lumMod val="75000"/>
                  </a:schemeClr>
                </a:solidFill>
              </a:rPr>
              <a:t>International Perspective</a:t>
            </a:r>
          </a:p>
        </p:txBody>
      </p:sp>
      <p:sp>
        <p:nvSpPr>
          <p:cNvPr id="3" name="Content Placeholder 2">
            <a:extLst>
              <a:ext uri="{FF2B5EF4-FFF2-40B4-BE49-F238E27FC236}">
                <a16:creationId xmlns:a16="http://schemas.microsoft.com/office/drawing/2014/main" xmlns="" id="{08FD04E3-7FAA-4154-A695-20620CC124C8}"/>
              </a:ext>
            </a:extLst>
          </p:cNvPr>
          <p:cNvSpPr>
            <a:spLocks noGrp="1"/>
          </p:cNvSpPr>
          <p:nvPr>
            <p:ph sz="quarter" idx="1"/>
          </p:nvPr>
        </p:nvSpPr>
        <p:spPr>
          <a:xfrm>
            <a:off x="612648" y="1600200"/>
            <a:ext cx="8153400" cy="5257800"/>
          </a:xfrm>
        </p:spPr>
        <p:txBody>
          <a:bodyPr>
            <a:normAutofit/>
          </a:bodyPr>
          <a:lstStyle/>
          <a:p>
            <a:pPr marL="320040" lvl="1" indent="0">
              <a:spcBef>
                <a:spcPts val="0"/>
              </a:spcBef>
              <a:buNone/>
            </a:pPr>
            <a:endParaRPr lang="en-US" sz="1500" dirty="0">
              <a:solidFill>
                <a:srgbClr val="1F497D"/>
              </a:solidFill>
              <a:latin typeface="Calibri" panose="020F0502020204030204" pitchFamily="34" charset="0"/>
              <a:cs typeface="Calibri" panose="020F0502020204030204" pitchFamily="34" charset="0"/>
            </a:endParaRPr>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878423797"/>
              </p:ext>
            </p:extLst>
          </p:nvPr>
        </p:nvGraphicFramePr>
        <p:xfrm>
          <a:off x="211015" y="1561122"/>
          <a:ext cx="8768862" cy="52851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9689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58F1CA-A4DA-4AB0-8381-AA89B599C13B}"/>
              </a:ext>
            </a:extLst>
          </p:cNvPr>
          <p:cNvSpPr>
            <a:spLocks noGrp="1"/>
          </p:cNvSpPr>
          <p:nvPr>
            <p:ph type="title"/>
          </p:nvPr>
        </p:nvSpPr>
        <p:spPr/>
        <p:txBody>
          <a:bodyPr>
            <a:normAutofit/>
          </a:bodyPr>
          <a:lstStyle/>
          <a:p>
            <a:r>
              <a:rPr lang="en-US" dirty="0"/>
              <a:t>						</a:t>
            </a:r>
            <a:r>
              <a:rPr lang="en-US" sz="3600" dirty="0">
                <a:solidFill>
                  <a:schemeClr val="accent6">
                    <a:lumMod val="75000"/>
                  </a:schemeClr>
                </a:solidFill>
              </a:rPr>
              <a:t>Conclusion</a:t>
            </a:r>
          </a:p>
        </p:txBody>
      </p:sp>
      <p:sp>
        <p:nvSpPr>
          <p:cNvPr id="3" name="Content Placeholder 2">
            <a:extLst>
              <a:ext uri="{FF2B5EF4-FFF2-40B4-BE49-F238E27FC236}">
                <a16:creationId xmlns:a16="http://schemas.microsoft.com/office/drawing/2014/main" xmlns="" id="{08FD04E3-7FAA-4154-A695-20620CC124C8}"/>
              </a:ext>
            </a:extLst>
          </p:cNvPr>
          <p:cNvSpPr>
            <a:spLocks noGrp="1"/>
          </p:cNvSpPr>
          <p:nvPr>
            <p:ph sz="quarter" idx="1"/>
          </p:nvPr>
        </p:nvSpPr>
        <p:spPr/>
        <p:txBody>
          <a:bodyPr>
            <a:normAutofit/>
          </a:bodyPr>
          <a:lstStyle/>
          <a:p>
            <a:pPr marL="0" indent="0">
              <a:spcBef>
                <a:spcPts val="0"/>
              </a:spcBef>
              <a:buNone/>
            </a:pPr>
            <a:r>
              <a:rPr lang="en-US" sz="2200" dirty="0" smtClean="0">
                <a:solidFill>
                  <a:srgbClr val="1F497D"/>
                </a:solidFill>
                <a:latin typeface="Calibri" panose="020F0502020204030204" pitchFamily="34" charset="0"/>
                <a:cs typeface="Calibri" panose="020F0502020204030204" pitchFamily="34" charset="0"/>
              </a:rPr>
              <a:t>To protect Virginia consumers:</a:t>
            </a: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a:spcBef>
                <a:spcPts val="0"/>
              </a:spcBef>
            </a:pPr>
            <a:r>
              <a:rPr lang="en-US" sz="2200" dirty="0" smtClean="0">
                <a:solidFill>
                  <a:srgbClr val="1F497D"/>
                </a:solidFill>
                <a:latin typeface="Calibri" panose="020F0502020204030204" pitchFamily="34" charset="0"/>
                <a:cs typeface="Calibri" panose="020F0502020204030204" pitchFamily="34" charset="0"/>
              </a:rPr>
              <a:t>Content and application discrimination should not be allowed</a:t>
            </a: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a:spcBef>
                <a:spcPts val="0"/>
              </a:spcBef>
            </a:pPr>
            <a:r>
              <a:rPr lang="en-US" sz="2200" dirty="0" smtClean="0">
                <a:solidFill>
                  <a:srgbClr val="1F497D"/>
                </a:solidFill>
                <a:latin typeface="Calibri" panose="020F0502020204030204" pitchFamily="34" charset="0"/>
                <a:cs typeface="Calibri" panose="020F0502020204030204" pitchFamily="34" charset="0"/>
              </a:rPr>
              <a:t>Laws need to be put in place to prevent competitors from throttling and blocking content</a:t>
            </a: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a:spcBef>
                <a:spcPts val="0"/>
              </a:spcBef>
            </a:pPr>
            <a:r>
              <a:rPr lang="en-US" sz="2200" dirty="0" smtClean="0">
                <a:solidFill>
                  <a:srgbClr val="1F497D"/>
                </a:solidFill>
                <a:latin typeface="Calibri" panose="020F0502020204030204" pitchFamily="34" charset="0"/>
                <a:cs typeface="Calibri" panose="020F0502020204030204" pitchFamily="34" charset="0"/>
              </a:rPr>
              <a:t>ISPs should have </a:t>
            </a:r>
            <a:r>
              <a:rPr lang="en-US" sz="2200" dirty="0">
                <a:solidFill>
                  <a:srgbClr val="1F497D"/>
                </a:solidFill>
                <a:latin typeface="Calibri" panose="020F0502020204030204" pitchFamily="34" charset="0"/>
                <a:cs typeface="Calibri" panose="020F0502020204030204" pitchFamily="34" charset="0"/>
              </a:rPr>
              <a:t>transparent </a:t>
            </a:r>
            <a:r>
              <a:rPr lang="en-US" sz="2200" dirty="0" smtClean="0">
                <a:solidFill>
                  <a:srgbClr val="1F497D"/>
                </a:solidFill>
                <a:latin typeface="Calibri" panose="020F0502020204030204" pitchFamily="34" charset="0"/>
                <a:cs typeface="Calibri" panose="020F0502020204030204" pitchFamily="34" charset="0"/>
              </a:rPr>
              <a:t>policies related to content delivery</a:t>
            </a:r>
            <a:endParaRPr lang="en-US" sz="2200" dirty="0">
              <a:solidFill>
                <a:srgbClr val="1F497D"/>
              </a:solidFill>
              <a:latin typeface="Calibri" panose="020F0502020204030204" pitchFamily="34" charset="0"/>
              <a:cs typeface="Calibri" panose="020F0502020204030204" pitchFamily="34" charset="0"/>
            </a:endParaRPr>
          </a:p>
          <a:p>
            <a:pPr marL="0" indent="0">
              <a:spcBef>
                <a:spcPts val="0"/>
              </a:spcBef>
              <a:buNone/>
            </a:pPr>
            <a:endParaRPr lang="en-US" sz="2200" dirty="0">
              <a:solidFill>
                <a:srgbClr val="1F497D"/>
              </a:solidFill>
              <a:latin typeface="Calibri" panose="020F0502020204030204" pitchFamily="34" charset="0"/>
              <a:cs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1340585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Members</a:t>
            </a:r>
            <a:endParaRPr lang="en-US" dirty="0"/>
          </a:p>
        </p:txBody>
      </p:sp>
      <p:sp>
        <p:nvSpPr>
          <p:cNvPr id="3" name="Content Placeholder 2"/>
          <p:cNvSpPr>
            <a:spLocks noGrp="1"/>
          </p:cNvSpPr>
          <p:nvPr>
            <p:ph sz="quarter" idx="1"/>
          </p:nvPr>
        </p:nvSpPr>
        <p:spPr/>
        <p:txBody>
          <a:bodyPr/>
          <a:lstStyle/>
          <a:p>
            <a:r>
              <a:rPr lang="en-US" sz="2200" dirty="0" smtClean="0">
                <a:solidFill>
                  <a:schemeClr val="accent5">
                    <a:lumMod val="50000"/>
                  </a:schemeClr>
                </a:solidFill>
                <a:latin typeface="Calibri" panose="020F0502020204030204" pitchFamily="34" charset="0"/>
              </a:rPr>
              <a:t>Kelly Hiers, Virginia Retirement System</a:t>
            </a:r>
          </a:p>
          <a:p>
            <a:r>
              <a:rPr lang="en-US" sz="2200" dirty="0" smtClean="0">
                <a:solidFill>
                  <a:schemeClr val="accent5">
                    <a:lumMod val="50000"/>
                  </a:schemeClr>
                </a:solidFill>
                <a:latin typeface="Calibri" panose="020F0502020204030204" pitchFamily="34" charset="0"/>
              </a:rPr>
              <a:t>Debbie Howe, Department of Human Resource Mgmt.</a:t>
            </a:r>
          </a:p>
          <a:p>
            <a:r>
              <a:rPr lang="en-US" sz="2200" dirty="0" smtClean="0">
                <a:solidFill>
                  <a:schemeClr val="accent5">
                    <a:lumMod val="50000"/>
                  </a:schemeClr>
                </a:solidFill>
                <a:latin typeface="Calibri" panose="020F0502020204030204" pitchFamily="34" charset="0"/>
              </a:rPr>
              <a:t>Mike </a:t>
            </a:r>
            <a:r>
              <a:rPr lang="en-US" sz="2200" dirty="0" err="1" smtClean="0">
                <a:solidFill>
                  <a:schemeClr val="accent5">
                    <a:lumMod val="50000"/>
                  </a:schemeClr>
                </a:solidFill>
                <a:latin typeface="Calibri" panose="020F0502020204030204" pitchFamily="34" charset="0"/>
              </a:rPr>
              <a:t>O’Berry</a:t>
            </a:r>
            <a:r>
              <a:rPr lang="en-US" sz="2200" dirty="0" smtClean="0">
                <a:solidFill>
                  <a:schemeClr val="accent5">
                    <a:lumMod val="50000"/>
                  </a:schemeClr>
                </a:solidFill>
                <a:latin typeface="Calibri" panose="020F0502020204030204" pitchFamily="34" charset="0"/>
              </a:rPr>
              <a:t>, Virginia Commonwealth University</a:t>
            </a:r>
          </a:p>
          <a:p>
            <a:r>
              <a:rPr lang="en-US" sz="2200" dirty="0" smtClean="0">
                <a:solidFill>
                  <a:schemeClr val="accent5">
                    <a:lumMod val="50000"/>
                  </a:schemeClr>
                </a:solidFill>
                <a:latin typeface="Calibri" panose="020F0502020204030204" pitchFamily="34" charset="0"/>
              </a:rPr>
              <a:t>Ann Bevan, Department of Medical Assistance Services</a:t>
            </a:r>
          </a:p>
          <a:p>
            <a:r>
              <a:rPr lang="en-US" sz="2200" dirty="0" smtClean="0">
                <a:solidFill>
                  <a:schemeClr val="accent5">
                    <a:lumMod val="50000"/>
                  </a:schemeClr>
                </a:solidFill>
                <a:latin typeface="Calibri" panose="020F0502020204030204" pitchFamily="34" charset="0"/>
              </a:rPr>
              <a:t>Terri Rose, Virginia Lottery</a:t>
            </a:r>
          </a:p>
          <a:p>
            <a:r>
              <a:rPr lang="en-US" sz="2200" dirty="0" err="1" smtClean="0">
                <a:solidFill>
                  <a:schemeClr val="accent5">
                    <a:lumMod val="50000"/>
                  </a:schemeClr>
                </a:solidFill>
                <a:latin typeface="Calibri" panose="020F0502020204030204" pitchFamily="34" charset="0"/>
              </a:rPr>
              <a:t>Hikmet</a:t>
            </a:r>
            <a:r>
              <a:rPr lang="en-US" sz="2200" dirty="0" smtClean="0">
                <a:solidFill>
                  <a:schemeClr val="accent5">
                    <a:lumMod val="50000"/>
                  </a:schemeClr>
                </a:solidFill>
                <a:latin typeface="Calibri" panose="020F0502020204030204" pitchFamily="34" charset="0"/>
              </a:rPr>
              <a:t> </a:t>
            </a:r>
            <a:r>
              <a:rPr lang="en-US" sz="2200" dirty="0" err="1" smtClean="0">
                <a:solidFill>
                  <a:schemeClr val="accent5">
                    <a:lumMod val="50000"/>
                  </a:schemeClr>
                </a:solidFill>
                <a:latin typeface="Calibri" panose="020F0502020204030204" pitchFamily="34" charset="0"/>
              </a:rPr>
              <a:t>Gursoy</a:t>
            </a:r>
            <a:r>
              <a:rPr lang="en-US" sz="2200" dirty="0" smtClean="0">
                <a:solidFill>
                  <a:schemeClr val="accent5">
                    <a:lumMod val="50000"/>
                  </a:schemeClr>
                </a:solidFill>
                <a:latin typeface="Calibri" panose="020F0502020204030204" pitchFamily="34" charset="0"/>
              </a:rPr>
              <a:t>, Virginia Tech</a:t>
            </a:r>
          </a:p>
          <a:p>
            <a:endParaRPr lang="en-US" dirty="0" smtClean="0">
              <a:solidFill>
                <a:schemeClr val="bg2"/>
              </a:solidFill>
            </a:endParaRPr>
          </a:p>
          <a:p>
            <a:endParaRPr lang="en-US" dirty="0">
              <a:solidFill>
                <a:schemeClr val="bg2"/>
              </a:solidFill>
            </a:endParaRPr>
          </a:p>
        </p:txBody>
      </p:sp>
    </p:spTree>
    <p:extLst>
      <p:ext uri="{BB962C8B-B14F-4D97-AF65-F5344CB8AC3E}">
        <p14:creationId xmlns:p14="http://schemas.microsoft.com/office/powerpoint/2010/main" val="1237668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58F1CA-A4DA-4AB0-8381-AA89B599C13B}"/>
              </a:ext>
            </a:extLst>
          </p:cNvPr>
          <p:cNvSpPr>
            <a:spLocks noGrp="1"/>
          </p:cNvSpPr>
          <p:nvPr>
            <p:ph type="title"/>
          </p:nvPr>
        </p:nvSpPr>
        <p:spPr/>
        <p:txBody>
          <a:bodyPr>
            <a:normAutofit/>
          </a:bodyPr>
          <a:lstStyle/>
          <a:p>
            <a:r>
              <a:rPr lang="en-US" dirty="0"/>
              <a:t>						</a:t>
            </a:r>
            <a:r>
              <a:rPr lang="en-US" sz="3600" dirty="0">
                <a:solidFill>
                  <a:schemeClr val="accent6">
                    <a:lumMod val="75000"/>
                  </a:schemeClr>
                </a:solidFill>
              </a:rPr>
              <a:t>Introduction</a:t>
            </a:r>
          </a:p>
        </p:txBody>
      </p:sp>
      <p:sp>
        <p:nvSpPr>
          <p:cNvPr id="3" name="Content Placeholder 2">
            <a:extLst>
              <a:ext uri="{FF2B5EF4-FFF2-40B4-BE49-F238E27FC236}">
                <a16:creationId xmlns:a16="http://schemas.microsoft.com/office/drawing/2014/main" xmlns="" id="{08FD04E3-7FAA-4154-A695-20620CC124C8}"/>
              </a:ext>
            </a:extLst>
          </p:cNvPr>
          <p:cNvSpPr>
            <a:spLocks noGrp="1"/>
          </p:cNvSpPr>
          <p:nvPr>
            <p:ph sz="quarter" idx="1"/>
          </p:nvPr>
        </p:nvSpPr>
        <p:spPr>
          <a:xfrm>
            <a:off x="612648" y="1614488"/>
            <a:ext cx="8153400" cy="4495800"/>
          </a:xfrm>
        </p:spPr>
        <p:txBody>
          <a:bodyPr>
            <a:normAutofit/>
          </a:bodyPr>
          <a:lstStyle/>
          <a:p>
            <a:pPr>
              <a:spcBef>
                <a:spcPts val="0"/>
              </a:spcBef>
            </a:pPr>
            <a:r>
              <a:rPr lang="en-US" sz="2200" dirty="0" smtClean="0">
                <a:solidFill>
                  <a:srgbClr val="1F497D"/>
                </a:solidFill>
                <a:latin typeface="Calibri" panose="020F0502020204030204" pitchFamily="34" charset="0"/>
                <a:cs typeface="Calibri" panose="020F0502020204030204" pitchFamily="34" charset="0"/>
              </a:rPr>
              <a:t>In 2017, the Federal Communications Commission (FCC) voted to repeal America’s </a:t>
            </a:r>
            <a:r>
              <a:rPr lang="en-US" sz="2200" dirty="0">
                <a:solidFill>
                  <a:srgbClr val="1F497D"/>
                </a:solidFill>
                <a:latin typeface="Calibri" panose="020F0502020204030204" pitchFamily="34" charset="0"/>
                <a:cs typeface="Calibri" panose="020F0502020204030204" pitchFamily="34" charset="0"/>
              </a:rPr>
              <a:t>net neutrality </a:t>
            </a:r>
            <a:r>
              <a:rPr lang="en-US" sz="2200" dirty="0" smtClean="0">
                <a:solidFill>
                  <a:srgbClr val="1F497D"/>
                </a:solidFill>
                <a:latin typeface="Calibri" panose="020F0502020204030204" pitchFamily="34" charset="0"/>
                <a:cs typeface="Calibri" panose="020F0502020204030204" pitchFamily="34" charset="0"/>
              </a:rPr>
              <a:t>rules</a:t>
            </a:r>
          </a:p>
          <a:p>
            <a:pPr>
              <a:spcBef>
                <a:spcPts val="0"/>
              </a:spcBef>
            </a:pPr>
            <a:endParaRPr lang="en-US" sz="2000" dirty="0">
              <a:solidFill>
                <a:srgbClr val="1F497D"/>
              </a:solidFill>
              <a:latin typeface="Calibri" panose="020F0502020204030204" pitchFamily="34" charset="0"/>
              <a:cs typeface="Calibri" panose="020F0502020204030204" pitchFamily="34" charset="0"/>
            </a:endParaRPr>
          </a:p>
          <a:p>
            <a:pPr>
              <a:spcBef>
                <a:spcPts val="0"/>
              </a:spcBef>
            </a:pPr>
            <a:endParaRPr lang="en-US" sz="2000" dirty="0" smtClean="0">
              <a:solidFill>
                <a:srgbClr val="1F497D"/>
              </a:solidFill>
              <a:latin typeface="Calibri" panose="020F0502020204030204" pitchFamily="34" charset="0"/>
              <a:cs typeface="Calibri" panose="020F0502020204030204" pitchFamily="34" charset="0"/>
            </a:endParaRPr>
          </a:p>
          <a:p>
            <a:pPr>
              <a:spcBef>
                <a:spcPts val="0"/>
              </a:spcBef>
            </a:pPr>
            <a:endParaRPr lang="en-US" sz="2000" dirty="0">
              <a:solidFill>
                <a:srgbClr val="1F497D"/>
              </a:solidFill>
              <a:latin typeface="Calibri" panose="020F0502020204030204" pitchFamily="34" charset="0"/>
              <a:cs typeface="Calibri" panose="020F0502020204030204" pitchFamily="34" charset="0"/>
            </a:endParaRPr>
          </a:p>
          <a:p>
            <a:pPr>
              <a:spcBef>
                <a:spcPts val="0"/>
              </a:spcBef>
            </a:pPr>
            <a:endParaRPr lang="en-US" sz="2000" dirty="0" smtClean="0">
              <a:solidFill>
                <a:srgbClr val="1F497D"/>
              </a:solidFill>
              <a:latin typeface="Calibri" panose="020F0502020204030204" pitchFamily="34" charset="0"/>
              <a:cs typeface="Calibri" panose="020F0502020204030204" pitchFamily="34" charset="0"/>
            </a:endParaRPr>
          </a:p>
          <a:p>
            <a:pPr>
              <a:spcBef>
                <a:spcPts val="0"/>
              </a:spcBef>
            </a:pPr>
            <a:endParaRPr lang="en-US" sz="2000" dirty="0">
              <a:solidFill>
                <a:srgbClr val="1F497D"/>
              </a:solidFill>
              <a:latin typeface="Calibri" panose="020F0502020204030204" pitchFamily="34" charset="0"/>
              <a:cs typeface="Calibri" panose="020F0502020204030204" pitchFamily="34" charset="0"/>
            </a:endParaRPr>
          </a:p>
          <a:p>
            <a:pPr>
              <a:spcBef>
                <a:spcPts val="0"/>
              </a:spcBef>
            </a:pPr>
            <a:endParaRPr lang="en-US" sz="2000" dirty="0" smtClean="0">
              <a:solidFill>
                <a:srgbClr val="1F497D"/>
              </a:solidFill>
              <a:latin typeface="Calibri" panose="020F0502020204030204" pitchFamily="34" charset="0"/>
              <a:cs typeface="Calibri" panose="020F0502020204030204" pitchFamily="34" charset="0"/>
            </a:endParaRPr>
          </a:p>
          <a:p>
            <a:pPr>
              <a:spcBef>
                <a:spcPts val="0"/>
              </a:spcBef>
            </a:pPr>
            <a:endParaRPr lang="en-US" sz="2000" dirty="0">
              <a:solidFill>
                <a:srgbClr val="1F497D"/>
              </a:solidFill>
              <a:latin typeface="Calibri" panose="020F0502020204030204" pitchFamily="34" charset="0"/>
              <a:cs typeface="Calibri" panose="020F0502020204030204" pitchFamily="34" charset="0"/>
            </a:endParaRPr>
          </a:p>
          <a:p>
            <a:pPr>
              <a:spcBef>
                <a:spcPts val="0"/>
              </a:spcBef>
            </a:pPr>
            <a:endParaRPr lang="en-US" sz="2000" dirty="0" smtClean="0">
              <a:solidFill>
                <a:srgbClr val="1F497D"/>
              </a:solidFill>
              <a:latin typeface="Calibri" panose="020F0502020204030204" pitchFamily="34" charset="0"/>
              <a:cs typeface="Calibri" panose="020F0502020204030204" pitchFamily="34" charset="0"/>
            </a:endParaRPr>
          </a:p>
          <a:p>
            <a:pPr>
              <a:spcBef>
                <a:spcPts val="0"/>
              </a:spcBef>
            </a:pPr>
            <a:endParaRPr lang="en-US" sz="2000" dirty="0" smtClean="0">
              <a:solidFill>
                <a:srgbClr val="1F497D"/>
              </a:solidFill>
              <a:latin typeface="Calibri" panose="020F0502020204030204" pitchFamily="34" charset="0"/>
              <a:cs typeface="Calibri" panose="020F0502020204030204" pitchFamily="34" charset="0"/>
            </a:endParaRPr>
          </a:p>
          <a:p>
            <a:pPr>
              <a:spcBef>
                <a:spcPts val="0"/>
              </a:spcBef>
            </a:pPr>
            <a:endParaRPr lang="en-US" sz="2000" dirty="0">
              <a:solidFill>
                <a:srgbClr val="1F497D"/>
              </a:solidFill>
              <a:latin typeface="Calibri" panose="020F0502020204030204" pitchFamily="34" charset="0"/>
              <a:cs typeface="Calibri" panose="020F0502020204030204" pitchFamily="34" charset="0"/>
            </a:endParaRPr>
          </a:p>
          <a:p>
            <a:pPr>
              <a:spcBef>
                <a:spcPts val="0"/>
              </a:spcBef>
            </a:pPr>
            <a:endParaRPr lang="en-US" sz="2000" dirty="0">
              <a:solidFill>
                <a:srgbClr val="1F497D"/>
              </a:solidFill>
              <a:latin typeface="Calibri" panose="020F0502020204030204" pitchFamily="34" charset="0"/>
              <a:cs typeface="Calibri" panose="020F0502020204030204" pitchFamily="34" charset="0"/>
            </a:endParaRPr>
          </a:p>
          <a:p>
            <a:pPr>
              <a:spcBef>
                <a:spcPts val="0"/>
              </a:spcBef>
            </a:pPr>
            <a:endParaRPr lang="en-US" sz="2000" dirty="0">
              <a:solidFill>
                <a:srgbClr val="1F497D"/>
              </a:solidFill>
              <a:latin typeface="Calibri" panose="020F0502020204030204" pitchFamily="34" charset="0"/>
              <a:cs typeface="Calibri" panose="020F0502020204030204" pitchFamily="34" charset="0"/>
            </a:endParaRPr>
          </a:p>
          <a:p>
            <a:pPr marL="0" indent="0">
              <a:buNone/>
            </a:pPr>
            <a:endParaRPr lang="en-US" sz="3200" dirty="0"/>
          </a:p>
        </p:txBody>
      </p:sp>
      <p:sp>
        <p:nvSpPr>
          <p:cNvPr id="6" name="Snip Diagonal Corner Rectangle 5"/>
          <p:cNvSpPr/>
          <p:nvPr/>
        </p:nvSpPr>
        <p:spPr>
          <a:xfrm>
            <a:off x="1410559" y="2927079"/>
            <a:ext cx="6097147" cy="1885554"/>
          </a:xfrm>
          <a:prstGeom prst="snip2Diag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457200" indent="-457200">
              <a:spcBef>
                <a:spcPts val="0"/>
              </a:spcBef>
              <a:buSzPct val="50000"/>
              <a:buFont typeface="Wingdings" panose="05000000000000000000" pitchFamily="2" charset="2"/>
              <a:buChar char="o"/>
            </a:pPr>
            <a:r>
              <a:rPr lang="en-US" sz="2200" dirty="0">
                <a:solidFill>
                  <a:schemeClr val="bg1"/>
                </a:solidFill>
                <a:latin typeface="Calibri" panose="020F0502020204030204" pitchFamily="34" charset="0"/>
                <a:cs typeface="Calibri" panose="020F0502020204030204" pitchFamily="34" charset="0"/>
              </a:rPr>
              <a:t>History</a:t>
            </a:r>
          </a:p>
          <a:p>
            <a:pPr marL="457200" indent="-457200">
              <a:spcBef>
                <a:spcPts val="0"/>
              </a:spcBef>
              <a:buSzPct val="50000"/>
              <a:buFont typeface="Wingdings" panose="05000000000000000000" pitchFamily="2" charset="2"/>
              <a:buChar char="o"/>
            </a:pPr>
            <a:r>
              <a:rPr lang="en-US" sz="2200" dirty="0">
                <a:solidFill>
                  <a:schemeClr val="bg1"/>
                </a:solidFill>
                <a:latin typeface="Calibri" panose="020F0502020204030204" pitchFamily="34" charset="0"/>
                <a:cs typeface="Calibri" panose="020F0502020204030204" pitchFamily="34" charset="0"/>
              </a:rPr>
              <a:t> Advantages &amp; Disadvantages</a:t>
            </a:r>
          </a:p>
          <a:p>
            <a:pPr marL="457200" indent="-457200">
              <a:spcBef>
                <a:spcPts val="0"/>
              </a:spcBef>
              <a:buSzPct val="50000"/>
              <a:buFont typeface="Wingdings" panose="05000000000000000000" pitchFamily="2" charset="2"/>
              <a:buChar char="o"/>
            </a:pPr>
            <a:r>
              <a:rPr lang="en-US" sz="2200" dirty="0">
                <a:solidFill>
                  <a:schemeClr val="bg1"/>
                </a:solidFill>
                <a:latin typeface="Calibri" panose="020F0502020204030204" pitchFamily="34" charset="0"/>
                <a:cs typeface="Calibri" panose="020F0502020204030204" pitchFamily="34" charset="0"/>
              </a:rPr>
              <a:t>State Responses</a:t>
            </a:r>
          </a:p>
          <a:p>
            <a:pPr marL="457200" indent="-457200">
              <a:spcBef>
                <a:spcPts val="0"/>
              </a:spcBef>
              <a:buSzPct val="50000"/>
              <a:buFont typeface="Wingdings" panose="05000000000000000000" pitchFamily="2" charset="2"/>
              <a:buChar char="o"/>
            </a:pPr>
            <a:r>
              <a:rPr lang="en-US" sz="2200" dirty="0">
                <a:solidFill>
                  <a:schemeClr val="bg1"/>
                </a:solidFill>
                <a:latin typeface="Calibri" panose="020F0502020204030204" pitchFamily="34" charset="0"/>
                <a:cs typeface="Calibri" panose="020F0502020204030204" pitchFamily="34" charset="0"/>
              </a:rPr>
              <a:t>International Perspective</a:t>
            </a:r>
          </a:p>
          <a:p>
            <a:pPr marL="457200" indent="-457200">
              <a:spcBef>
                <a:spcPts val="0"/>
              </a:spcBef>
              <a:buSzPct val="50000"/>
              <a:buFont typeface="Wingdings" panose="05000000000000000000" pitchFamily="2" charset="2"/>
              <a:buChar char="o"/>
            </a:pPr>
            <a:r>
              <a:rPr lang="en-US" sz="2200" dirty="0">
                <a:solidFill>
                  <a:schemeClr val="bg1"/>
                </a:solidFill>
                <a:latin typeface="Calibri" panose="020F0502020204030204" pitchFamily="34" charset="0"/>
                <a:cs typeface="Calibri" panose="020F0502020204030204" pitchFamily="34" charset="0"/>
              </a:rPr>
              <a:t>Conclusion</a:t>
            </a:r>
          </a:p>
        </p:txBody>
      </p:sp>
    </p:spTree>
    <p:extLst>
      <p:ext uri="{BB962C8B-B14F-4D97-AF65-F5344CB8AC3E}">
        <p14:creationId xmlns:p14="http://schemas.microsoft.com/office/powerpoint/2010/main" val="3353582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58F1CA-A4DA-4AB0-8381-AA89B599C13B}"/>
              </a:ext>
            </a:extLst>
          </p:cNvPr>
          <p:cNvSpPr>
            <a:spLocks noGrp="1"/>
          </p:cNvSpPr>
          <p:nvPr>
            <p:ph type="title"/>
          </p:nvPr>
        </p:nvSpPr>
        <p:spPr/>
        <p:txBody>
          <a:bodyPr>
            <a:normAutofit/>
          </a:bodyPr>
          <a:lstStyle/>
          <a:p>
            <a:r>
              <a:rPr lang="en-US" dirty="0"/>
              <a:t>				</a:t>
            </a:r>
            <a:r>
              <a:rPr lang="en-US" sz="3600" dirty="0">
                <a:solidFill>
                  <a:schemeClr val="accent6">
                    <a:lumMod val="75000"/>
                  </a:schemeClr>
                </a:solidFill>
              </a:rPr>
              <a:t>Net Neutrality Defined</a:t>
            </a:r>
          </a:p>
        </p:txBody>
      </p:sp>
      <p:sp>
        <p:nvSpPr>
          <p:cNvPr id="3" name="Content Placeholder 2">
            <a:extLst>
              <a:ext uri="{FF2B5EF4-FFF2-40B4-BE49-F238E27FC236}">
                <a16:creationId xmlns:a16="http://schemas.microsoft.com/office/drawing/2014/main" xmlns="" id="{08FD04E3-7FAA-4154-A695-20620CC124C8}"/>
              </a:ext>
            </a:extLst>
          </p:cNvPr>
          <p:cNvSpPr>
            <a:spLocks noGrp="1"/>
          </p:cNvSpPr>
          <p:nvPr>
            <p:ph sz="quarter" idx="1"/>
          </p:nvPr>
        </p:nvSpPr>
        <p:spPr/>
        <p:txBody>
          <a:bodyPr>
            <a:normAutofit/>
          </a:bodyPr>
          <a:lstStyle/>
          <a:p>
            <a:pPr marL="0" indent="0">
              <a:spcBef>
                <a:spcPts val="0"/>
              </a:spcBef>
              <a:buNone/>
            </a:pPr>
            <a:r>
              <a:rPr lang="en-US" sz="2200" dirty="0" smtClean="0">
                <a:solidFill>
                  <a:srgbClr val="1F497D"/>
                </a:solidFill>
                <a:latin typeface="Calibri" panose="020F0502020204030204" pitchFamily="34" charset="0"/>
                <a:cs typeface="Calibri" panose="020F0502020204030204" pitchFamily="34" charset="0"/>
              </a:rPr>
              <a:t>What </a:t>
            </a:r>
            <a:r>
              <a:rPr lang="en-US" sz="2200" dirty="0">
                <a:solidFill>
                  <a:srgbClr val="1F497D"/>
                </a:solidFill>
                <a:latin typeface="Calibri" panose="020F0502020204030204" pitchFamily="34" charset="0"/>
                <a:cs typeface="Calibri" panose="020F0502020204030204" pitchFamily="34" charset="0"/>
              </a:rPr>
              <a:t>is net neutrality? </a:t>
            </a: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a:spcBef>
                <a:spcPts val="0"/>
              </a:spcBef>
            </a:pPr>
            <a:r>
              <a:rPr lang="en-US" sz="2200" dirty="0">
                <a:solidFill>
                  <a:srgbClr val="1F497D"/>
                </a:solidFill>
                <a:latin typeface="Calibri" panose="020F0502020204030204" pitchFamily="34" charset="0"/>
                <a:cs typeface="Calibri" panose="020F0502020204030204" pitchFamily="34" charset="0"/>
              </a:rPr>
              <a:t>The principle that Internet service providers should enable access to all content and applications regardless of the source, and without favoring or blocking particular products or websites.</a:t>
            </a:r>
          </a:p>
          <a:p>
            <a:pPr marL="0" indent="0">
              <a:buNone/>
            </a:pPr>
            <a:endParaRPr lang="en-US" sz="3200" dirty="0"/>
          </a:p>
        </p:txBody>
      </p:sp>
      <p:sp>
        <p:nvSpPr>
          <p:cNvPr id="4" name="Rectangle 3"/>
          <p:cNvSpPr/>
          <p:nvPr/>
        </p:nvSpPr>
        <p:spPr>
          <a:xfrm>
            <a:off x="1263586" y="3692007"/>
            <a:ext cx="6851523"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pPr>
            <a:r>
              <a:rPr lang="en-US" sz="2800" dirty="0">
                <a:solidFill>
                  <a:schemeClr val="bg1"/>
                </a:solidFill>
                <a:latin typeface="Calibri" panose="020F0502020204030204" pitchFamily="34" charset="0"/>
                <a:cs typeface="Calibri" panose="020F0502020204030204" pitchFamily="34" charset="0"/>
              </a:rPr>
              <a:t>“How should a network’s owner treat the traffic that it carries? What rights, if any, should a network’s users have versus its owners</a:t>
            </a:r>
            <a:r>
              <a:rPr lang="en-US" sz="2800" dirty="0" smtClean="0">
                <a:solidFill>
                  <a:schemeClr val="bg1"/>
                </a:solidFill>
                <a:latin typeface="Calibri" panose="020F0502020204030204" pitchFamily="34" charset="0"/>
                <a:cs typeface="Calibri" panose="020F0502020204030204" pitchFamily="34" charset="0"/>
              </a:rPr>
              <a:t>?” – Timothy Wu</a:t>
            </a:r>
            <a:endParaRPr lang="en-US" sz="2800" dirty="0">
              <a:solidFill>
                <a:schemeClr val="bg1"/>
              </a:solidFill>
            </a:endParaRPr>
          </a:p>
        </p:txBody>
      </p:sp>
      <p:sp>
        <p:nvSpPr>
          <p:cNvPr id="5" name="TextBox 4"/>
          <p:cNvSpPr txBox="1"/>
          <p:nvPr/>
        </p:nvSpPr>
        <p:spPr>
          <a:xfrm>
            <a:off x="928126" y="6153834"/>
            <a:ext cx="6688241" cy="646331"/>
          </a:xfrm>
          <a:prstGeom prst="rect">
            <a:avLst/>
          </a:prstGeom>
          <a:noFill/>
        </p:spPr>
        <p:txBody>
          <a:bodyPr wrap="none" rtlCol="0">
            <a:spAutoFit/>
          </a:bodyPr>
          <a:lstStyle/>
          <a:p>
            <a:pPr>
              <a:spcBef>
                <a:spcPts val="0"/>
              </a:spcBef>
            </a:pPr>
            <a:r>
              <a:rPr lang="en-US" sz="1200" dirty="0" smtClean="0">
                <a:solidFill>
                  <a:srgbClr val="1F497D"/>
                </a:solidFill>
                <a:latin typeface="Calibri" panose="020F0502020204030204" pitchFamily="34" charset="0"/>
                <a:cs typeface="Calibri" panose="020F0502020204030204" pitchFamily="34" charset="0"/>
              </a:rPr>
              <a:t>How </a:t>
            </a:r>
            <a:r>
              <a:rPr lang="en-US" sz="1200" dirty="0">
                <a:solidFill>
                  <a:srgbClr val="1F497D"/>
                </a:solidFill>
                <a:latin typeface="Calibri" panose="020F0502020204030204" pitchFamily="34" charset="0"/>
                <a:cs typeface="Calibri" panose="020F0502020204030204" pitchFamily="34" charset="0"/>
              </a:rPr>
              <a:t>The FCC'S Net Neutrality Plan Breaks With 50 Years Of History, Retrieved (2017, December 6) </a:t>
            </a:r>
            <a:r>
              <a:rPr lang="en-US" sz="1200" dirty="0" smtClean="0">
                <a:solidFill>
                  <a:srgbClr val="1F497D"/>
                </a:solidFill>
                <a:latin typeface="Calibri" panose="020F0502020204030204" pitchFamily="34" charset="0"/>
                <a:cs typeface="Calibri" panose="020F0502020204030204" pitchFamily="34" charset="0"/>
              </a:rPr>
              <a:t>from  </a:t>
            </a:r>
            <a:endParaRPr lang="en-US" sz="1200" dirty="0">
              <a:solidFill>
                <a:srgbClr val="1F497D"/>
              </a:solidFill>
              <a:latin typeface="Calibri" panose="020F0502020204030204" pitchFamily="34" charset="0"/>
              <a:cs typeface="Calibri" panose="020F0502020204030204" pitchFamily="34" charset="0"/>
            </a:endParaRPr>
          </a:p>
          <a:p>
            <a:pPr>
              <a:spcBef>
                <a:spcPts val="0"/>
              </a:spcBef>
            </a:pPr>
            <a:r>
              <a:rPr lang="en-US" sz="1200" dirty="0">
                <a:solidFill>
                  <a:srgbClr val="1F497D"/>
                </a:solidFill>
                <a:latin typeface="Calibri" panose="020F0502020204030204" pitchFamily="34" charset="0"/>
                <a:cs typeface="Calibri" panose="020F0502020204030204" pitchFamily="34" charset="0"/>
              </a:rPr>
              <a:t>https://www.wired.com/story/how-the-fccs-net-neutrality-plan-breaks-with-50-years-of-history/ </a:t>
            </a:r>
          </a:p>
          <a:p>
            <a:endParaRPr lang="en-US" sz="1200" dirty="0"/>
          </a:p>
        </p:txBody>
      </p:sp>
    </p:spTree>
    <p:extLst>
      <p:ext uri="{BB962C8B-B14F-4D97-AF65-F5344CB8AC3E}">
        <p14:creationId xmlns:p14="http://schemas.microsoft.com/office/powerpoint/2010/main" val="2847464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58F1CA-A4DA-4AB0-8381-AA89B599C13B}"/>
              </a:ext>
            </a:extLst>
          </p:cNvPr>
          <p:cNvSpPr>
            <a:spLocks noGrp="1"/>
          </p:cNvSpPr>
          <p:nvPr>
            <p:ph type="title"/>
          </p:nvPr>
        </p:nvSpPr>
        <p:spPr/>
        <p:txBody>
          <a:bodyPr>
            <a:normAutofit/>
          </a:bodyPr>
          <a:lstStyle/>
          <a:p>
            <a:r>
              <a:rPr lang="en-US" dirty="0"/>
              <a:t>		</a:t>
            </a:r>
            <a:r>
              <a:rPr lang="en-US" dirty="0" smtClean="0"/>
              <a:t>	</a:t>
            </a:r>
            <a:r>
              <a:rPr lang="en-US" sz="3600" dirty="0"/>
              <a:t>		</a:t>
            </a:r>
            <a:r>
              <a:rPr lang="en-US" sz="3600" dirty="0" smtClean="0"/>
              <a:t>                 </a:t>
            </a:r>
            <a:r>
              <a:rPr lang="en-US" sz="3600" dirty="0" smtClean="0">
                <a:solidFill>
                  <a:schemeClr val="accent6">
                    <a:lumMod val="75000"/>
                  </a:schemeClr>
                </a:solidFill>
              </a:rPr>
              <a:t>History</a:t>
            </a:r>
            <a:endParaRPr lang="en-US" sz="3600" dirty="0">
              <a:solidFill>
                <a:schemeClr val="accent6">
                  <a:lumMod val="75000"/>
                </a:schemeClr>
              </a:solidFill>
            </a:endParaRPr>
          </a:p>
        </p:txBody>
      </p:sp>
      <p:sp>
        <p:nvSpPr>
          <p:cNvPr id="3" name="Content Placeholder 2">
            <a:extLst>
              <a:ext uri="{FF2B5EF4-FFF2-40B4-BE49-F238E27FC236}">
                <a16:creationId xmlns="" xmlns:a16="http://schemas.microsoft.com/office/drawing/2014/main" id="{08FD04E3-7FAA-4154-A695-20620CC124C8}"/>
              </a:ext>
            </a:extLst>
          </p:cNvPr>
          <p:cNvSpPr>
            <a:spLocks noGrp="1"/>
          </p:cNvSpPr>
          <p:nvPr>
            <p:ph sz="quarter" idx="1"/>
          </p:nvPr>
        </p:nvSpPr>
        <p:spPr/>
        <p:txBody>
          <a:bodyPr>
            <a:normAutofit/>
          </a:bodyPr>
          <a:lstStyle/>
          <a:p>
            <a:pPr>
              <a:spcBef>
                <a:spcPts val="0"/>
              </a:spcBef>
            </a:pPr>
            <a:r>
              <a:rPr lang="en-US" sz="2200" dirty="0" smtClean="0">
                <a:solidFill>
                  <a:srgbClr val="1F497D"/>
                </a:solidFill>
                <a:latin typeface="Calibri" panose="020F0502020204030204" pitchFamily="34" charset="0"/>
                <a:cs typeface="Calibri" panose="020F0502020204030204" pitchFamily="34" charset="0"/>
              </a:rPr>
              <a:t>Communications Act of 1934 established the FCC</a:t>
            </a: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a:spcBef>
                <a:spcPts val="0"/>
              </a:spcBef>
            </a:pPr>
            <a:r>
              <a:rPr lang="en-US" sz="2200" dirty="0" smtClean="0">
                <a:solidFill>
                  <a:srgbClr val="1F497D"/>
                </a:solidFill>
                <a:latin typeface="Calibri" panose="020F0502020204030204" pitchFamily="34" charset="0"/>
                <a:cs typeface="Calibri" panose="020F0502020204030204" pitchFamily="34" charset="0"/>
              </a:rPr>
              <a:t>By 1976, the FCC distinguished between basic and enhanced communication services</a:t>
            </a:r>
          </a:p>
          <a:p>
            <a:pPr>
              <a:spcBef>
                <a:spcPts val="0"/>
              </a:spcBef>
            </a:pPr>
            <a:endParaRPr lang="en-US" sz="2200" dirty="0" smtClean="0">
              <a:solidFill>
                <a:srgbClr val="1F497D"/>
              </a:solidFill>
              <a:latin typeface="Calibri" panose="020F0502020204030204" pitchFamily="34" charset="0"/>
              <a:cs typeface="Calibri" panose="020F0502020204030204" pitchFamily="34" charset="0"/>
            </a:endParaRPr>
          </a:p>
          <a:p>
            <a:pPr>
              <a:spcBef>
                <a:spcPts val="0"/>
              </a:spcBef>
            </a:pPr>
            <a:r>
              <a:rPr lang="en-US" sz="2200" dirty="0" smtClean="0">
                <a:solidFill>
                  <a:srgbClr val="1F497D"/>
                </a:solidFill>
                <a:latin typeface="Calibri" panose="020F0502020204030204" pitchFamily="34" charset="0"/>
                <a:cs typeface="Calibri" panose="020F0502020204030204" pitchFamily="34" charset="0"/>
              </a:rPr>
              <a:t>In 2004, FCC Chair Michael Powell gave a speech regarding the Four Internet Freedoms</a:t>
            </a: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a:spcBef>
                <a:spcPts val="0"/>
              </a:spcBef>
            </a:pPr>
            <a:r>
              <a:rPr lang="en-US" sz="2200" dirty="0" smtClean="0">
                <a:solidFill>
                  <a:srgbClr val="1F497D"/>
                </a:solidFill>
                <a:latin typeface="Calibri" panose="020F0502020204030204" pitchFamily="34" charset="0"/>
                <a:cs typeface="Calibri" panose="020F0502020204030204" pitchFamily="34" charset="0"/>
              </a:rPr>
              <a:t>In 2015, the FCC reclassified the internet as a common carrier which are covered under Title II of the Communications Act</a:t>
            </a: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a:spcBef>
                <a:spcPts val="0"/>
              </a:spcBef>
            </a:pPr>
            <a:r>
              <a:rPr lang="en-US" sz="2200" dirty="0" smtClean="0">
                <a:solidFill>
                  <a:srgbClr val="1F497D"/>
                </a:solidFill>
                <a:latin typeface="Calibri" panose="020F0502020204030204" pitchFamily="34" charset="0"/>
                <a:cs typeface="Calibri" panose="020F0502020204030204" pitchFamily="34" charset="0"/>
              </a:rPr>
              <a:t>In 2017, the FCC repealed the Open Internet Order of 2015</a:t>
            </a: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marL="0" indent="0">
              <a:spcBef>
                <a:spcPts val="0"/>
              </a:spcBef>
              <a:buNone/>
            </a:pPr>
            <a:endParaRPr lang="en-US" sz="2200" dirty="0">
              <a:solidFill>
                <a:srgbClr val="1F497D"/>
              </a:solidFill>
              <a:latin typeface="Calibri" panose="020F0502020204030204" pitchFamily="34" charset="0"/>
              <a:cs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3411317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58F1CA-A4DA-4AB0-8381-AA89B599C13B}"/>
              </a:ext>
            </a:extLst>
          </p:cNvPr>
          <p:cNvSpPr>
            <a:spLocks noGrp="1"/>
          </p:cNvSpPr>
          <p:nvPr>
            <p:ph type="title"/>
          </p:nvPr>
        </p:nvSpPr>
        <p:spPr/>
        <p:txBody>
          <a:bodyPr>
            <a:normAutofit/>
          </a:bodyPr>
          <a:lstStyle/>
          <a:p>
            <a:r>
              <a:rPr lang="en-US" dirty="0"/>
              <a:t>						</a:t>
            </a:r>
            <a:r>
              <a:rPr lang="en-US" sz="3600" dirty="0">
                <a:solidFill>
                  <a:schemeClr val="accent6">
                    <a:lumMod val="75000"/>
                  </a:schemeClr>
                </a:solidFill>
              </a:rPr>
              <a:t>Advantages</a:t>
            </a:r>
          </a:p>
        </p:txBody>
      </p:sp>
      <p:sp>
        <p:nvSpPr>
          <p:cNvPr id="3" name="Content Placeholder 2">
            <a:extLst>
              <a:ext uri="{FF2B5EF4-FFF2-40B4-BE49-F238E27FC236}">
                <a16:creationId xmlns:a16="http://schemas.microsoft.com/office/drawing/2014/main" xmlns="" id="{08FD04E3-7FAA-4154-A695-20620CC124C8}"/>
              </a:ext>
            </a:extLst>
          </p:cNvPr>
          <p:cNvSpPr>
            <a:spLocks noGrp="1"/>
          </p:cNvSpPr>
          <p:nvPr>
            <p:ph sz="quarter" idx="1"/>
          </p:nvPr>
        </p:nvSpPr>
        <p:spPr/>
        <p:txBody>
          <a:bodyPr>
            <a:normAutofit fontScale="92500" lnSpcReduction="10000"/>
          </a:bodyPr>
          <a:lstStyle/>
          <a:p>
            <a:pPr>
              <a:spcBef>
                <a:spcPts val="0"/>
              </a:spcBef>
            </a:pPr>
            <a:endParaRPr lang="en-US" sz="1800" dirty="0">
              <a:solidFill>
                <a:srgbClr val="1F497D"/>
              </a:solidFill>
              <a:latin typeface="Calibri" panose="020F0502020204030204" pitchFamily="34" charset="0"/>
              <a:cs typeface="Calibri" panose="020F0502020204030204" pitchFamily="34" charset="0"/>
            </a:endParaRPr>
          </a:p>
          <a:p>
            <a:pPr marL="0" indent="0">
              <a:spcBef>
                <a:spcPts val="0"/>
              </a:spcBef>
              <a:buNone/>
            </a:pPr>
            <a:r>
              <a:rPr lang="en-US" sz="2400" dirty="0">
                <a:solidFill>
                  <a:srgbClr val="1F497D"/>
                </a:solidFill>
                <a:latin typeface="Calibri" panose="020F0502020204030204" pitchFamily="34" charset="0"/>
                <a:cs typeface="Calibri" panose="020F0502020204030204" pitchFamily="34" charset="0"/>
              </a:rPr>
              <a:t>U.S. proponents believe that keeping the internet free and unrestricted in access is essential for society and critical in affording a multitude of opportunities. Net neutrality allows:</a:t>
            </a:r>
          </a:p>
          <a:p>
            <a:pPr marL="0" indent="0">
              <a:spcBef>
                <a:spcPts val="0"/>
              </a:spcBef>
              <a:buNone/>
            </a:pPr>
            <a:endParaRPr lang="en-US" sz="2400" dirty="0">
              <a:solidFill>
                <a:srgbClr val="1F497D"/>
              </a:solidFill>
              <a:latin typeface="Calibri" panose="020F0502020204030204" pitchFamily="34" charset="0"/>
              <a:cs typeface="Calibri" panose="020F0502020204030204" pitchFamily="34" charset="0"/>
            </a:endParaRPr>
          </a:p>
          <a:p>
            <a:pPr>
              <a:lnSpc>
                <a:spcPct val="150000"/>
              </a:lnSpc>
              <a:spcBef>
                <a:spcPts val="0"/>
              </a:spcBef>
            </a:pPr>
            <a:r>
              <a:rPr lang="en-US" sz="2400" dirty="0">
                <a:solidFill>
                  <a:srgbClr val="1F497D"/>
                </a:solidFill>
                <a:latin typeface="Calibri" panose="020F0502020204030204" pitchFamily="34" charset="0"/>
                <a:cs typeface="Calibri" panose="020F0502020204030204" pitchFamily="34" charset="0"/>
              </a:rPr>
              <a:t>Control of data</a:t>
            </a:r>
          </a:p>
          <a:p>
            <a:pPr>
              <a:lnSpc>
                <a:spcPct val="150000"/>
              </a:lnSpc>
              <a:spcBef>
                <a:spcPts val="0"/>
              </a:spcBef>
            </a:pPr>
            <a:r>
              <a:rPr lang="en-US" sz="2400" dirty="0">
                <a:solidFill>
                  <a:srgbClr val="1F497D"/>
                </a:solidFill>
                <a:latin typeface="Calibri" panose="020F0502020204030204" pitchFamily="34" charset="0"/>
                <a:cs typeface="Calibri" panose="020F0502020204030204" pitchFamily="34" charset="0"/>
              </a:rPr>
              <a:t>Fostering of free speech</a:t>
            </a:r>
          </a:p>
          <a:p>
            <a:pPr>
              <a:lnSpc>
                <a:spcPct val="150000"/>
              </a:lnSpc>
              <a:spcBef>
                <a:spcPts val="0"/>
              </a:spcBef>
            </a:pPr>
            <a:r>
              <a:rPr lang="en-US" sz="2400" dirty="0">
                <a:solidFill>
                  <a:srgbClr val="1F497D"/>
                </a:solidFill>
                <a:latin typeface="Calibri" panose="020F0502020204030204" pitchFamily="34" charset="0"/>
                <a:cs typeface="Calibri" panose="020F0502020204030204" pitchFamily="34" charset="0"/>
              </a:rPr>
              <a:t>Increased user tolerances</a:t>
            </a:r>
          </a:p>
          <a:p>
            <a:pPr>
              <a:lnSpc>
                <a:spcPct val="150000"/>
              </a:lnSpc>
              <a:spcBef>
                <a:spcPts val="0"/>
              </a:spcBef>
            </a:pPr>
            <a:r>
              <a:rPr lang="en-US" sz="2400" dirty="0">
                <a:solidFill>
                  <a:srgbClr val="1F497D"/>
                </a:solidFill>
                <a:latin typeface="Calibri" panose="020F0502020204030204" pitchFamily="34" charset="0"/>
                <a:cs typeface="Calibri" panose="020F0502020204030204" pitchFamily="34" charset="0"/>
              </a:rPr>
              <a:t>Promotion of competition and innovation</a:t>
            </a:r>
          </a:p>
          <a:p>
            <a:pPr>
              <a:lnSpc>
                <a:spcPct val="150000"/>
              </a:lnSpc>
              <a:spcBef>
                <a:spcPts val="0"/>
              </a:spcBef>
            </a:pPr>
            <a:r>
              <a:rPr lang="en-US" sz="2400" dirty="0">
                <a:solidFill>
                  <a:srgbClr val="1F497D"/>
                </a:solidFill>
                <a:latin typeface="Calibri" panose="020F0502020204030204" pitchFamily="34" charset="0"/>
                <a:cs typeface="Calibri" panose="020F0502020204030204" pitchFamily="34" charset="0"/>
              </a:rPr>
              <a:t>Preservation of internet standards</a:t>
            </a:r>
          </a:p>
          <a:p>
            <a:pPr>
              <a:lnSpc>
                <a:spcPct val="150000"/>
              </a:lnSpc>
              <a:spcBef>
                <a:spcPts val="0"/>
              </a:spcBef>
            </a:pPr>
            <a:r>
              <a:rPr lang="en-US" sz="2400" dirty="0">
                <a:solidFill>
                  <a:srgbClr val="1F497D"/>
                </a:solidFill>
                <a:latin typeface="Calibri" panose="020F0502020204030204" pitchFamily="34" charset="0"/>
                <a:cs typeface="Calibri" panose="020F0502020204030204" pitchFamily="34" charset="0"/>
              </a:rPr>
              <a:t>Promotion of investment of quality services</a:t>
            </a:r>
          </a:p>
          <a:p>
            <a:pPr marL="0" indent="0">
              <a:lnSpc>
                <a:spcPct val="150000"/>
              </a:lnSpc>
              <a:spcBef>
                <a:spcPts val="0"/>
              </a:spcBef>
              <a:buNone/>
            </a:pPr>
            <a:endParaRPr lang="en-US" sz="1400" dirty="0">
              <a:solidFill>
                <a:srgbClr val="1F497D"/>
              </a:solidFill>
              <a:latin typeface="Calibri" panose="020F0502020204030204" pitchFamily="34" charset="0"/>
              <a:cs typeface="Calibri" panose="020F0502020204030204" pitchFamily="34" charset="0"/>
            </a:endParaRPr>
          </a:p>
          <a:p>
            <a:pPr marL="0" indent="0">
              <a:spcBef>
                <a:spcPts val="0"/>
              </a:spcBef>
              <a:buNone/>
            </a:pPr>
            <a:endParaRPr lang="en-US" sz="1600" dirty="0">
              <a:solidFill>
                <a:srgbClr val="1F497D"/>
              </a:solidFill>
              <a:latin typeface="Calibri" panose="020F0502020204030204" pitchFamily="34" charset="0"/>
              <a:cs typeface="Calibri" panose="020F0502020204030204" pitchFamily="34" charset="0"/>
            </a:endParaRP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893585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58F1CA-A4DA-4AB0-8381-AA89B599C13B}"/>
              </a:ext>
            </a:extLst>
          </p:cNvPr>
          <p:cNvSpPr>
            <a:spLocks noGrp="1"/>
          </p:cNvSpPr>
          <p:nvPr>
            <p:ph type="title"/>
          </p:nvPr>
        </p:nvSpPr>
        <p:spPr/>
        <p:txBody>
          <a:bodyPr>
            <a:normAutofit fontScale="90000"/>
          </a:bodyPr>
          <a:lstStyle/>
          <a:p>
            <a:r>
              <a:rPr lang="en-US" dirty="0"/>
              <a:t>						</a:t>
            </a:r>
            <a:r>
              <a:rPr lang="en-US" sz="3600" dirty="0">
                <a:solidFill>
                  <a:schemeClr val="accent6">
                    <a:lumMod val="75000"/>
                  </a:schemeClr>
                </a:solidFill>
              </a:rPr>
              <a:t>Disadvantages</a:t>
            </a:r>
          </a:p>
        </p:txBody>
      </p:sp>
      <p:sp>
        <p:nvSpPr>
          <p:cNvPr id="3" name="Content Placeholder 2">
            <a:extLst>
              <a:ext uri="{FF2B5EF4-FFF2-40B4-BE49-F238E27FC236}">
                <a16:creationId xmlns:a16="http://schemas.microsoft.com/office/drawing/2014/main" xmlns="" id="{08FD04E3-7FAA-4154-A695-20620CC124C8}"/>
              </a:ext>
            </a:extLst>
          </p:cNvPr>
          <p:cNvSpPr>
            <a:spLocks noGrp="1"/>
          </p:cNvSpPr>
          <p:nvPr>
            <p:ph sz="quarter" idx="1"/>
          </p:nvPr>
        </p:nvSpPr>
        <p:spPr/>
        <p:txBody>
          <a:bodyPr>
            <a:normAutofit/>
          </a:bodyPr>
          <a:lstStyle/>
          <a:p>
            <a:pPr marL="0" indent="0">
              <a:spcBef>
                <a:spcPts val="0"/>
              </a:spcBef>
              <a:buNone/>
            </a:pPr>
            <a:r>
              <a:rPr lang="en-US" sz="2200" dirty="0">
                <a:solidFill>
                  <a:srgbClr val="1F497D"/>
                </a:solidFill>
                <a:latin typeface="Calibri" panose="020F0502020204030204" pitchFamily="34" charset="0"/>
                <a:cs typeface="Calibri" panose="020F0502020204030204" pitchFamily="34" charset="0"/>
              </a:rPr>
              <a:t>Large ISP’s like Comcast and Verizon &amp; telecommunications giant AT&amp;T are against net neutrality rules under Title II and believe the repeal of net neutrality benefits their businesses and consumers</a:t>
            </a: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a:lnSpc>
                <a:spcPct val="150000"/>
              </a:lnSpc>
              <a:spcBef>
                <a:spcPts val="0"/>
              </a:spcBef>
            </a:pPr>
            <a:r>
              <a:rPr lang="en-US" sz="2200" dirty="0">
                <a:solidFill>
                  <a:srgbClr val="1F497D"/>
                </a:solidFill>
                <a:latin typeface="Calibri" panose="020F0502020204030204" pitchFamily="34" charset="0"/>
                <a:cs typeface="Calibri" panose="020F0502020204030204" pitchFamily="34" charset="0"/>
              </a:rPr>
              <a:t>Networks can’t afford to grow</a:t>
            </a:r>
          </a:p>
          <a:p>
            <a:pPr>
              <a:lnSpc>
                <a:spcPct val="150000"/>
              </a:lnSpc>
              <a:spcBef>
                <a:spcPts val="0"/>
              </a:spcBef>
            </a:pPr>
            <a:r>
              <a:rPr lang="en-US" sz="2200" dirty="0" smtClean="0">
                <a:solidFill>
                  <a:srgbClr val="1F497D"/>
                </a:solidFill>
                <a:latin typeface="Calibri" panose="020F0502020204030204" pitchFamily="34" charset="0"/>
                <a:cs typeface="Calibri" panose="020F0502020204030204" pitchFamily="34" charset="0"/>
              </a:rPr>
              <a:t>ISP’s are unable to assign priorities</a:t>
            </a:r>
            <a:endParaRPr lang="en-US" sz="2200" dirty="0">
              <a:solidFill>
                <a:srgbClr val="1F497D"/>
              </a:solidFill>
              <a:latin typeface="Calibri" panose="020F0502020204030204" pitchFamily="34" charset="0"/>
              <a:cs typeface="Calibri" panose="020F0502020204030204" pitchFamily="34" charset="0"/>
            </a:endParaRPr>
          </a:p>
          <a:p>
            <a:pPr>
              <a:lnSpc>
                <a:spcPct val="150000"/>
              </a:lnSpc>
              <a:spcBef>
                <a:spcPts val="0"/>
              </a:spcBef>
            </a:pPr>
            <a:r>
              <a:rPr lang="en-US" sz="2200" dirty="0" smtClean="0">
                <a:solidFill>
                  <a:srgbClr val="1F497D"/>
                </a:solidFill>
                <a:latin typeface="Calibri" panose="020F0502020204030204" pitchFamily="34" charset="0"/>
                <a:cs typeface="Calibri" panose="020F0502020204030204" pitchFamily="34" charset="0"/>
              </a:rPr>
              <a:t>Government </a:t>
            </a:r>
            <a:r>
              <a:rPr lang="en-US" sz="2200" dirty="0">
                <a:solidFill>
                  <a:srgbClr val="1F497D"/>
                </a:solidFill>
                <a:latin typeface="Calibri" panose="020F0502020204030204" pitchFamily="34" charset="0"/>
                <a:cs typeface="Calibri" panose="020F0502020204030204" pitchFamily="34" charset="0"/>
              </a:rPr>
              <a:t>Bureaucracy</a:t>
            </a:r>
          </a:p>
          <a:p>
            <a:r>
              <a:rPr lang="en-US" sz="2200" dirty="0" smtClean="0">
                <a:solidFill>
                  <a:schemeClr val="accent1">
                    <a:lumMod val="50000"/>
                  </a:schemeClr>
                </a:solidFill>
                <a:latin typeface="Calibri" panose="020F0502020204030204" pitchFamily="34" charset="0"/>
              </a:rPr>
              <a:t>Priority Treatment</a:t>
            </a:r>
            <a:endParaRPr lang="en-US" sz="2200" dirty="0">
              <a:solidFill>
                <a:schemeClr val="accent1">
                  <a:lumMod val="50000"/>
                </a:schemeClr>
              </a:solidFill>
              <a:latin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1880141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58F1CA-A4DA-4AB0-8381-AA89B599C13B}"/>
              </a:ext>
            </a:extLst>
          </p:cNvPr>
          <p:cNvSpPr>
            <a:spLocks noGrp="1"/>
          </p:cNvSpPr>
          <p:nvPr>
            <p:ph type="title"/>
          </p:nvPr>
        </p:nvSpPr>
        <p:spPr/>
        <p:txBody>
          <a:bodyPr>
            <a:normAutofit/>
          </a:bodyPr>
          <a:lstStyle/>
          <a:p>
            <a:r>
              <a:rPr lang="en-US" dirty="0"/>
              <a:t>		</a:t>
            </a:r>
            <a:r>
              <a:rPr lang="en-US" sz="3600" dirty="0">
                <a:solidFill>
                  <a:schemeClr val="accent6">
                    <a:lumMod val="75000"/>
                  </a:schemeClr>
                </a:solidFill>
              </a:rPr>
              <a:t>States Supporting Net Neutrality</a:t>
            </a:r>
          </a:p>
        </p:txBody>
      </p:sp>
      <p:sp>
        <p:nvSpPr>
          <p:cNvPr id="3" name="Content Placeholder 2">
            <a:extLst>
              <a:ext uri="{FF2B5EF4-FFF2-40B4-BE49-F238E27FC236}">
                <a16:creationId xmlns="" xmlns:a16="http://schemas.microsoft.com/office/drawing/2014/main" id="{08FD04E3-7FAA-4154-A695-20620CC124C8}"/>
              </a:ext>
            </a:extLst>
          </p:cNvPr>
          <p:cNvSpPr>
            <a:spLocks noGrp="1"/>
          </p:cNvSpPr>
          <p:nvPr>
            <p:ph sz="quarter" idx="1"/>
          </p:nvPr>
        </p:nvSpPr>
        <p:spPr/>
        <p:txBody>
          <a:bodyPr>
            <a:noAutofit/>
          </a:bodyPr>
          <a:lstStyle/>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a:spcBef>
                <a:spcPts val="0"/>
              </a:spcBef>
            </a:pPr>
            <a:r>
              <a:rPr lang="en-US" sz="2200" dirty="0">
                <a:solidFill>
                  <a:srgbClr val="1F497D"/>
                </a:solidFill>
                <a:latin typeface="Calibri" panose="020F0502020204030204" pitchFamily="34" charset="0"/>
                <a:cs typeface="Calibri" panose="020F0502020204030204" pitchFamily="34" charset="0"/>
              </a:rPr>
              <a:t>The FCC’s repeal has produced a variety of reactions across the country.  28 states are currently proposing one or more bills to support net neutrality.   </a:t>
            </a: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a:spcBef>
                <a:spcPts val="0"/>
              </a:spcBef>
            </a:pPr>
            <a:r>
              <a:rPr lang="en-US" sz="2200" dirty="0">
                <a:solidFill>
                  <a:srgbClr val="1F497D"/>
                </a:solidFill>
                <a:latin typeface="Calibri" panose="020F0502020204030204" pitchFamily="34" charset="0"/>
                <a:cs typeface="Calibri" panose="020F0502020204030204" pitchFamily="34" charset="0"/>
              </a:rPr>
              <a:t>22 states attorneys general are suing the FCC – all Democrats. The suit, led by New York’s attorney general, is one of the most prominent challenges to the repeal.</a:t>
            </a: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a:spcBef>
                <a:spcPts val="0"/>
              </a:spcBef>
            </a:pPr>
            <a:r>
              <a:rPr lang="en-US" sz="2200" dirty="0">
                <a:solidFill>
                  <a:srgbClr val="1F497D"/>
                </a:solidFill>
                <a:latin typeface="Calibri" panose="020F0502020204030204" pitchFamily="34" charset="0"/>
                <a:cs typeface="Calibri" panose="020F0502020204030204" pitchFamily="34" charset="0"/>
              </a:rPr>
              <a:t>The FCC says its action pre-empted any attempts by states to pass net neutrality legislation.</a:t>
            </a: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a:spcBef>
                <a:spcPts val="0"/>
              </a:spcBef>
            </a:pPr>
            <a:endParaRPr lang="en-US" sz="2200" dirty="0">
              <a:solidFill>
                <a:srgbClr val="1F497D"/>
              </a:solidFill>
              <a:latin typeface="Calibri" panose="020F0502020204030204" pitchFamily="34" charset="0"/>
              <a:cs typeface="Calibri" panose="020F0502020204030204" pitchFamily="34" charset="0"/>
            </a:endParaRPr>
          </a:p>
          <a:p>
            <a:pPr marL="0" indent="0">
              <a:buNone/>
            </a:pPr>
            <a:endParaRPr lang="en-US" sz="2200" dirty="0"/>
          </a:p>
        </p:txBody>
      </p:sp>
    </p:spTree>
    <p:extLst>
      <p:ext uri="{BB962C8B-B14F-4D97-AF65-F5344CB8AC3E}">
        <p14:creationId xmlns:p14="http://schemas.microsoft.com/office/powerpoint/2010/main" val="2645433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58F1CA-A4DA-4AB0-8381-AA89B599C13B}"/>
              </a:ext>
            </a:extLst>
          </p:cNvPr>
          <p:cNvSpPr>
            <a:spLocks noGrp="1"/>
          </p:cNvSpPr>
          <p:nvPr>
            <p:ph type="title"/>
          </p:nvPr>
        </p:nvSpPr>
        <p:spPr/>
        <p:txBody>
          <a:bodyPr>
            <a:normAutofit/>
          </a:bodyPr>
          <a:lstStyle/>
          <a:p>
            <a:r>
              <a:rPr lang="en-US" dirty="0"/>
              <a:t>		</a:t>
            </a:r>
            <a:r>
              <a:rPr lang="en-US" sz="3600" dirty="0">
                <a:solidFill>
                  <a:schemeClr val="accent6">
                    <a:lumMod val="75000"/>
                  </a:schemeClr>
                </a:solidFill>
              </a:rPr>
              <a:t>States Supporting Net Neutrality</a:t>
            </a:r>
          </a:p>
        </p:txBody>
      </p:sp>
      <p:pic>
        <p:nvPicPr>
          <p:cNvPr id="1028" name="Picture 4" descr="https://lh4.googleusercontent.com/cXbFmc6SeIm03WcIAapjOgHC30OQeQlUJRtlxK3S4PGaHHynLT3Mhq2_vn9AJSN1cOrsooAOKznDItyK6DbJDurbH4f7bwF0LXF75YTXE7lJeT-7xBQf9ds1DjP7d4BGKVn3KfJG">
            <a:extLst>
              <a:ext uri="{FF2B5EF4-FFF2-40B4-BE49-F238E27FC236}">
                <a16:creationId xmlns="" xmlns:a16="http://schemas.microsoft.com/office/drawing/2014/main" id="{7430DDC5-983B-44D1-B9E0-A74CF2693685}"/>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612648" y="1757589"/>
            <a:ext cx="8124939" cy="4495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E0896474-B1E2-4A57-9C69-F9802AE8176F}"/>
              </a:ext>
            </a:extLst>
          </p:cNvPr>
          <p:cNvSpPr/>
          <p:nvPr/>
        </p:nvSpPr>
        <p:spPr>
          <a:xfrm>
            <a:off x="753047" y="6357518"/>
            <a:ext cx="4308552" cy="369332"/>
          </a:xfrm>
          <a:prstGeom prst="rect">
            <a:avLst/>
          </a:prstGeom>
        </p:spPr>
        <p:txBody>
          <a:bodyPr wrap="none">
            <a:spAutoFit/>
          </a:bodyPr>
          <a:lstStyle/>
          <a:p>
            <a:r>
              <a:rPr lang="en-US" dirty="0">
                <a:solidFill>
                  <a:schemeClr val="accent6">
                    <a:lumMod val="75000"/>
                  </a:schemeClr>
                </a:solidFill>
              </a:rPr>
              <a:t>Image: Xavier </a:t>
            </a:r>
            <a:r>
              <a:rPr lang="en-US" dirty="0" err="1">
                <a:solidFill>
                  <a:schemeClr val="accent6">
                    <a:lumMod val="75000"/>
                  </a:schemeClr>
                </a:solidFill>
              </a:rPr>
              <a:t>Lalanne-Tauzia</a:t>
            </a:r>
            <a:r>
              <a:rPr lang="en-US" dirty="0">
                <a:solidFill>
                  <a:schemeClr val="accent6">
                    <a:lumMod val="75000"/>
                  </a:schemeClr>
                </a:solidFill>
              </a:rPr>
              <a:t> /Motherboard</a:t>
            </a:r>
          </a:p>
        </p:txBody>
      </p:sp>
    </p:spTree>
    <p:extLst>
      <p:ext uri="{BB962C8B-B14F-4D97-AF65-F5344CB8AC3E}">
        <p14:creationId xmlns:p14="http://schemas.microsoft.com/office/powerpoint/2010/main" val="37457424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3">
      <a:dk1>
        <a:srgbClr val="FFFFFF"/>
      </a:dk1>
      <a:lt1>
        <a:sysClr val="window" lastClr="FFFFFF"/>
      </a:lt1>
      <a:dk2>
        <a:srgbClr val="CCBDB7"/>
      </a:dk2>
      <a:lt2>
        <a:srgbClr val="000000"/>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1340</TotalTime>
  <Words>1394</Words>
  <Application>Microsoft Office PowerPoint</Application>
  <PresentationFormat>On-screen Show (4:3)</PresentationFormat>
  <Paragraphs>213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Tw Cen MT</vt:lpstr>
      <vt:lpstr>Wingdings</vt:lpstr>
      <vt:lpstr>Wingdings 2</vt:lpstr>
      <vt:lpstr>Median</vt:lpstr>
      <vt:lpstr>  Net Neutrality</vt:lpstr>
      <vt:lpstr>Team Members</vt:lpstr>
      <vt:lpstr>      Introduction</vt:lpstr>
      <vt:lpstr>    Net Neutrality Defined</vt:lpstr>
      <vt:lpstr>                      History</vt:lpstr>
      <vt:lpstr>      Advantages</vt:lpstr>
      <vt:lpstr>      Disadvantages</vt:lpstr>
      <vt:lpstr>  States Supporting Net Neutrality</vt:lpstr>
      <vt:lpstr>  States Supporting Net Neutrality</vt:lpstr>
      <vt:lpstr>    International Perspective</vt:lpstr>
      <vt:lpstr>    International Perspective</vt:lpstr>
      <vt:lpstr>      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Hiers</dc:creator>
  <cp:lastModifiedBy>Kelly Hiers</cp:lastModifiedBy>
  <cp:revision>29</cp:revision>
  <dcterms:created xsi:type="dcterms:W3CDTF">2014-09-16T21:36:28Z</dcterms:created>
  <dcterms:modified xsi:type="dcterms:W3CDTF">2018-05-24T18:24:45Z</dcterms:modified>
</cp:coreProperties>
</file>