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7"/>
  </p:notesMasterIdLst>
  <p:sldIdLst>
    <p:sldId id="256" r:id="rId2"/>
    <p:sldId id="281" r:id="rId3"/>
    <p:sldId id="269" r:id="rId4"/>
    <p:sldId id="282" r:id="rId5"/>
    <p:sldId id="278" r:id="rId6"/>
    <p:sldId id="280" r:id="rId7"/>
    <p:sldId id="259" r:id="rId8"/>
    <p:sldId id="261" r:id="rId9"/>
    <p:sldId id="270" r:id="rId10"/>
    <p:sldId id="271" r:id="rId11"/>
    <p:sldId id="272" r:id="rId12"/>
    <p:sldId id="283" r:id="rId13"/>
    <p:sldId id="274" r:id="rId14"/>
    <p:sldId id="273"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1" autoAdjust="0"/>
    <p:restoredTop sz="94639" autoAdjust="0"/>
  </p:normalViewPr>
  <p:slideViewPr>
    <p:cSldViewPr snapToGrid="0">
      <p:cViewPr varScale="1">
        <p:scale>
          <a:sx n="57" d="100"/>
          <a:sy n="57" d="100"/>
        </p:scale>
        <p:origin x="32" y="395"/>
      </p:cViewPr>
      <p:guideLst>
        <p:guide orient="horz" pos="2160"/>
        <p:guide pos="3840"/>
      </p:guideLst>
    </p:cSldViewPr>
  </p:slideViewPr>
  <p:notesTextViewPr>
    <p:cViewPr>
      <p:scale>
        <a:sx n="125" d="100"/>
        <a:sy n="125" d="100"/>
      </p:scale>
      <p:origin x="0" y="0"/>
    </p:cViewPr>
  </p:notesTextViewPr>
  <p:notesViewPr>
    <p:cSldViewPr snapToGrid="0">
      <p:cViewPr varScale="1">
        <p:scale>
          <a:sx n="59" d="100"/>
          <a:sy n="59" d="100"/>
        </p:scale>
        <p:origin x="2328"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AC361-FF87-45AC-8FCE-71D8C720CD6F}" type="datetimeFigureOut">
              <a:rPr lang="en-US" smtClean="0"/>
              <a:t>5/24/2018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03E9C-1A8B-4F8C-A454-4127BCF48201}" type="slidenum">
              <a:rPr lang="en-US" smtClean="0"/>
              <a:t>‹#›</a:t>
            </a:fld>
            <a:endParaRPr lang="en-US"/>
          </a:p>
        </p:txBody>
      </p:sp>
    </p:spTree>
    <p:extLst>
      <p:ext uri="{BB962C8B-B14F-4D97-AF65-F5344CB8AC3E}">
        <p14:creationId xmlns:p14="http://schemas.microsoft.com/office/powerpoint/2010/main" val="38990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that believe that legalizing marijuana would eliminate the impact on the public safety sector of state government.  One of the main impacts is the elimination of the black market and the emergence of the grey or parallel market.</a:t>
            </a:r>
            <a:endParaRPr lang="en-US" dirty="0" smtClean="0"/>
          </a:p>
          <a:p>
            <a:endParaRPr lang="en-US" dirty="0" smtClean="0"/>
          </a:p>
          <a:p>
            <a:r>
              <a:rPr lang="en-US" dirty="0" smtClean="0"/>
              <a:t>What is the Grey or Parallel market?</a:t>
            </a:r>
            <a:r>
              <a:rPr lang="en-US" baseline="0" dirty="0" smtClean="0"/>
              <a:t>  It is the sale of goods that are legal goods but distributed through unauthorized channels at often a lower cost and often to avoid paying taxes or fees.  </a:t>
            </a:r>
          </a:p>
          <a:p>
            <a:endParaRPr lang="en-US" baseline="0" dirty="0" smtClean="0"/>
          </a:p>
          <a:p>
            <a:r>
              <a:rPr lang="en-US" baseline="0" dirty="0" smtClean="0"/>
              <a:t>These markets much like alcohol bootlegging and the sale of cigarettes purchased in large quantities and sold in other jurisdictions with higher taxes.  This market can often be every bit as dangerous as the black market that legalized Marijuana sales would replace.  It is critical to continue to research these markets in other states to understand how they function and the safety concerns that they could create.  </a:t>
            </a:r>
          </a:p>
          <a:p>
            <a:endParaRPr lang="en-US" baseline="0" dirty="0" smtClean="0"/>
          </a:p>
          <a:p>
            <a:r>
              <a:rPr lang="en-US" baseline="0" dirty="0" smtClean="0"/>
              <a:t>Another key concern related to the grey market is the use of a cash as its primary means of transaction.  Cash is the primary vehicle for transactions due to federal financial institutions not allowing funding for marijuana sales regardless of any state law changes.  This potentially large cash business could attract other crime elements including burglary and armed robbery.  More research must be done with other states with current marijuana law changes on the rise of these crimes.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703E9C-1A8B-4F8C-A454-4127BCF48201}" type="slidenum">
              <a:rPr lang="en-US" smtClean="0"/>
              <a:t>13</a:t>
            </a:fld>
            <a:endParaRPr lang="en-US"/>
          </a:p>
        </p:txBody>
      </p:sp>
    </p:spTree>
    <p:extLst>
      <p:ext uri="{BB962C8B-B14F-4D97-AF65-F5344CB8AC3E}">
        <p14:creationId xmlns:p14="http://schemas.microsoft.com/office/powerpoint/2010/main" val="1064692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7837F95-91D4-4802-9EC7-ED73367C865E}" type="datetime1">
              <a:rPr lang="en-US" smtClean="0"/>
              <a:t>5/24/2018</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smtClean="0"/>
              <a:t>Virginia Executive Institute, Spring 2018 </a:t>
            </a:r>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FDCF106B-8436-4BAE-A09D-C04C8AB8641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112190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1AEEE0-751A-41BF-823E-6A9421EAFB81}" type="datetime1">
              <a:rPr lang="en-US" smtClean="0"/>
              <a:t>5/24/2018</a:t>
            </a:fld>
            <a:endParaRPr lang="en-US"/>
          </a:p>
        </p:txBody>
      </p:sp>
      <p:sp>
        <p:nvSpPr>
          <p:cNvPr id="5" name="Footer Placeholder 4"/>
          <p:cNvSpPr>
            <a:spLocks noGrp="1"/>
          </p:cNvSpPr>
          <p:nvPr>
            <p:ph type="ftr" sz="quarter" idx="11"/>
          </p:nvPr>
        </p:nvSpPr>
        <p:spPr/>
        <p:txBody>
          <a:bodyPr/>
          <a:lstStyle/>
          <a:p>
            <a:r>
              <a:rPr lang="en-US" smtClean="0"/>
              <a:t>Virginia Executive Institute, Spring 2018 </a:t>
            </a:r>
            <a:endParaRPr lang="en-US"/>
          </a:p>
        </p:txBody>
      </p:sp>
      <p:sp>
        <p:nvSpPr>
          <p:cNvPr id="6" name="Slide Number Placeholder 5"/>
          <p:cNvSpPr>
            <a:spLocks noGrp="1"/>
          </p:cNvSpPr>
          <p:nvPr>
            <p:ph type="sldNum" sz="quarter" idx="12"/>
          </p:nvPr>
        </p:nvSpPr>
        <p:spPr/>
        <p:txBody>
          <a:bodyPr/>
          <a:lstStyle/>
          <a:p>
            <a:fld id="{FDCF106B-8436-4BAE-A09D-C04C8AB8641D}" type="slidenum">
              <a:rPr lang="en-US" smtClean="0"/>
              <a:t>‹#›</a:t>
            </a:fld>
            <a:endParaRPr lang="en-US"/>
          </a:p>
        </p:txBody>
      </p:sp>
    </p:spTree>
    <p:extLst>
      <p:ext uri="{BB962C8B-B14F-4D97-AF65-F5344CB8AC3E}">
        <p14:creationId xmlns:p14="http://schemas.microsoft.com/office/powerpoint/2010/main" val="192047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116035-5763-484A-98CB-52A2036CAA1C}" type="datetime1">
              <a:rPr lang="en-US" smtClean="0"/>
              <a:t>5/24/2018</a:t>
            </a:fld>
            <a:endParaRPr lang="en-US"/>
          </a:p>
        </p:txBody>
      </p:sp>
      <p:sp>
        <p:nvSpPr>
          <p:cNvPr id="5" name="Footer Placeholder 4"/>
          <p:cNvSpPr>
            <a:spLocks noGrp="1"/>
          </p:cNvSpPr>
          <p:nvPr>
            <p:ph type="ftr" sz="quarter" idx="11"/>
          </p:nvPr>
        </p:nvSpPr>
        <p:spPr/>
        <p:txBody>
          <a:bodyPr/>
          <a:lstStyle/>
          <a:p>
            <a:r>
              <a:rPr lang="en-US" smtClean="0"/>
              <a:t>Virginia Executive Institute, Spring 2018 </a:t>
            </a:r>
            <a:endParaRPr lang="en-US"/>
          </a:p>
        </p:txBody>
      </p:sp>
      <p:sp>
        <p:nvSpPr>
          <p:cNvPr id="6" name="Slide Number Placeholder 5"/>
          <p:cNvSpPr>
            <a:spLocks noGrp="1"/>
          </p:cNvSpPr>
          <p:nvPr>
            <p:ph type="sldNum" sz="quarter" idx="12"/>
          </p:nvPr>
        </p:nvSpPr>
        <p:spPr/>
        <p:txBody>
          <a:bodyPr/>
          <a:lstStyle/>
          <a:p>
            <a:fld id="{FDCF106B-8436-4BAE-A09D-C04C8AB8641D}" type="slidenum">
              <a:rPr lang="en-US" smtClean="0"/>
              <a:t>‹#›</a:t>
            </a:fld>
            <a:endParaRPr lang="en-US"/>
          </a:p>
        </p:txBody>
      </p:sp>
    </p:spTree>
    <p:extLst>
      <p:ext uri="{BB962C8B-B14F-4D97-AF65-F5344CB8AC3E}">
        <p14:creationId xmlns:p14="http://schemas.microsoft.com/office/powerpoint/2010/main" val="3868614141"/>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805830-7F77-4898-9F15-3FEEB6313312}" type="datetime1">
              <a:rPr lang="en-US" smtClean="0"/>
              <a:t>5/24/2018</a:t>
            </a:fld>
            <a:endParaRPr lang="en-US"/>
          </a:p>
        </p:txBody>
      </p:sp>
      <p:sp>
        <p:nvSpPr>
          <p:cNvPr id="5" name="Footer Placeholder 4"/>
          <p:cNvSpPr>
            <a:spLocks noGrp="1"/>
          </p:cNvSpPr>
          <p:nvPr>
            <p:ph type="ftr" sz="quarter" idx="11"/>
          </p:nvPr>
        </p:nvSpPr>
        <p:spPr/>
        <p:txBody>
          <a:bodyPr/>
          <a:lstStyle/>
          <a:p>
            <a:r>
              <a:rPr lang="en-US" smtClean="0"/>
              <a:t>Virginia Executive Institute, Spring 2018 </a:t>
            </a:r>
            <a:endParaRPr lang="en-US"/>
          </a:p>
        </p:txBody>
      </p:sp>
      <p:sp>
        <p:nvSpPr>
          <p:cNvPr id="6" name="Slide Number Placeholder 5"/>
          <p:cNvSpPr>
            <a:spLocks noGrp="1"/>
          </p:cNvSpPr>
          <p:nvPr>
            <p:ph type="sldNum" sz="quarter" idx="12"/>
          </p:nvPr>
        </p:nvSpPr>
        <p:spPr/>
        <p:txBody>
          <a:bodyPr/>
          <a:lstStyle/>
          <a:p>
            <a:fld id="{FDCF106B-8436-4BAE-A09D-C04C8AB8641D}" type="slidenum">
              <a:rPr lang="en-US" smtClean="0"/>
              <a:t>‹#›</a:t>
            </a:fld>
            <a:endParaRPr lang="en-US"/>
          </a:p>
        </p:txBody>
      </p:sp>
    </p:spTree>
    <p:extLst>
      <p:ext uri="{BB962C8B-B14F-4D97-AF65-F5344CB8AC3E}">
        <p14:creationId xmlns:p14="http://schemas.microsoft.com/office/powerpoint/2010/main" val="203170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DD40C1-413D-4C91-8BEF-7CDC86D4447B}" type="datetime1">
              <a:rPr lang="en-US" smtClean="0"/>
              <a:t>5/24/2018</a:t>
            </a:fld>
            <a:endParaRPr lang="en-US"/>
          </a:p>
        </p:txBody>
      </p:sp>
      <p:sp>
        <p:nvSpPr>
          <p:cNvPr id="5" name="Footer Placeholder 4"/>
          <p:cNvSpPr>
            <a:spLocks noGrp="1"/>
          </p:cNvSpPr>
          <p:nvPr>
            <p:ph type="ftr" sz="quarter" idx="11"/>
          </p:nvPr>
        </p:nvSpPr>
        <p:spPr/>
        <p:txBody>
          <a:bodyPr/>
          <a:lstStyle/>
          <a:p>
            <a:r>
              <a:rPr lang="en-US" smtClean="0"/>
              <a:t>Virginia Executive Institute, Spring 2018 </a:t>
            </a:r>
            <a:endParaRPr lang="en-US"/>
          </a:p>
        </p:txBody>
      </p:sp>
      <p:sp>
        <p:nvSpPr>
          <p:cNvPr id="6" name="Slide Number Placeholder 5"/>
          <p:cNvSpPr>
            <a:spLocks noGrp="1"/>
          </p:cNvSpPr>
          <p:nvPr>
            <p:ph type="sldNum" sz="quarter" idx="12"/>
          </p:nvPr>
        </p:nvSpPr>
        <p:spPr/>
        <p:txBody>
          <a:bodyPr/>
          <a:lstStyle/>
          <a:p>
            <a:fld id="{FDCF106B-8436-4BAE-A09D-C04C8AB8641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4133694"/>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5BE7AC-B850-4002-8E4B-93B48045AD3D}" type="datetime1">
              <a:rPr lang="en-US" smtClean="0"/>
              <a:t>5/24/2018</a:t>
            </a:fld>
            <a:endParaRPr lang="en-US"/>
          </a:p>
        </p:txBody>
      </p:sp>
      <p:sp>
        <p:nvSpPr>
          <p:cNvPr id="6" name="Footer Placeholder 5"/>
          <p:cNvSpPr>
            <a:spLocks noGrp="1"/>
          </p:cNvSpPr>
          <p:nvPr>
            <p:ph type="ftr" sz="quarter" idx="11"/>
          </p:nvPr>
        </p:nvSpPr>
        <p:spPr/>
        <p:txBody>
          <a:bodyPr/>
          <a:lstStyle/>
          <a:p>
            <a:r>
              <a:rPr lang="en-US" smtClean="0"/>
              <a:t>Virginia Executive Institute, Spring 2018 </a:t>
            </a:r>
            <a:endParaRPr lang="en-US"/>
          </a:p>
        </p:txBody>
      </p:sp>
      <p:sp>
        <p:nvSpPr>
          <p:cNvPr id="7" name="Slide Number Placeholder 6"/>
          <p:cNvSpPr>
            <a:spLocks noGrp="1"/>
          </p:cNvSpPr>
          <p:nvPr>
            <p:ph type="sldNum" sz="quarter" idx="12"/>
          </p:nvPr>
        </p:nvSpPr>
        <p:spPr/>
        <p:txBody>
          <a:bodyPr/>
          <a:lstStyle/>
          <a:p>
            <a:fld id="{FDCF106B-8436-4BAE-A09D-C04C8AB8641D}" type="slidenum">
              <a:rPr lang="en-US" smtClean="0"/>
              <a:t>‹#›</a:t>
            </a:fld>
            <a:endParaRPr lang="en-US"/>
          </a:p>
        </p:txBody>
      </p:sp>
    </p:spTree>
    <p:extLst>
      <p:ext uri="{BB962C8B-B14F-4D97-AF65-F5344CB8AC3E}">
        <p14:creationId xmlns:p14="http://schemas.microsoft.com/office/powerpoint/2010/main" val="339440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06251E-DA5D-4FDA-9CB4-85F339E7FDB1}" type="datetime1">
              <a:rPr lang="en-US" smtClean="0"/>
              <a:t>5/24/2018</a:t>
            </a:fld>
            <a:endParaRPr lang="en-US"/>
          </a:p>
        </p:txBody>
      </p:sp>
      <p:sp>
        <p:nvSpPr>
          <p:cNvPr id="8" name="Footer Placeholder 7"/>
          <p:cNvSpPr>
            <a:spLocks noGrp="1"/>
          </p:cNvSpPr>
          <p:nvPr>
            <p:ph type="ftr" sz="quarter" idx="11"/>
          </p:nvPr>
        </p:nvSpPr>
        <p:spPr/>
        <p:txBody>
          <a:bodyPr/>
          <a:lstStyle/>
          <a:p>
            <a:r>
              <a:rPr lang="en-US" smtClean="0"/>
              <a:t>Virginia Executive Institute, Spring 2018 </a:t>
            </a:r>
            <a:endParaRPr lang="en-US"/>
          </a:p>
        </p:txBody>
      </p:sp>
      <p:sp>
        <p:nvSpPr>
          <p:cNvPr id="9" name="Slide Number Placeholder 8"/>
          <p:cNvSpPr>
            <a:spLocks noGrp="1"/>
          </p:cNvSpPr>
          <p:nvPr>
            <p:ph type="sldNum" sz="quarter" idx="12"/>
          </p:nvPr>
        </p:nvSpPr>
        <p:spPr/>
        <p:txBody>
          <a:bodyPr/>
          <a:lstStyle/>
          <a:p>
            <a:fld id="{FDCF106B-8436-4BAE-A09D-C04C8AB8641D}" type="slidenum">
              <a:rPr lang="en-US" smtClean="0"/>
              <a:t>‹#›</a:t>
            </a:fld>
            <a:endParaRPr lang="en-US"/>
          </a:p>
        </p:txBody>
      </p:sp>
    </p:spTree>
    <p:extLst>
      <p:ext uri="{BB962C8B-B14F-4D97-AF65-F5344CB8AC3E}">
        <p14:creationId xmlns:p14="http://schemas.microsoft.com/office/powerpoint/2010/main" val="336736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8B673C-D13B-4F4C-B42F-991451CC401C}" type="datetime1">
              <a:rPr lang="en-US" smtClean="0"/>
              <a:t>5/24/2018</a:t>
            </a:fld>
            <a:endParaRPr lang="en-US"/>
          </a:p>
        </p:txBody>
      </p:sp>
      <p:sp>
        <p:nvSpPr>
          <p:cNvPr id="4" name="Footer Placeholder 3"/>
          <p:cNvSpPr>
            <a:spLocks noGrp="1"/>
          </p:cNvSpPr>
          <p:nvPr>
            <p:ph type="ftr" sz="quarter" idx="11"/>
          </p:nvPr>
        </p:nvSpPr>
        <p:spPr/>
        <p:txBody>
          <a:bodyPr/>
          <a:lstStyle/>
          <a:p>
            <a:r>
              <a:rPr lang="en-US" smtClean="0"/>
              <a:t>Virginia Executive Institute, Spring 2018 </a:t>
            </a:r>
            <a:endParaRPr lang="en-US"/>
          </a:p>
        </p:txBody>
      </p:sp>
      <p:sp>
        <p:nvSpPr>
          <p:cNvPr id="5" name="Slide Number Placeholder 4"/>
          <p:cNvSpPr>
            <a:spLocks noGrp="1"/>
          </p:cNvSpPr>
          <p:nvPr>
            <p:ph type="sldNum" sz="quarter" idx="12"/>
          </p:nvPr>
        </p:nvSpPr>
        <p:spPr/>
        <p:txBody>
          <a:bodyPr/>
          <a:lstStyle/>
          <a:p>
            <a:fld id="{FDCF106B-8436-4BAE-A09D-C04C8AB8641D}" type="slidenum">
              <a:rPr lang="en-US" smtClean="0"/>
              <a:t>‹#›</a:t>
            </a:fld>
            <a:endParaRPr lang="en-US"/>
          </a:p>
        </p:txBody>
      </p:sp>
    </p:spTree>
    <p:extLst>
      <p:ext uri="{BB962C8B-B14F-4D97-AF65-F5344CB8AC3E}">
        <p14:creationId xmlns:p14="http://schemas.microsoft.com/office/powerpoint/2010/main" val="39017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20B09-5BDF-4504-9689-205FA2FB660E}" type="datetime1">
              <a:rPr lang="en-US" smtClean="0"/>
              <a:t>5/24/2018</a:t>
            </a:fld>
            <a:endParaRPr lang="en-US"/>
          </a:p>
        </p:txBody>
      </p:sp>
      <p:sp>
        <p:nvSpPr>
          <p:cNvPr id="3" name="Footer Placeholder 2"/>
          <p:cNvSpPr>
            <a:spLocks noGrp="1"/>
          </p:cNvSpPr>
          <p:nvPr>
            <p:ph type="ftr" sz="quarter" idx="11"/>
          </p:nvPr>
        </p:nvSpPr>
        <p:spPr/>
        <p:txBody>
          <a:bodyPr/>
          <a:lstStyle/>
          <a:p>
            <a:r>
              <a:rPr lang="en-US" smtClean="0"/>
              <a:t>Virginia Executive Institute, Spring 2018 </a:t>
            </a:r>
            <a:endParaRPr lang="en-US"/>
          </a:p>
        </p:txBody>
      </p:sp>
      <p:sp>
        <p:nvSpPr>
          <p:cNvPr id="4" name="Slide Number Placeholder 3"/>
          <p:cNvSpPr>
            <a:spLocks noGrp="1"/>
          </p:cNvSpPr>
          <p:nvPr>
            <p:ph type="sldNum" sz="quarter" idx="12"/>
          </p:nvPr>
        </p:nvSpPr>
        <p:spPr/>
        <p:txBody>
          <a:bodyPr/>
          <a:lstStyle/>
          <a:p>
            <a:fld id="{FDCF106B-8436-4BAE-A09D-C04C8AB8641D}" type="slidenum">
              <a:rPr lang="en-US" smtClean="0"/>
              <a:t>‹#›</a:t>
            </a:fld>
            <a:endParaRPr lang="en-US"/>
          </a:p>
        </p:txBody>
      </p:sp>
    </p:spTree>
    <p:extLst>
      <p:ext uri="{BB962C8B-B14F-4D97-AF65-F5344CB8AC3E}">
        <p14:creationId xmlns:p14="http://schemas.microsoft.com/office/powerpoint/2010/main" val="68559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84ED86-B0F8-49E7-AAEC-9C77C6031FC2}" type="datetime1">
              <a:rPr lang="en-US" smtClean="0"/>
              <a:t>5/24/2018</a:t>
            </a:fld>
            <a:endParaRPr lang="en-US"/>
          </a:p>
        </p:txBody>
      </p:sp>
      <p:sp>
        <p:nvSpPr>
          <p:cNvPr id="6" name="Footer Placeholder 5"/>
          <p:cNvSpPr>
            <a:spLocks noGrp="1"/>
          </p:cNvSpPr>
          <p:nvPr>
            <p:ph type="ftr" sz="quarter" idx="11"/>
          </p:nvPr>
        </p:nvSpPr>
        <p:spPr/>
        <p:txBody>
          <a:bodyPr/>
          <a:lstStyle/>
          <a:p>
            <a:r>
              <a:rPr lang="en-US" smtClean="0"/>
              <a:t>Virginia Executive Institute, Spring 2018 </a:t>
            </a:r>
            <a:endParaRPr lang="en-US"/>
          </a:p>
        </p:txBody>
      </p:sp>
      <p:sp>
        <p:nvSpPr>
          <p:cNvPr id="7" name="Slide Number Placeholder 6"/>
          <p:cNvSpPr>
            <a:spLocks noGrp="1"/>
          </p:cNvSpPr>
          <p:nvPr>
            <p:ph type="sldNum" sz="quarter" idx="12"/>
          </p:nvPr>
        </p:nvSpPr>
        <p:spPr/>
        <p:txBody>
          <a:bodyPr/>
          <a:lstStyle/>
          <a:p>
            <a:fld id="{FDCF106B-8436-4BAE-A09D-C04C8AB8641D}" type="slidenum">
              <a:rPr lang="en-US" smtClean="0"/>
              <a:t>‹#›</a:t>
            </a:fld>
            <a:endParaRPr lang="en-US"/>
          </a:p>
        </p:txBody>
      </p:sp>
    </p:spTree>
    <p:extLst>
      <p:ext uri="{BB962C8B-B14F-4D97-AF65-F5344CB8AC3E}">
        <p14:creationId xmlns:p14="http://schemas.microsoft.com/office/powerpoint/2010/main" val="389155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4E22BA-2BB7-4D37-B7B0-D72EADC118EC}" type="datetime1">
              <a:rPr lang="en-US" smtClean="0"/>
              <a:t>5/24/2018</a:t>
            </a:fld>
            <a:endParaRPr lang="en-US"/>
          </a:p>
        </p:txBody>
      </p:sp>
      <p:sp>
        <p:nvSpPr>
          <p:cNvPr id="6" name="Footer Placeholder 5"/>
          <p:cNvSpPr>
            <a:spLocks noGrp="1"/>
          </p:cNvSpPr>
          <p:nvPr>
            <p:ph type="ftr" sz="quarter" idx="11"/>
          </p:nvPr>
        </p:nvSpPr>
        <p:spPr/>
        <p:txBody>
          <a:bodyPr/>
          <a:lstStyle/>
          <a:p>
            <a:r>
              <a:rPr lang="en-US" smtClean="0"/>
              <a:t>Virginia Executive Institute, Spring 2018 </a:t>
            </a:r>
            <a:endParaRPr lang="en-US"/>
          </a:p>
        </p:txBody>
      </p:sp>
      <p:sp>
        <p:nvSpPr>
          <p:cNvPr id="7" name="Slide Number Placeholder 6"/>
          <p:cNvSpPr>
            <a:spLocks noGrp="1"/>
          </p:cNvSpPr>
          <p:nvPr>
            <p:ph type="sldNum" sz="quarter" idx="12"/>
          </p:nvPr>
        </p:nvSpPr>
        <p:spPr/>
        <p:txBody>
          <a:bodyPr/>
          <a:lstStyle/>
          <a:p>
            <a:fld id="{FDCF106B-8436-4BAE-A09D-C04C8AB8641D}" type="slidenum">
              <a:rPr lang="en-US" smtClean="0"/>
              <a:t>‹#›</a:t>
            </a:fld>
            <a:endParaRPr lang="en-US"/>
          </a:p>
        </p:txBody>
      </p:sp>
    </p:spTree>
    <p:extLst>
      <p:ext uri="{BB962C8B-B14F-4D97-AF65-F5344CB8AC3E}">
        <p14:creationId xmlns:p14="http://schemas.microsoft.com/office/powerpoint/2010/main" val="382130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A96C34B-1BE9-4AE2-B5A3-FB5AAD05484B}" type="datetime1">
              <a:rPr lang="en-US" smtClean="0"/>
              <a:t>5/24/2018</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smtClean="0"/>
              <a:t>Virginia Executive Institute, Spring 2018 </a:t>
            </a:r>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FDCF106B-8436-4BAE-A09D-C04C8AB8641D}" type="slidenum">
              <a:rPr lang="en-US" smtClean="0"/>
              <a:t>‹#›</a:t>
            </a:fld>
            <a:endParaRPr lang="en-US"/>
          </a:p>
        </p:txBody>
      </p:sp>
    </p:spTree>
    <p:extLst>
      <p:ext uri="{BB962C8B-B14F-4D97-AF65-F5344CB8AC3E}">
        <p14:creationId xmlns:p14="http://schemas.microsoft.com/office/powerpoint/2010/main" val="1889344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026" y="329512"/>
            <a:ext cx="9302534" cy="282516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sz="8000" dirty="0" smtClean="0">
                <a:solidFill>
                  <a:srgbClr val="00B050"/>
                </a:solidFill>
              </a:rPr>
              <a:t>Is Change Coming? </a:t>
            </a:r>
            <a:r>
              <a:rPr lang="en-US" dirty="0" smtClean="0"/>
              <a:t/>
            </a:r>
            <a:br>
              <a:rPr lang="en-US" dirty="0" smtClean="0"/>
            </a:br>
            <a:r>
              <a:rPr lang="en-US" sz="5300" dirty="0" smtClean="0"/>
              <a:t>Considerations </a:t>
            </a:r>
            <a:r>
              <a:rPr lang="en-US" sz="5300" dirty="0" smtClean="0"/>
              <a:t>regarding </a:t>
            </a:r>
            <a:r>
              <a:rPr lang="en-US" sz="5300" dirty="0" smtClean="0"/>
              <a:t>the </a:t>
            </a:r>
            <a:r>
              <a:rPr lang="en-US" sz="5300" dirty="0" smtClean="0">
                <a:solidFill>
                  <a:srgbClr val="00B050"/>
                </a:solidFill>
              </a:rPr>
              <a:t>legalization of marijuana</a:t>
            </a:r>
            <a:endParaRPr lang="en-US" sz="5300" dirty="0">
              <a:solidFill>
                <a:srgbClr val="00B050"/>
              </a:solidFill>
            </a:endParaRPr>
          </a:p>
        </p:txBody>
      </p:sp>
      <p:sp>
        <p:nvSpPr>
          <p:cNvPr id="3" name="Subtitle 2"/>
          <p:cNvSpPr>
            <a:spLocks noGrp="1"/>
          </p:cNvSpPr>
          <p:nvPr>
            <p:ph type="subTitle" idx="1"/>
          </p:nvPr>
        </p:nvSpPr>
        <p:spPr>
          <a:xfrm>
            <a:off x="1262688" y="3317501"/>
            <a:ext cx="9755831" cy="3044089"/>
          </a:xfrm>
        </p:spPr>
        <p:txBody>
          <a:bodyPr>
            <a:normAutofit fontScale="92500"/>
          </a:bodyPr>
          <a:lstStyle/>
          <a:p>
            <a:r>
              <a:rPr lang="en-US" b="1" i="1" dirty="0" smtClean="0"/>
              <a:t>Presented by:  </a:t>
            </a:r>
          </a:p>
          <a:p>
            <a:r>
              <a:rPr lang="en-US" b="1" dirty="0" smtClean="0"/>
              <a:t>Carnell Bagley</a:t>
            </a:r>
            <a:r>
              <a:rPr lang="en-US" dirty="0" smtClean="0"/>
              <a:t>, </a:t>
            </a:r>
            <a:r>
              <a:rPr lang="en-US" i="1" dirty="0" smtClean="0"/>
              <a:t>Virginia Auditor of Public Accounts</a:t>
            </a:r>
          </a:p>
          <a:p>
            <a:r>
              <a:rPr lang="en-US" b="1" dirty="0" smtClean="0"/>
              <a:t>Tom Fitzpatrick</a:t>
            </a:r>
            <a:r>
              <a:rPr lang="en-US" dirty="0" smtClean="0"/>
              <a:t>, </a:t>
            </a:r>
            <a:r>
              <a:rPr lang="en-US" i="1" dirty="0" smtClean="0"/>
              <a:t>Virginia Department of Criminal Justice Services</a:t>
            </a:r>
            <a:endParaRPr lang="en-US" i="1" dirty="0"/>
          </a:p>
          <a:p>
            <a:r>
              <a:rPr lang="en-US" b="1" dirty="0" smtClean="0"/>
              <a:t>Carol Mawyer</a:t>
            </a:r>
            <a:r>
              <a:rPr lang="en-US" dirty="0" smtClean="0"/>
              <a:t>, </a:t>
            </a:r>
            <a:r>
              <a:rPr lang="en-US" i="1" dirty="0" smtClean="0"/>
              <a:t>Virginia Alcoholic Beverage Control Authority</a:t>
            </a:r>
          </a:p>
          <a:p>
            <a:r>
              <a:rPr lang="en-US" b="1" dirty="0" smtClean="0"/>
              <a:t>Lisa Pride</a:t>
            </a:r>
            <a:r>
              <a:rPr lang="en-US" dirty="0" smtClean="0"/>
              <a:t>, </a:t>
            </a:r>
            <a:r>
              <a:rPr lang="en-US" i="1" dirty="0" smtClean="0"/>
              <a:t>Virginia Department of Transportation</a:t>
            </a:r>
          </a:p>
          <a:p>
            <a:r>
              <a:rPr lang="en-US" b="1" dirty="0" smtClean="0"/>
              <a:t>Cleon Ross II</a:t>
            </a:r>
            <a:r>
              <a:rPr lang="en-US" dirty="0" smtClean="0"/>
              <a:t>, </a:t>
            </a:r>
            <a:r>
              <a:rPr lang="en-US" i="1" dirty="0" smtClean="0"/>
              <a:t>Virginia Department of Corrections – Correctional Education</a:t>
            </a:r>
          </a:p>
          <a:p>
            <a:endParaRPr lang="en-US" i="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6026" y="568712"/>
            <a:ext cx="2202366" cy="2202366"/>
          </a:xfrm>
          <a:prstGeom prst="rect">
            <a:avLst/>
          </a:prstGeom>
        </p:spPr>
      </p:pic>
      <p:sp>
        <p:nvSpPr>
          <p:cNvPr id="5" name="Footer Placeholder 4"/>
          <p:cNvSpPr>
            <a:spLocks noGrp="1"/>
          </p:cNvSpPr>
          <p:nvPr>
            <p:ph type="ftr" sz="quarter" idx="11"/>
          </p:nvPr>
        </p:nvSpPr>
        <p:spPr/>
        <p:txBody>
          <a:bodyPr/>
          <a:lstStyle/>
          <a:p>
            <a:r>
              <a:rPr lang="en-US" dirty="0" smtClean="0"/>
              <a:t>Virginia Executive Institute, Spring 2018 </a:t>
            </a:r>
            <a:endParaRPr lang="en-US" dirty="0"/>
          </a:p>
        </p:txBody>
      </p:sp>
    </p:spTree>
    <p:extLst>
      <p:ext uri="{BB962C8B-B14F-4D97-AF65-F5344CB8AC3E}">
        <p14:creationId xmlns:p14="http://schemas.microsoft.com/office/powerpoint/2010/main" val="3175056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8217408" cy="1325562"/>
          </a:xfrm>
        </p:spPr>
        <p:txBody>
          <a:bodyPr>
            <a:noAutofit/>
          </a:bodyPr>
          <a:lstStyle/>
          <a:p>
            <a:pPr algn="ctr"/>
            <a:r>
              <a:rPr lang="en-US" sz="5400" dirty="0" smtClean="0">
                <a:solidFill>
                  <a:srgbClr val="00B050"/>
                </a:solidFill>
              </a:rPr>
              <a:t>Financial Impact On </a:t>
            </a:r>
            <a:br>
              <a:rPr lang="en-US" sz="5400" dirty="0" smtClean="0">
                <a:solidFill>
                  <a:srgbClr val="00B050"/>
                </a:solidFill>
              </a:rPr>
            </a:br>
            <a:r>
              <a:rPr lang="en-US" sz="5400" dirty="0" smtClean="0">
                <a:solidFill>
                  <a:srgbClr val="00B050"/>
                </a:solidFill>
              </a:rPr>
              <a:t>The Commonwealth</a:t>
            </a:r>
            <a:endParaRPr lang="en-US" sz="5400"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t>Broad categories of marijuana legalization</a:t>
            </a:r>
          </a:p>
          <a:p>
            <a:endParaRPr lang="en-US" sz="2400" dirty="0"/>
          </a:p>
          <a:p>
            <a:pPr lvl="1">
              <a:lnSpc>
                <a:spcPct val="100000"/>
              </a:lnSpc>
            </a:pPr>
            <a:r>
              <a:rPr lang="en-US" sz="2800" dirty="0" smtClean="0"/>
              <a:t>medical use</a:t>
            </a:r>
          </a:p>
          <a:p>
            <a:pPr lvl="1">
              <a:lnSpc>
                <a:spcPct val="100000"/>
              </a:lnSpc>
            </a:pPr>
            <a:r>
              <a:rPr lang="en-US" sz="2800" dirty="0" smtClean="0"/>
              <a:t>decriminalization of personal use by adults</a:t>
            </a:r>
          </a:p>
          <a:p>
            <a:pPr lvl="1">
              <a:lnSpc>
                <a:spcPct val="100000"/>
              </a:lnSpc>
            </a:pPr>
            <a:r>
              <a:rPr lang="en-US" sz="2800" dirty="0" smtClean="0"/>
              <a:t>retail sales </a:t>
            </a:r>
            <a:endParaRPr lang="en-US" sz="2800" dirty="0"/>
          </a:p>
        </p:txBody>
      </p:sp>
      <p:pic>
        <p:nvPicPr>
          <p:cNvPr id="4" name="Picture 3"/>
          <p:cNvPicPr>
            <a:picLocks noChangeAspect="1"/>
          </p:cNvPicPr>
          <p:nvPr/>
        </p:nvPicPr>
        <p:blipFill>
          <a:blip r:embed="rId2"/>
          <a:stretch>
            <a:fillRect/>
          </a:stretch>
        </p:blipFill>
        <p:spPr>
          <a:xfrm>
            <a:off x="3675722" y="4358640"/>
            <a:ext cx="4033793" cy="2392679"/>
          </a:xfrm>
          <a:prstGeom prst="rect">
            <a:avLst/>
          </a:prstGeom>
        </p:spPr>
      </p:pic>
      <p:sp>
        <p:nvSpPr>
          <p:cNvPr id="5" name="Footer Placeholder 4"/>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2847658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33" y="268870"/>
            <a:ext cx="9692640" cy="1325562"/>
          </a:xfrm>
        </p:spPr>
        <p:txBody>
          <a:bodyPr>
            <a:normAutofit/>
          </a:bodyPr>
          <a:lstStyle/>
          <a:p>
            <a:pPr algn="ctr"/>
            <a:r>
              <a:rPr lang="en-US" sz="5400" dirty="0" smtClean="0"/>
              <a:t>Potential Revenue Streams</a:t>
            </a:r>
            <a:endParaRPr lang="en-US" sz="5400" dirty="0"/>
          </a:p>
        </p:txBody>
      </p:sp>
      <p:grpSp>
        <p:nvGrpSpPr>
          <p:cNvPr id="5" name="Group 4"/>
          <p:cNvGrpSpPr>
            <a:grpSpLocks noChangeAspect="1"/>
          </p:cNvGrpSpPr>
          <p:nvPr/>
        </p:nvGrpSpPr>
        <p:grpSpPr bwMode="auto">
          <a:xfrm>
            <a:off x="122548" y="1912946"/>
            <a:ext cx="11042757" cy="4302224"/>
            <a:chOff x="760" y="1417"/>
            <a:chExt cx="5616" cy="1530"/>
          </a:xfrm>
        </p:grpSpPr>
        <p:sp>
          <p:nvSpPr>
            <p:cNvPr id="6" name="AutoShape 3"/>
            <p:cNvSpPr>
              <a:spLocks noChangeAspect="1" noChangeArrowheads="1" noTextEdit="1"/>
            </p:cNvSpPr>
            <p:nvPr/>
          </p:nvSpPr>
          <p:spPr bwMode="auto">
            <a:xfrm>
              <a:off x="760" y="1417"/>
              <a:ext cx="5403" cy="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833" t="-10336" r="1833" b="38054"/>
            <a:stretch/>
          </p:blipFill>
          <p:spPr bwMode="auto">
            <a:xfrm>
              <a:off x="977" y="1472"/>
              <a:ext cx="5399" cy="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3324516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881" y="42216"/>
            <a:ext cx="9692640" cy="841725"/>
          </a:xfrm>
        </p:spPr>
        <p:txBody>
          <a:bodyPr>
            <a:normAutofit/>
          </a:bodyPr>
          <a:lstStyle/>
          <a:p>
            <a:pPr algn="ctr"/>
            <a:r>
              <a:rPr lang="en-US" sz="4000" dirty="0" smtClean="0"/>
              <a:t>Examples of Other States</a:t>
            </a:r>
            <a:endParaRPr lang="en-US" sz="4000" dirty="0"/>
          </a:p>
        </p:txBody>
      </p:sp>
      <p:sp>
        <p:nvSpPr>
          <p:cNvPr id="4" name="TextBox 3"/>
          <p:cNvSpPr txBox="1"/>
          <p:nvPr/>
        </p:nvSpPr>
        <p:spPr>
          <a:xfrm>
            <a:off x="2747890" y="6036959"/>
            <a:ext cx="2775194" cy="36933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Registration fees</a:t>
            </a:r>
          </a:p>
        </p:txBody>
      </p:sp>
      <p:graphicFrame>
        <p:nvGraphicFramePr>
          <p:cNvPr id="5" name="Table 4"/>
          <p:cNvGraphicFramePr>
            <a:graphicFrameLocks noGrp="1"/>
          </p:cNvGraphicFramePr>
          <p:nvPr>
            <p:extLst/>
          </p:nvPr>
        </p:nvGraphicFramePr>
        <p:xfrm>
          <a:off x="560236" y="1170482"/>
          <a:ext cx="10237930" cy="4716091"/>
        </p:xfrm>
        <a:graphic>
          <a:graphicData uri="http://schemas.openxmlformats.org/drawingml/2006/table">
            <a:tbl>
              <a:tblPr firstRow="1" firstCol="1" bandRow="1">
                <a:tableStyleId>{1FECB4D8-DB02-4DC6-A0A2-4F2EBAE1DC90}</a:tableStyleId>
              </a:tblPr>
              <a:tblGrid>
                <a:gridCol w="814574">
                  <a:extLst>
                    <a:ext uri="{9D8B030D-6E8A-4147-A177-3AD203B41FA5}">
                      <a16:colId xmlns:a16="http://schemas.microsoft.com/office/drawing/2014/main" val="2684443718"/>
                    </a:ext>
                  </a:extLst>
                </a:gridCol>
                <a:gridCol w="1536537">
                  <a:extLst>
                    <a:ext uri="{9D8B030D-6E8A-4147-A177-3AD203B41FA5}">
                      <a16:colId xmlns:a16="http://schemas.microsoft.com/office/drawing/2014/main" val="3058501599"/>
                    </a:ext>
                  </a:extLst>
                </a:gridCol>
                <a:gridCol w="1071164">
                  <a:extLst>
                    <a:ext uri="{9D8B030D-6E8A-4147-A177-3AD203B41FA5}">
                      <a16:colId xmlns:a16="http://schemas.microsoft.com/office/drawing/2014/main" val="3265964867"/>
                    </a:ext>
                  </a:extLst>
                </a:gridCol>
                <a:gridCol w="1200401">
                  <a:extLst>
                    <a:ext uri="{9D8B030D-6E8A-4147-A177-3AD203B41FA5}">
                      <a16:colId xmlns:a16="http://schemas.microsoft.com/office/drawing/2014/main" val="1890954500"/>
                    </a:ext>
                  </a:extLst>
                </a:gridCol>
                <a:gridCol w="1010627">
                  <a:extLst>
                    <a:ext uri="{9D8B030D-6E8A-4147-A177-3AD203B41FA5}">
                      <a16:colId xmlns:a16="http://schemas.microsoft.com/office/drawing/2014/main" val="1973300323"/>
                    </a:ext>
                  </a:extLst>
                </a:gridCol>
                <a:gridCol w="1155832">
                  <a:extLst>
                    <a:ext uri="{9D8B030D-6E8A-4147-A177-3AD203B41FA5}">
                      <a16:colId xmlns:a16="http://schemas.microsoft.com/office/drawing/2014/main" val="2689789421"/>
                    </a:ext>
                  </a:extLst>
                </a:gridCol>
                <a:gridCol w="1828083">
                  <a:extLst>
                    <a:ext uri="{9D8B030D-6E8A-4147-A177-3AD203B41FA5}">
                      <a16:colId xmlns:a16="http://schemas.microsoft.com/office/drawing/2014/main" val="1166271700"/>
                    </a:ext>
                  </a:extLst>
                </a:gridCol>
                <a:gridCol w="1620712">
                  <a:extLst>
                    <a:ext uri="{9D8B030D-6E8A-4147-A177-3AD203B41FA5}">
                      <a16:colId xmlns:a16="http://schemas.microsoft.com/office/drawing/2014/main" val="211825266"/>
                    </a:ext>
                  </a:extLst>
                </a:gridCol>
              </a:tblGrid>
              <a:tr h="1195104">
                <a:tc>
                  <a:txBody>
                    <a:bodyPr/>
                    <a:lstStyle/>
                    <a:p>
                      <a:pPr marL="0" marR="0" algn="ctr">
                        <a:lnSpc>
                          <a:spcPct val="107000"/>
                        </a:lnSpc>
                        <a:spcBef>
                          <a:spcPts val="0"/>
                        </a:spcBef>
                        <a:spcAft>
                          <a:spcPts val="0"/>
                        </a:spcAft>
                      </a:pPr>
                      <a:r>
                        <a:rPr lang="en-US" sz="1400" b="1" dirty="0" smtClean="0">
                          <a:solidFill>
                            <a:sysClr val="windowText" lastClr="000000"/>
                          </a:solidFill>
                          <a:effectLst/>
                          <a:latin typeface="+mn-lt"/>
                          <a:ea typeface="+mn-ea"/>
                          <a:cs typeface="+mn-cs"/>
                        </a:rPr>
                        <a:t>YEAR</a:t>
                      </a:r>
                    </a:p>
                    <a:p>
                      <a:pPr marL="0" marR="0" algn="ctr">
                        <a:lnSpc>
                          <a:spcPct val="107000"/>
                        </a:lnSpc>
                        <a:spcBef>
                          <a:spcPts val="0"/>
                        </a:spcBef>
                        <a:spcAft>
                          <a:spcPts val="0"/>
                        </a:spcAft>
                      </a:pPr>
                      <a:r>
                        <a:rPr lang="en-US" sz="1400" b="1" dirty="0" smtClean="0">
                          <a:solidFill>
                            <a:sysClr val="windowText" lastClr="000000"/>
                          </a:solidFill>
                          <a:effectLst/>
                          <a:latin typeface="+mn-lt"/>
                          <a:ea typeface="+mn-ea"/>
                          <a:cs typeface="+mn-cs"/>
                        </a:rPr>
                        <a:t>LEGAL</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ysClr val="windowText" lastClr="000000"/>
                          </a:solidFill>
                          <a:effectLst/>
                        </a:rPr>
                        <a:t>STATE</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ysClr val="windowText" lastClr="000000"/>
                          </a:solidFill>
                          <a:effectLst/>
                        </a:rPr>
                        <a:t>EXCISE TAX</a:t>
                      </a:r>
                    </a:p>
                    <a:p>
                      <a:pPr marL="0" marR="0" algn="ctr">
                        <a:lnSpc>
                          <a:spcPct val="107000"/>
                        </a:lnSpc>
                        <a:spcBef>
                          <a:spcPts val="0"/>
                        </a:spcBef>
                        <a:spcAft>
                          <a:spcPts val="0"/>
                        </a:spcAft>
                      </a:pPr>
                      <a:r>
                        <a:rPr lang="en-US" sz="1400" dirty="0">
                          <a:solidFill>
                            <a:sysClr val="windowText" lastClr="000000"/>
                          </a:solidFill>
                          <a:effectLst/>
                        </a:rPr>
                        <a:t>(CY 2017)</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ysClr val="windowText" lastClr="000000"/>
                          </a:solidFill>
                          <a:effectLst/>
                        </a:rPr>
                        <a:t>SPECIAL TAX</a:t>
                      </a:r>
                    </a:p>
                    <a:p>
                      <a:pPr marL="0" marR="0" algn="ctr">
                        <a:lnSpc>
                          <a:spcPct val="107000"/>
                        </a:lnSpc>
                        <a:spcBef>
                          <a:spcPts val="0"/>
                        </a:spcBef>
                        <a:spcAft>
                          <a:spcPts val="0"/>
                        </a:spcAft>
                      </a:pPr>
                      <a:r>
                        <a:rPr lang="en-US" sz="1400" dirty="0">
                          <a:solidFill>
                            <a:sysClr val="windowText" lastClr="000000"/>
                          </a:solidFill>
                          <a:effectLst/>
                        </a:rPr>
                        <a:t>(CY 2017)</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solidFill>
                            <a:sysClr val="windowText" lastClr="000000"/>
                          </a:solidFill>
                          <a:effectLst/>
                        </a:rPr>
                        <a:t>SALES TAX</a:t>
                      </a:r>
                      <a:endParaRPr lang="en-US" sz="14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ysClr val="windowText" lastClr="000000"/>
                          </a:solidFill>
                          <a:effectLst/>
                        </a:rPr>
                        <a:t>TOTAL</a:t>
                      </a:r>
                    </a:p>
                    <a:p>
                      <a:pPr marL="0" marR="0" algn="ctr">
                        <a:lnSpc>
                          <a:spcPct val="107000"/>
                        </a:lnSpc>
                        <a:spcBef>
                          <a:spcPts val="0"/>
                        </a:spcBef>
                        <a:spcAft>
                          <a:spcPts val="0"/>
                        </a:spcAft>
                      </a:pPr>
                      <a:r>
                        <a:rPr lang="en-US" sz="1400" dirty="0">
                          <a:solidFill>
                            <a:sysClr val="windowText" lastClr="000000"/>
                          </a:solidFill>
                          <a:effectLst/>
                        </a:rPr>
                        <a:t>FY17 REVENUE</a:t>
                      </a:r>
                    </a:p>
                    <a:p>
                      <a:pPr marL="0" marR="0" algn="ctr">
                        <a:lnSpc>
                          <a:spcPct val="107000"/>
                        </a:lnSpc>
                        <a:spcBef>
                          <a:spcPts val="0"/>
                        </a:spcBef>
                        <a:spcAft>
                          <a:spcPts val="0"/>
                        </a:spcAft>
                      </a:pPr>
                      <a:r>
                        <a:rPr lang="en-US" sz="1400" dirty="0" smtClean="0">
                          <a:solidFill>
                            <a:sysClr val="windowText" lastClr="000000"/>
                          </a:solidFill>
                          <a:effectLst/>
                        </a:rPr>
                        <a:t>(millions)</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ysClr val="windowText" lastClr="000000"/>
                          </a:solidFill>
                          <a:effectLst/>
                        </a:rPr>
                        <a:t>ALLOCATION</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dirty="0">
                          <a:solidFill>
                            <a:sysClr val="windowText" lastClr="000000"/>
                          </a:solidFill>
                          <a:effectLst/>
                        </a:rPr>
                        <a:t>OVERSIGHT</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0271544"/>
                  </a:ext>
                </a:extLst>
              </a:tr>
              <a:tr h="1005782">
                <a:tc>
                  <a:txBody>
                    <a:bodyPr/>
                    <a:lstStyle/>
                    <a:p>
                      <a:pPr marL="0" marR="0" algn="ctr">
                        <a:lnSpc>
                          <a:spcPct val="107000"/>
                        </a:lnSpc>
                        <a:spcBef>
                          <a:spcPts val="0"/>
                        </a:spcBef>
                        <a:spcAft>
                          <a:spcPts val="0"/>
                        </a:spcAft>
                      </a:pPr>
                      <a:endParaRPr lang="en-US" sz="1400" b="1" dirty="0" smtClean="0">
                        <a:effectLst/>
                      </a:endParaRPr>
                    </a:p>
                    <a:p>
                      <a:pPr marL="0" marR="0" algn="ctr">
                        <a:lnSpc>
                          <a:spcPct val="107000"/>
                        </a:lnSpc>
                        <a:spcBef>
                          <a:spcPts val="0"/>
                        </a:spcBef>
                        <a:spcAft>
                          <a:spcPts val="0"/>
                        </a:spcAft>
                      </a:pPr>
                      <a:r>
                        <a:rPr lang="en-US" sz="1400" b="1" dirty="0" smtClean="0">
                          <a:effectLst/>
                        </a:rPr>
                        <a:t>2014</a:t>
                      </a:r>
                      <a:endParaRPr lang="en-US" sz="1400" b="1" dirty="0">
                        <a:effectLst/>
                      </a:endParaRPr>
                    </a:p>
                    <a:p>
                      <a:pPr marL="0" marR="0" algn="ctr">
                        <a:lnSpc>
                          <a:spcPct val="107000"/>
                        </a:lnSpc>
                        <a:spcBef>
                          <a:spcPts val="0"/>
                        </a:spcBef>
                        <a:spcAft>
                          <a:spcPts val="0"/>
                        </a:spcAft>
                      </a:pPr>
                      <a:r>
                        <a:rPr lang="en-US" sz="1400" b="1" dirty="0">
                          <a:effectLst/>
                        </a:rPr>
                        <a:t> </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smtClean="0">
                          <a:effectLst/>
                        </a:rPr>
                        <a:t>Colorado</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b="1" dirty="0" smtClean="0">
                        <a:effectLst/>
                      </a:endParaRPr>
                    </a:p>
                    <a:p>
                      <a:pPr marL="0" marR="0" algn="ctr">
                        <a:lnSpc>
                          <a:spcPct val="107000"/>
                        </a:lnSpc>
                        <a:spcBef>
                          <a:spcPts val="0"/>
                        </a:spcBef>
                        <a:spcAft>
                          <a:spcPts val="0"/>
                        </a:spcAft>
                      </a:pPr>
                      <a:r>
                        <a:rPr lang="en-US" sz="1400" b="1" dirty="0" smtClean="0">
                          <a:effectLst/>
                        </a:rPr>
                        <a:t>15</a:t>
                      </a:r>
                      <a:r>
                        <a:rPr lang="en-US" sz="1400" b="1" dirty="0">
                          <a:effectLst/>
                        </a:rPr>
                        <a:t>%</a:t>
                      </a:r>
                    </a:p>
                    <a:p>
                      <a:pPr marL="0" marR="0" algn="ctr">
                        <a:lnSpc>
                          <a:spcPct val="107000"/>
                        </a:lnSpc>
                        <a:spcBef>
                          <a:spcPts val="0"/>
                        </a:spcBef>
                        <a:spcAft>
                          <a:spcPts val="0"/>
                        </a:spcAft>
                      </a:pPr>
                      <a:r>
                        <a:rPr lang="en-US" sz="1400" b="1" dirty="0">
                          <a:effectLst/>
                        </a:rPr>
                        <a:t> </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effectLst/>
                        </a:rPr>
                        <a:t>10%</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effectLst/>
                        </a:rPr>
                        <a:t>2.9%</a:t>
                      </a:r>
                    </a:p>
                    <a:p>
                      <a:pPr marL="0" marR="0" algn="ctr">
                        <a:lnSpc>
                          <a:spcPct val="107000"/>
                        </a:lnSpc>
                        <a:spcBef>
                          <a:spcPts val="0"/>
                        </a:spcBef>
                        <a:spcAft>
                          <a:spcPts val="0"/>
                        </a:spcAft>
                      </a:pPr>
                      <a:r>
                        <a:rPr lang="en-US" sz="1400" b="1" dirty="0">
                          <a:effectLst/>
                        </a:rPr>
                        <a:t>(</a:t>
                      </a:r>
                      <a:r>
                        <a:rPr lang="en-US" sz="1400" b="1" dirty="0" smtClean="0">
                          <a:effectLst/>
                        </a:rPr>
                        <a:t>medical)</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effectLst/>
                        </a:rPr>
                        <a:t>$210.4</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b="1" dirty="0" smtClean="0">
                          <a:effectLst/>
                        </a:rPr>
                        <a:t>School Infrastructure</a:t>
                      </a:r>
                    </a:p>
                    <a:p>
                      <a:pPr marL="285750" marR="0" indent="-285750">
                        <a:lnSpc>
                          <a:spcPct val="107000"/>
                        </a:lnSpc>
                        <a:spcBef>
                          <a:spcPts val="0"/>
                        </a:spcBef>
                        <a:spcAft>
                          <a:spcPts val="0"/>
                        </a:spcAft>
                        <a:buFont typeface="Arial" panose="020B0604020202020204" pitchFamily="34" charset="0"/>
                        <a:buChar char="•"/>
                      </a:pPr>
                      <a:r>
                        <a:rPr lang="en-US" sz="1400" b="1" dirty="0" smtClean="0">
                          <a:effectLst/>
                        </a:rPr>
                        <a:t>Behavioral Health</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smtClean="0">
                          <a:effectLst/>
                        </a:rPr>
                        <a:t>Colorado</a:t>
                      </a:r>
                    </a:p>
                    <a:p>
                      <a:pPr marL="0" marR="0">
                        <a:lnSpc>
                          <a:spcPct val="107000"/>
                        </a:lnSpc>
                        <a:spcBef>
                          <a:spcPts val="0"/>
                        </a:spcBef>
                        <a:spcAft>
                          <a:spcPts val="0"/>
                        </a:spcAft>
                      </a:pPr>
                      <a:r>
                        <a:rPr lang="en-US" sz="1400" b="1" dirty="0" smtClean="0">
                          <a:effectLst/>
                        </a:rPr>
                        <a:t>Dept. </a:t>
                      </a:r>
                      <a:r>
                        <a:rPr lang="en-US" sz="1400" b="1" dirty="0">
                          <a:effectLst/>
                        </a:rPr>
                        <a:t>of Revenue – Marijuana Enforcement </a:t>
                      </a:r>
                      <a:r>
                        <a:rPr lang="en-US" sz="1400" b="1" dirty="0" smtClean="0">
                          <a:effectLst/>
                        </a:rPr>
                        <a:t>Division </a:t>
                      </a:r>
                      <a:r>
                        <a:rPr lang="en-US" sz="1400" b="1" dirty="0">
                          <a:effectLst/>
                        </a:rPr>
                        <a:t>(NEW)</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6211716"/>
                  </a:ext>
                </a:extLst>
              </a:tr>
              <a:tr h="1238162">
                <a:tc>
                  <a:txBody>
                    <a:bodyPr/>
                    <a:lstStyle/>
                    <a:p>
                      <a:pPr marL="0" marR="0" algn="ctr">
                        <a:lnSpc>
                          <a:spcPct val="107000"/>
                        </a:lnSpc>
                        <a:spcBef>
                          <a:spcPts val="0"/>
                        </a:spcBef>
                        <a:spcAft>
                          <a:spcPts val="0"/>
                        </a:spcAft>
                      </a:pPr>
                      <a:r>
                        <a:rPr lang="en-US" sz="1400" b="1" dirty="0">
                          <a:effectLst/>
                        </a:rPr>
                        <a:t>2014</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smtClean="0">
                          <a:effectLst/>
                        </a:rPr>
                        <a:t>Washington</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effectLst/>
                        </a:rPr>
                        <a:t>37%</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effectLst/>
                        </a:rPr>
                        <a:t>n/a</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effectLst/>
                        </a:rPr>
                        <a:t>8%</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effectLst/>
                        </a:rPr>
                        <a:t>$315</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b="1" dirty="0">
                          <a:effectLst/>
                        </a:rPr>
                        <a:t>Substance Abuse</a:t>
                      </a:r>
                    </a:p>
                    <a:p>
                      <a:pPr marL="285750" marR="0" indent="-285750">
                        <a:lnSpc>
                          <a:spcPct val="107000"/>
                        </a:lnSpc>
                        <a:spcBef>
                          <a:spcPts val="0"/>
                        </a:spcBef>
                        <a:spcAft>
                          <a:spcPts val="0"/>
                        </a:spcAft>
                        <a:buFont typeface="Arial" panose="020B0604020202020204" pitchFamily="34" charset="0"/>
                        <a:buChar char="•"/>
                      </a:pPr>
                      <a:r>
                        <a:rPr lang="en-US" sz="1400" b="1" dirty="0" smtClean="0">
                          <a:effectLst/>
                        </a:rPr>
                        <a:t>Higher Education</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effectLst/>
                        </a:rPr>
                        <a:t>Liquor and Cannabis Board (EXPANSION</a:t>
                      </a:r>
                      <a:r>
                        <a:rPr lang="en-US" sz="1400" b="1" dirty="0" smtClean="0">
                          <a:effectLst/>
                        </a:rPr>
                        <a:t>)</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9461433"/>
                  </a:ext>
                </a:extLst>
              </a:tr>
              <a:tr h="793160">
                <a:tc>
                  <a:txBody>
                    <a:bodyPr/>
                    <a:lstStyle/>
                    <a:p>
                      <a:pPr marL="0" marR="0" algn="ctr">
                        <a:lnSpc>
                          <a:spcPct val="107000"/>
                        </a:lnSpc>
                        <a:spcBef>
                          <a:spcPts val="0"/>
                        </a:spcBef>
                        <a:spcAft>
                          <a:spcPts val="0"/>
                        </a:spcAft>
                      </a:pPr>
                      <a:r>
                        <a:rPr lang="en-US" sz="1400" b="1" dirty="0">
                          <a:effectLst/>
                        </a:rPr>
                        <a:t>2016</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effectLst/>
                        </a:rPr>
                        <a:t>Massachusetts</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effectLst/>
                        </a:rPr>
                        <a:t>10.75%</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effectLst/>
                        </a:rPr>
                        <a:t>n/a</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dirty="0">
                          <a:effectLst/>
                        </a:rPr>
                        <a:t>6.25%</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endParaRPr lang="en-US" sz="1400" b="1" dirty="0" smtClean="0">
                        <a:effectLst/>
                      </a:endParaRPr>
                    </a:p>
                    <a:p>
                      <a:pPr marL="0" marR="0" algn="ctr">
                        <a:lnSpc>
                          <a:spcPct val="107000"/>
                        </a:lnSpc>
                        <a:spcBef>
                          <a:spcPts val="0"/>
                        </a:spcBef>
                        <a:spcAft>
                          <a:spcPts val="0"/>
                        </a:spcAft>
                      </a:pPr>
                      <a:r>
                        <a:rPr lang="en-US" sz="1400" b="1" dirty="0" smtClean="0">
                          <a:effectLst/>
                        </a:rPr>
                        <a:t>TBD</a:t>
                      </a:r>
                      <a:endParaRPr lang="en-US" sz="1400" b="1" dirty="0">
                        <a:effectLst/>
                      </a:endParaRPr>
                    </a:p>
                    <a:p>
                      <a:pPr marL="0" marR="0" algn="ctr">
                        <a:lnSpc>
                          <a:spcPct val="107000"/>
                        </a:lnSpc>
                        <a:spcBef>
                          <a:spcPts val="0"/>
                        </a:spcBef>
                        <a:spcAft>
                          <a:spcPts val="0"/>
                        </a:spcAft>
                      </a:pPr>
                      <a:r>
                        <a:rPr lang="en-US" sz="1400" b="1" dirty="0">
                          <a:effectLst/>
                        </a:rPr>
                        <a:t> </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Font typeface="Arial" panose="020B0604020202020204" pitchFamily="34" charset="0"/>
                        <a:buChar char="•"/>
                      </a:pPr>
                      <a:r>
                        <a:rPr lang="en-US" sz="1400" b="1" dirty="0" smtClean="0">
                          <a:effectLst/>
                        </a:rPr>
                        <a:t>Areas with Adverse </a:t>
                      </a:r>
                      <a:r>
                        <a:rPr lang="en-US" sz="1400" b="1" dirty="0">
                          <a:effectLst/>
                        </a:rPr>
                        <a:t>Drug Convictions</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400" b="1" dirty="0">
                          <a:effectLst/>
                        </a:rPr>
                        <a:t>Cannabis Control Commission (NEW)</a:t>
                      </a:r>
                      <a:endParaRPr lang="en-US"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540991"/>
                  </a:ext>
                </a:extLst>
              </a:tr>
            </a:tbl>
          </a:graphicData>
        </a:graphic>
      </p:graphicFrame>
      <p:sp>
        <p:nvSpPr>
          <p:cNvPr id="6" name="TextBox 5"/>
          <p:cNvSpPr txBox="1"/>
          <p:nvPr/>
        </p:nvSpPr>
        <p:spPr>
          <a:xfrm>
            <a:off x="6454299" y="6036959"/>
            <a:ext cx="2775194" cy="36933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License fees</a:t>
            </a:r>
          </a:p>
        </p:txBody>
      </p:sp>
      <p:pic>
        <p:nvPicPr>
          <p:cNvPr id="7" name="Picture 6"/>
          <p:cNvPicPr>
            <a:picLocks noChangeAspect="1"/>
          </p:cNvPicPr>
          <p:nvPr/>
        </p:nvPicPr>
        <p:blipFill>
          <a:blip r:embed="rId2"/>
          <a:stretch>
            <a:fillRect/>
          </a:stretch>
        </p:blipFill>
        <p:spPr>
          <a:xfrm rot="393249">
            <a:off x="9864315" y="286713"/>
            <a:ext cx="585830" cy="565642"/>
          </a:xfrm>
          <a:prstGeom prst="rect">
            <a:avLst/>
          </a:prstGeom>
        </p:spPr>
      </p:pic>
      <p:pic>
        <p:nvPicPr>
          <p:cNvPr id="8" name="Picture 7"/>
          <p:cNvPicPr>
            <a:picLocks noChangeAspect="1"/>
          </p:cNvPicPr>
          <p:nvPr/>
        </p:nvPicPr>
        <p:blipFill>
          <a:blip r:embed="rId2"/>
          <a:stretch>
            <a:fillRect/>
          </a:stretch>
        </p:blipFill>
        <p:spPr>
          <a:xfrm rot="21100913">
            <a:off x="865030" y="259919"/>
            <a:ext cx="497781" cy="480627"/>
          </a:xfrm>
          <a:prstGeom prst="rect">
            <a:avLst/>
          </a:prstGeom>
        </p:spPr>
      </p:pic>
    </p:spTree>
    <p:extLst>
      <p:ext uri="{BB962C8B-B14F-4D97-AF65-F5344CB8AC3E}">
        <p14:creationId xmlns:p14="http://schemas.microsoft.com/office/powerpoint/2010/main" val="617616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32" y="0"/>
            <a:ext cx="9692640" cy="1325562"/>
          </a:xfrm>
        </p:spPr>
        <p:txBody>
          <a:bodyPr>
            <a:normAutofit/>
          </a:bodyPr>
          <a:lstStyle/>
          <a:p>
            <a:pPr algn="ctr"/>
            <a:r>
              <a:rPr lang="en-US" sz="5400" dirty="0" smtClean="0"/>
              <a:t>Grey/Parallel Market</a:t>
            </a:r>
            <a:endParaRPr lang="en-US" sz="5400" dirty="0"/>
          </a:p>
        </p:txBody>
      </p:sp>
      <p:pic>
        <p:nvPicPr>
          <p:cNvPr id="5" name="Picture 4"/>
          <p:cNvPicPr>
            <a:picLocks noChangeAspect="1"/>
          </p:cNvPicPr>
          <p:nvPr/>
        </p:nvPicPr>
        <p:blipFill>
          <a:blip r:embed="rId3"/>
          <a:stretch>
            <a:fillRect/>
          </a:stretch>
        </p:blipFill>
        <p:spPr>
          <a:xfrm>
            <a:off x="279998" y="1395053"/>
            <a:ext cx="6597552" cy="3848017"/>
          </a:xfrm>
          <a:prstGeom prst="rect">
            <a:avLst/>
          </a:prstGeom>
        </p:spPr>
      </p:pic>
      <p:pic>
        <p:nvPicPr>
          <p:cNvPr id="6" name="Picture 5"/>
          <p:cNvPicPr>
            <a:picLocks noChangeAspect="1"/>
          </p:cNvPicPr>
          <p:nvPr/>
        </p:nvPicPr>
        <p:blipFill>
          <a:blip r:embed="rId4"/>
          <a:stretch>
            <a:fillRect/>
          </a:stretch>
        </p:blipFill>
        <p:spPr>
          <a:xfrm>
            <a:off x="4623165" y="3646794"/>
            <a:ext cx="4508770" cy="2982830"/>
          </a:xfrm>
          <a:prstGeom prst="rect">
            <a:avLst/>
          </a:prstGeom>
        </p:spPr>
      </p:pic>
      <p:sp>
        <p:nvSpPr>
          <p:cNvPr id="4" name="Rectangle 3"/>
          <p:cNvSpPr/>
          <p:nvPr/>
        </p:nvSpPr>
        <p:spPr>
          <a:xfrm>
            <a:off x="7025640" y="1749401"/>
            <a:ext cx="4225948" cy="1569660"/>
          </a:xfrm>
          <a:prstGeom prst="rect">
            <a:avLst/>
          </a:prstGeom>
        </p:spPr>
        <p:txBody>
          <a:bodyPr wrap="square">
            <a:spAutoFit/>
          </a:bodyPr>
          <a:lstStyle/>
          <a:p>
            <a:pPr marL="285750" lvl="0" indent="-285750">
              <a:buFont typeface="Arial" panose="020B0604020202020204" pitchFamily="34" charset="0"/>
              <a:buChar char="•"/>
            </a:pPr>
            <a:r>
              <a:rPr lang="en-US" sz="2400" dirty="0" smtClean="0">
                <a:solidFill>
                  <a:srgbClr val="000000"/>
                </a:solidFill>
              </a:rPr>
              <a:t>grey market</a:t>
            </a:r>
            <a:endParaRPr lang="en-US" sz="2400" dirty="0">
              <a:solidFill>
                <a:srgbClr val="000000"/>
              </a:solidFill>
            </a:endParaRPr>
          </a:p>
          <a:p>
            <a:pPr marL="285750" lvl="0" indent="-285750">
              <a:buFont typeface="Arial" panose="020B0604020202020204" pitchFamily="34" charset="0"/>
              <a:buChar char="•"/>
            </a:pPr>
            <a:r>
              <a:rPr lang="en-US" sz="2400" dirty="0" smtClean="0">
                <a:solidFill>
                  <a:srgbClr val="000000"/>
                </a:solidFill>
              </a:rPr>
              <a:t>comparison </a:t>
            </a:r>
            <a:r>
              <a:rPr lang="en-US" sz="2400" dirty="0">
                <a:solidFill>
                  <a:srgbClr val="000000"/>
                </a:solidFill>
              </a:rPr>
              <a:t>markets</a:t>
            </a:r>
          </a:p>
          <a:p>
            <a:pPr marL="285750" lvl="0" indent="-285750">
              <a:buFont typeface="Arial" panose="020B0604020202020204" pitchFamily="34" charset="0"/>
              <a:buChar char="•"/>
            </a:pPr>
            <a:r>
              <a:rPr lang="en-US" sz="2400" dirty="0" smtClean="0">
                <a:solidFill>
                  <a:srgbClr val="000000"/>
                </a:solidFill>
              </a:rPr>
              <a:t>public safety impact</a:t>
            </a:r>
            <a:endParaRPr lang="en-US" sz="2400" dirty="0">
              <a:solidFill>
                <a:srgbClr val="000000"/>
              </a:solidFill>
            </a:endParaRPr>
          </a:p>
          <a:p>
            <a:pPr marL="285750" lvl="0" indent="-285750">
              <a:buFont typeface="Arial" panose="020B0604020202020204" pitchFamily="34" charset="0"/>
              <a:buChar char="•"/>
            </a:pPr>
            <a:r>
              <a:rPr lang="en-US" sz="2400" dirty="0">
                <a:solidFill>
                  <a:srgbClr val="000000"/>
                </a:solidFill>
              </a:rPr>
              <a:t>cash market </a:t>
            </a:r>
            <a:r>
              <a:rPr lang="en-US" sz="2400" dirty="0" smtClean="0">
                <a:solidFill>
                  <a:srgbClr val="000000"/>
                </a:solidFill>
              </a:rPr>
              <a:t>vulnerability</a:t>
            </a:r>
            <a:endParaRPr lang="en-US" sz="2400" dirty="0">
              <a:solidFill>
                <a:srgbClr val="000000"/>
              </a:solidFill>
            </a:endParaRPr>
          </a:p>
        </p:txBody>
      </p:sp>
      <p:sp>
        <p:nvSpPr>
          <p:cNvPr id="7" name="Footer Placeholder 6"/>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1666479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481" y="131844"/>
            <a:ext cx="9692640" cy="1325562"/>
          </a:xfrm>
        </p:spPr>
        <p:txBody>
          <a:bodyPr>
            <a:normAutofit/>
          </a:bodyPr>
          <a:lstStyle/>
          <a:p>
            <a:pPr algn="ctr"/>
            <a:r>
              <a:rPr lang="en-US" sz="5400" dirty="0" smtClean="0"/>
              <a:t>Assuring Road Safety</a:t>
            </a:r>
            <a:endParaRPr lang="en-US" sz="5400" dirty="0"/>
          </a:p>
        </p:txBody>
      </p:sp>
      <p:pic>
        <p:nvPicPr>
          <p:cNvPr id="4" name="Picture 3"/>
          <p:cNvPicPr>
            <a:picLocks noChangeAspect="1"/>
          </p:cNvPicPr>
          <p:nvPr/>
        </p:nvPicPr>
        <p:blipFill rotWithShape="1">
          <a:blip r:embed="rId2"/>
          <a:srcRect b="1472"/>
          <a:stretch/>
        </p:blipFill>
        <p:spPr>
          <a:xfrm>
            <a:off x="1755159" y="1787981"/>
            <a:ext cx="4135278" cy="4428325"/>
          </a:xfrm>
          <a:prstGeom prst="rect">
            <a:avLst/>
          </a:prstGeom>
        </p:spPr>
      </p:pic>
      <p:sp>
        <p:nvSpPr>
          <p:cNvPr id="3" name="TextBox 2"/>
          <p:cNvSpPr txBox="1"/>
          <p:nvPr/>
        </p:nvSpPr>
        <p:spPr>
          <a:xfrm>
            <a:off x="6103088" y="2432482"/>
            <a:ext cx="4334841" cy="3447098"/>
          </a:xfrm>
          <a:prstGeom prst="rect">
            <a:avLst/>
          </a:prstGeom>
          <a:noFill/>
        </p:spPr>
        <p:txBody>
          <a:bodyPr wrap="none" rtlCol="0">
            <a:spAutoFit/>
          </a:bodyPr>
          <a:lstStyle/>
          <a:p>
            <a:pPr marL="342900" indent="-342900">
              <a:buFont typeface="Arial" panose="020B0604020202020204" pitchFamily="34" charset="0"/>
              <a:buChar char="•"/>
            </a:pPr>
            <a:r>
              <a:rPr lang="en-US" sz="2000" b="1" dirty="0" smtClean="0"/>
              <a:t>testing  for marijuana – THC</a:t>
            </a:r>
          </a:p>
          <a:p>
            <a:r>
              <a:rPr lang="en-US" sz="2000" b="1" dirty="0"/>
              <a:t>	</a:t>
            </a:r>
            <a:endParaRPr lang="en-US" sz="2000" dirty="0" smtClean="0"/>
          </a:p>
          <a:p>
            <a:r>
              <a:rPr lang="en-US" sz="2000" dirty="0"/>
              <a:t>	</a:t>
            </a:r>
            <a:r>
              <a:rPr lang="en-US" sz="2000" dirty="0" smtClean="0"/>
              <a:t>limitations</a:t>
            </a:r>
          </a:p>
          <a:p>
            <a:r>
              <a:rPr lang="en-US" sz="2000" dirty="0" smtClean="0"/>
              <a:t>	</a:t>
            </a:r>
          </a:p>
          <a:p>
            <a:r>
              <a:rPr lang="en-US" sz="2000" dirty="0"/>
              <a:t>	</a:t>
            </a:r>
            <a:r>
              <a:rPr lang="en-US" sz="2000" dirty="0" smtClean="0"/>
              <a:t>standards</a:t>
            </a:r>
          </a:p>
          <a:p>
            <a:endParaRPr lang="en-US" sz="2000" b="1" dirty="0"/>
          </a:p>
          <a:p>
            <a:endParaRPr lang="en-US" sz="2000" b="1" dirty="0" smtClean="0"/>
          </a:p>
          <a:p>
            <a:pPr marL="342900" indent="-342900">
              <a:buFont typeface="Arial" panose="020B0604020202020204" pitchFamily="34" charset="0"/>
              <a:buChar char="•"/>
            </a:pPr>
            <a:r>
              <a:rPr lang="en-US" sz="2000" b="1" dirty="0" smtClean="0"/>
              <a:t>public media campaign</a:t>
            </a: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smtClean="0"/>
              <a:t>training law enforcement</a:t>
            </a:r>
          </a:p>
          <a:p>
            <a:r>
              <a:rPr lang="en-US" dirty="0"/>
              <a:t>	</a:t>
            </a:r>
          </a:p>
        </p:txBody>
      </p:sp>
      <p:sp>
        <p:nvSpPr>
          <p:cNvPr id="5" name="Footer Placeholder 4"/>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3980099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393249">
            <a:off x="6705365" y="-9141"/>
            <a:ext cx="4397170" cy="4245642"/>
          </a:xfrm>
          <a:prstGeom prst="rect">
            <a:avLst/>
          </a:prstGeom>
        </p:spPr>
      </p:pic>
      <p:sp>
        <p:nvSpPr>
          <p:cNvPr id="5" name="Rectangle 4"/>
          <p:cNvSpPr/>
          <p:nvPr/>
        </p:nvSpPr>
        <p:spPr>
          <a:xfrm>
            <a:off x="0" y="3063240"/>
            <a:ext cx="11094720" cy="3139321"/>
          </a:xfrm>
          <a:prstGeom prst="rect">
            <a:avLst/>
          </a:prstGeom>
        </p:spPr>
        <p:txBody>
          <a:bodyPr wrap="square">
            <a:spAutoFit/>
          </a:bodyPr>
          <a:lstStyle/>
          <a:p>
            <a:pPr algn="ctr"/>
            <a:r>
              <a:rPr lang="en-US" dirty="0" smtClean="0"/>
              <a:t>  </a:t>
            </a:r>
            <a:endParaRPr lang="en-US" dirty="0"/>
          </a:p>
          <a:p>
            <a:pPr>
              <a:lnSpc>
                <a:spcPct val="150000"/>
              </a:lnSpc>
            </a:pPr>
            <a:r>
              <a:rPr lang="en-US" sz="2400" b="1" dirty="0" smtClean="0"/>
              <a:t>Carnell </a:t>
            </a:r>
            <a:r>
              <a:rPr lang="en-US" sz="2400" b="1" dirty="0"/>
              <a:t>Bagley</a:t>
            </a:r>
            <a:r>
              <a:rPr lang="en-US" sz="2400" dirty="0"/>
              <a:t>, </a:t>
            </a:r>
            <a:r>
              <a:rPr lang="en-US" sz="2400" i="1" dirty="0"/>
              <a:t>Virginia Auditor of Public Accounts</a:t>
            </a:r>
          </a:p>
          <a:p>
            <a:pPr>
              <a:lnSpc>
                <a:spcPct val="150000"/>
              </a:lnSpc>
            </a:pPr>
            <a:r>
              <a:rPr lang="en-US" sz="2400" b="1" dirty="0"/>
              <a:t>Tom Fitzpatrick</a:t>
            </a:r>
            <a:r>
              <a:rPr lang="en-US" sz="2400" dirty="0"/>
              <a:t>, </a:t>
            </a:r>
            <a:r>
              <a:rPr lang="en-US" sz="2400" i="1" dirty="0"/>
              <a:t>Virginia Department of Criminal Justice Services</a:t>
            </a:r>
          </a:p>
          <a:p>
            <a:pPr>
              <a:lnSpc>
                <a:spcPct val="150000"/>
              </a:lnSpc>
            </a:pPr>
            <a:r>
              <a:rPr lang="en-US" sz="2400" b="1" dirty="0"/>
              <a:t>Carol Mawyer</a:t>
            </a:r>
            <a:r>
              <a:rPr lang="en-US" sz="2400" dirty="0"/>
              <a:t>, </a:t>
            </a:r>
            <a:r>
              <a:rPr lang="en-US" sz="2400" i="1" dirty="0"/>
              <a:t>Virginia Alcoholic Beverage Control Authority</a:t>
            </a:r>
          </a:p>
          <a:p>
            <a:pPr>
              <a:lnSpc>
                <a:spcPct val="150000"/>
              </a:lnSpc>
            </a:pPr>
            <a:r>
              <a:rPr lang="en-US" sz="2400" b="1" dirty="0"/>
              <a:t>Lisa Pride</a:t>
            </a:r>
            <a:r>
              <a:rPr lang="en-US" sz="2400" dirty="0"/>
              <a:t>, </a:t>
            </a:r>
            <a:r>
              <a:rPr lang="en-US" sz="2400" i="1" dirty="0"/>
              <a:t>Virginia Department of Transportation</a:t>
            </a:r>
          </a:p>
          <a:p>
            <a:pPr>
              <a:lnSpc>
                <a:spcPct val="150000"/>
              </a:lnSpc>
            </a:pPr>
            <a:r>
              <a:rPr lang="en-US" sz="2400" b="1" dirty="0"/>
              <a:t>Cleon Ross II</a:t>
            </a:r>
            <a:r>
              <a:rPr lang="en-US" sz="2400" dirty="0"/>
              <a:t>, </a:t>
            </a:r>
            <a:r>
              <a:rPr lang="en-US" sz="2400" i="1" dirty="0"/>
              <a:t>Virginia Department of Corrections – Correctional </a:t>
            </a:r>
            <a:r>
              <a:rPr lang="en-US" sz="2400" i="1" dirty="0" smtClean="0"/>
              <a:t>Education</a:t>
            </a:r>
            <a:endParaRPr lang="en-US" sz="2400" i="1" dirty="0"/>
          </a:p>
        </p:txBody>
      </p:sp>
      <p:sp>
        <p:nvSpPr>
          <p:cNvPr id="2" name="Title 1"/>
          <p:cNvSpPr>
            <a:spLocks noGrp="1"/>
          </p:cNvSpPr>
          <p:nvPr>
            <p:ph type="title"/>
          </p:nvPr>
        </p:nvSpPr>
        <p:spPr>
          <a:xfrm>
            <a:off x="548640" y="152400"/>
            <a:ext cx="8553430" cy="1064212"/>
          </a:xfrm>
        </p:spPr>
        <p:txBody>
          <a:bodyPr>
            <a:normAutofit/>
          </a:bodyPr>
          <a:lstStyle/>
          <a:p>
            <a:pPr algn="ctr"/>
            <a:r>
              <a:rPr lang="en-US" sz="5400" dirty="0" smtClean="0">
                <a:solidFill>
                  <a:srgbClr val="00B050"/>
                </a:solidFill>
              </a:rPr>
              <a:t>Conclusion &amp; Questions</a:t>
            </a:r>
            <a:endParaRPr lang="en-US" sz="5400" dirty="0">
              <a:solidFill>
                <a:srgbClr val="00B050"/>
              </a:solidFill>
            </a:endParaRPr>
          </a:p>
        </p:txBody>
      </p:sp>
      <p:sp>
        <p:nvSpPr>
          <p:cNvPr id="7" name="TextBox 6"/>
          <p:cNvSpPr txBox="1"/>
          <p:nvPr/>
        </p:nvSpPr>
        <p:spPr>
          <a:xfrm flipH="1">
            <a:off x="137159" y="2423160"/>
            <a:ext cx="3139441" cy="769441"/>
          </a:xfrm>
          <a:prstGeom prst="rect">
            <a:avLst/>
          </a:prstGeom>
          <a:noFill/>
        </p:spPr>
        <p:txBody>
          <a:bodyPr wrap="square" rtlCol="0">
            <a:spAutoFit/>
          </a:bodyPr>
          <a:lstStyle/>
          <a:p>
            <a:r>
              <a:rPr lang="en-US" sz="4400" dirty="0" smtClean="0"/>
              <a:t>Thank You</a:t>
            </a:r>
            <a:endParaRPr lang="en-US" sz="4400" dirty="0"/>
          </a:p>
        </p:txBody>
      </p:sp>
      <p:sp>
        <p:nvSpPr>
          <p:cNvPr id="8" name="Footer Placeholder 7"/>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581455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3142" y="1584171"/>
            <a:ext cx="7211122" cy="4790676"/>
          </a:xfrm>
          <a:prstGeom prst="rect">
            <a:avLst/>
          </a:prstGeom>
        </p:spPr>
      </p:pic>
      <p:sp>
        <p:nvSpPr>
          <p:cNvPr id="7" name="Title 1"/>
          <p:cNvSpPr>
            <a:spLocks noGrp="1"/>
          </p:cNvSpPr>
          <p:nvPr>
            <p:ph type="title"/>
          </p:nvPr>
        </p:nvSpPr>
        <p:spPr>
          <a:xfrm>
            <a:off x="1010970" y="106680"/>
            <a:ext cx="9692640" cy="1669735"/>
          </a:xfrm>
        </p:spPr>
        <p:txBody>
          <a:bodyPr>
            <a:noAutofit/>
          </a:bodyPr>
          <a:lstStyle/>
          <a:p>
            <a:r>
              <a:rPr lang="en-US" sz="5400" dirty="0" smtClean="0">
                <a:solidFill>
                  <a:srgbClr val="00B050"/>
                </a:solidFill>
              </a:rPr>
              <a:t>A Changing Landscape for     Marijuana </a:t>
            </a:r>
            <a:r>
              <a:rPr lang="en-US" sz="5400" dirty="0" smtClean="0">
                <a:solidFill>
                  <a:srgbClr val="00B050"/>
                </a:solidFill>
              </a:rPr>
              <a:t>Legalization - 2015</a:t>
            </a:r>
            <a:endParaRPr lang="en-US" sz="5400" dirty="0">
              <a:solidFill>
                <a:srgbClr val="00B050"/>
              </a:solidFill>
            </a:endParaRPr>
          </a:p>
        </p:txBody>
      </p:sp>
      <p:pic>
        <p:nvPicPr>
          <p:cNvPr id="8" name="Picture 7"/>
          <p:cNvPicPr>
            <a:picLocks noChangeAspect="1"/>
          </p:cNvPicPr>
          <p:nvPr/>
        </p:nvPicPr>
        <p:blipFill>
          <a:blip r:embed="rId3"/>
          <a:stretch>
            <a:fillRect/>
          </a:stretch>
        </p:blipFill>
        <p:spPr>
          <a:xfrm>
            <a:off x="212651" y="5727547"/>
            <a:ext cx="3439769" cy="947847"/>
          </a:xfrm>
          <a:prstGeom prst="rect">
            <a:avLst/>
          </a:prstGeom>
        </p:spPr>
      </p:pic>
      <p:sp>
        <p:nvSpPr>
          <p:cNvPr id="3" name="Footer Placeholder 2"/>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315567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6417" y="1632645"/>
            <a:ext cx="7623955" cy="4629042"/>
          </a:xfrm>
          <a:prstGeom prst="rect">
            <a:avLst/>
          </a:prstGeom>
        </p:spPr>
      </p:pic>
      <p:sp>
        <p:nvSpPr>
          <p:cNvPr id="7" name="Title 1"/>
          <p:cNvSpPr>
            <a:spLocks noGrp="1"/>
          </p:cNvSpPr>
          <p:nvPr>
            <p:ph type="title"/>
          </p:nvPr>
        </p:nvSpPr>
        <p:spPr>
          <a:xfrm>
            <a:off x="2015528" y="441961"/>
            <a:ext cx="6346415" cy="960120"/>
          </a:xfrm>
        </p:spPr>
        <p:txBody>
          <a:bodyPr>
            <a:noAutofit/>
          </a:bodyPr>
          <a:lstStyle/>
          <a:p>
            <a:r>
              <a:rPr lang="en-US" sz="5400" dirty="0" smtClean="0">
                <a:solidFill>
                  <a:srgbClr val="00B050"/>
                </a:solidFill>
              </a:rPr>
              <a:t>Today’s Landscape</a:t>
            </a:r>
            <a:endParaRPr lang="en-US" sz="5400" dirty="0">
              <a:solidFill>
                <a:srgbClr val="00B050"/>
              </a:solidFill>
            </a:endParaRPr>
          </a:p>
        </p:txBody>
      </p:sp>
      <p:pic>
        <p:nvPicPr>
          <p:cNvPr id="8" name="Picture 7"/>
          <p:cNvPicPr>
            <a:picLocks noChangeAspect="1"/>
          </p:cNvPicPr>
          <p:nvPr/>
        </p:nvPicPr>
        <p:blipFill>
          <a:blip r:embed="rId3"/>
          <a:stretch>
            <a:fillRect/>
          </a:stretch>
        </p:blipFill>
        <p:spPr>
          <a:xfrm>
            <a:off x="212651" y="5727547"/>
            <a:ext cx="3439769" cy="947847"/>
          </a:xfrm>
          <a:prstGeom prst="rect">
            <a:avLst/>
          </a:prstGeom>
        </p:spPr>
      </p:pic>
      <p:sp>
        <p:nvSpPr>
          <p:cNvPr id="2" name="Footer Placeholder 1"/>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157131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rot="12545954">
            <a:off x="7391516" y="3935127"/>
            <a:ext cx="1100306" cy="425938"/>
          </a:xfrm>
          <a:prstGeom prst="rightArrow">
            <a:avLst>
              <a:gd name="adj1" fmla="val 32553"/>
              <a:gd name="adj2" fmla="val 108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1559610" y="393733"/>
            <a:ext cx="8803590" cy="1066800"/>
          </a:xfrm>
        </p:spPr>
        <p:txBody>
          <a:bodyPr>
            <a:noAutofit/>
          </a:bodyPr>
          <a:lstStyle/>
          <a:p>
            <a:r>
              <a:rPr lang="en-US" sz="5400" dirty="0" smtClean="0">
                <a:solidFill>
                  <a:srgbClr val="00B050"/>
                </a:solidFill>
              </a:rPr>
              <a:t>The Future Landscape</a:t>
            </a:r>
            <a:endParaRPr lang="en-US" sz="5400" dirty="0">
              <a:solidFill>
                <a:srgbClr val="00B050"/>
              </a:solidFill>
            </a:endParaRPr>
          </a:p>
        </p:txBody>
      </p:sp>
      <p:pic>
        <p:nvPicPr>
          <p:cNvPr id="8" name="Picture 7"/>
          <p:cNvPicPr>
            <a:picLocks noChangeAspect="1"/>
          </p:cNvPicPr>
          <p:nvPr/>
        </p:nvPicPr>
        <p:blipFill>
          <a:blip r:embed="rId2"/>
          <a:stretch>
            <a:fillRect/>
          </a:stretch>
        </p:blipFill>
        <p:spPr>
          <a:xfrm>
            <a:off x="212651" y="5727547"/>
            <a:ext cx="3439769" cy="94784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10233"/>
          <a:stretch/>
        </p:blipFill>
        <p:spPr>
          <a:xfrm>
            <a:off x="2373897" y="1496076"/>
            <a:ext cx="6152056" cy="4010627"/>
          </a:xfrm>
          <a:prstGeom prst="rect">
            <a:avLst/>
          </a:prstGeom>
        </p:spPr>
      </p:pic>
      <p:sp>
        <p:nvSpPr>
          <p:cNvPr id="14" name="Footer Placeholder 13"/>
          <p:cNvSpPr>
            <a:spLocks noGrp="1"/>
          </p:cNvSpPr>
          <p:nvPr>
            <p:ph type="ftr" sz="quarter" idx="11"/>
          </p:nvPr>
        </p:nvSpPr>
        <p:spPr/>
        <p:txBody>
          <a:bodyPr/>
          <a:lstStyle/>
          <a:p>
            <a:r>
              <a:rPr lang="en-US" smtClean="0"/>
              <a:t>Virginia Executive Institute, Spring 2018 </a:t>
            </a:r>
            <a:endParaRPr lang="en-US"/>
          </a:p>
        </p:txBody>
      </p:sp>
      <p:sp>
        <p:nvSpPr>
          <p:cNvPr id="2" name="Rectangle 1"/>
          <p:cNvSpPr/>
          <p:nvPr/>
        </p:nvSpPr>
        <p:spPr>
          <a:xfrm>
            <a:off x="4913076" y="1531620"/>
            <a:ext cx="1398514" cy="3939540"/>
          </a:xfrm>
          <a:prstGeom prst="rect">
            <a:avLst/>
          </a:prstGeom>
          <a:noFill/>
        </p:spPr>
        <p:txBody>
          <a:bodyPr wrap="square" lIns="91440" tIns="45720" rIns="91440" bIns="45720">
            <a:spAutoFit/>
          </a:bodyPr>
          <a:lstStyle/>
          <a:p>
            <a:pPr algn="ctr"/>
            <a:r>
              <a:rPr lang="en-US" sz="25000" b="0" cap="none" spc="0" dirty="0" smtClean="0">
                <a:ln w="0"/>
                <a:solidFill>
                  <a:srgbClr val="00B050"/>
                </a:solidFill>
                <a:effectLst>
                  <a:outerShdw blurRad="38100" dist="19050" dir="2700000" algn="tl" rotWithShape="0">
                    <a:schemeClr val="dk1">
                      <a:alpha val="40000"/>
                    </a:schemeClr>
                  </a:outerShdw>
                </a:effectLst>
                <a:latin typeface="Arial Black" panose="020B0A04020102020204" pitchFamily="34" charset="0"/>
              </a:rPr>
              <a:t>?</a:t>
            </a:r>
            <a:endParaRPr lang="en-US" sz="25000" b="0" cap="none" spc="0" dirty="0">
              <a:ln w="0"/>
              <a:solidFill>
                <a:srgbClr val="00B050"/>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28156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152" y="594360"/>
            <a:ext cx="9649968" cy="1661160"/>
          </a:xfrm>
        </p:spPr>
        <p:txBody>
          <a:bodyPr>
            <a:normAutofit/>
          </a:bodyPr>
          <a:lstStyle/>
          <a:p>
            <a:pPr algn="ctr"/>
            <a:r>
              <a:rPr lang="en-US" sz="5400" dirty="0" smtClean="0">
                <a:solidFill>
                  <a:srgbClr val="00B050"/>
                </a:solidFill>
                <a:ea typeface="Calibri" panose="020F0502020204030204" pitchFamily="34" charset="0"/>
                <a:cs typeface="Times New Roman" panose="02020603050405020304" pitchFamily="18" charset="0"/>
              </a:rPr>
              <a:t>Key Issues Virginia’s </a:t>
            </a:r>
            <a:br>
              <a:rPr lang="en-US" sz="5400" dirty="0" smtClean="0">
                <a:solidFill>
                  <a:srgbClr val="00B050"/>
                </a:solidFill>
                <a:ea typeface="Calibri" panose="020F0502020204030204" pitchFamily="34" charset="0"/>
                <a:cs typeface="Times New Roman" panose="02020603050405020304" pitchFamily="18" charset="0"/>
              </a:rPr>
            </a:br>
            <a:r>
              <a:rPr lang="en-US" sz="5400" dirty="0" smtClean="0">
                <a:solidFill>
                  <a:srgbClr val="00B050"/>
                </a:solidFill>
                <a:ea typeface="Calibri" panose="020F0502020204030204" pitchFamily="34" charset="0"/>
                <a:cs typeface="Times New Roman" panose="02020603050405020304" pitchFamily="18" charset="0"/>
              </a:rPr>
              <a:t>Leaders Will Need To Address</a:t>
            </a:r>
            <a:endParaRPr lang="en-US" sz="5400" dirty="0">
              <a:solidFill>
                <a:srgbClr val="00B050"/>
              </a:solidFill>
            </a:endParaRPr>
          </a:p>
        </p:txBody>
      </p:sp>
      <p:sp>
        <p:nvSpPr>
          <p:cNvPr id="3" name="Content Placeholder 2"/>
          <p:cNvSpPr>
            <a:spLocks noGrp="1"/>
          </p:cNvSpPr>
          <p:nvPr>
            <p:ph idx="1"/>
          </p:nvPr>
        </p:nvSpPr>
        <p:spPr>
          <a:xfrm>
            <a:off x="1030448" y="1952978"/>
            <a:ext cx="9394839" cy="4351337"/>
          </a:xfrm>
        </p:spPr>
        <p:txBody>
          <a:bodyPr>
            <a:normAutofit/>
          </a:bodyPr>
          <a:lstStyle/>
          <a:p>
            <a:pPr marL="0" indent="0">
              <a:lnSpc>
                <a:spcPct val="115000"/>
              </a:lnSpc>
              <a:buNone/>
            </a:pPr>
            <a:endParaRPr lang="en-US" sz="4000" dirty="0" smtClean="0">
              <a:ea typeface="Calibri" panose="020F0502020204030204" pitchFamily="34" charset="0"/>
              <a:cs typeface="Times New Roman" panose="02020603050405020304" pitchFamily="18" charset="0"/>
            </a:endParaRPr>
          </a:p>
          <a:p>
            <a:pPr lvl="4">
              <a:lnSpc>
                <a:spcPct val="115000"/>
              </a:lnSpc>
            </a:pPr>
            <a:r>
              <a:rPr lang="en-US" sz="4000" dirty="0" smtClean="0">
                <a:ea typeface="Calibri" panose="020F0502020204030204" pitchFamily="34" charset="0"/>
                <a:cs typeface="Times New Roman" panose="02020603050405020304" pitchFamily="18" charset="0"/>
              </a:rPr>
              <a:t> Public </a:t>
            </a:r>
            <a:r>
              <a:rPr lang="en-US" sz="4000" dirty="0">
                <a:ea typeface="Calibri" panose="020F0502020204030204" pitchFamily="34" charset="0"/>
                <a:cs typeface="Times New Roman" panose="02020603050405020304" pitchFamily="18" charset="0"/>
              </a:rPr>
              <a:t>Health</a:t>
            </a:r>
          </a:p>
          <a:p>
            <a:pPr marL="1383030" lvl="4" indent="-285750">
              <a:lnSpc>
                <a:spcPct val="115000"/>
              </a:lnSpc>
            </a:pPr>
            <a:r>
              <a:rPr lang="en-US" sz="4000" dirty="0">
                <a:ea typeface="Calibri" panose="020F0502020204030204" pitchFamily="34" charset="0"/>
                <a:cs typeface="Times New Roman" panose="02020603050405020304" pitchFamily="18" charset="0"/>
              </a:rPr>
              <a:t>Revenue</a:t>
            </a:r>
          </a:p>
          <a:p>
            <a:pPr marL="1383030" lvl="4" indent="-285750">
              <a:lnSpc>
                <a:spcPct val="115000"/>
              </a:lnSpc>
            </a:pPr>
            <a:r>
              <a:rPr lang="en-US" sz="4000" dirty="0">
                <a:ea typeface="Calibri" panose="020F0502020204030204" pitchFamily="34" charset="0"/>
                <a:cs typeface="Times New Roman" panose="02020603050405020304" pitchFamily="18" charset="0"/>
              </a:rPr>
              <a:t>Public Safety</a:t>
            </a:r>
          </a:p>
          <a:p>
            <a:pPr marL="0" indent="0">
              <a:buNone/>
            </a:pPr>
            <a:endParaRPr lang="en-US" sz="2800" dirty="0" smtClean="0"/>
          </a:p>
        </p:txBody>
      </p:sp>
      <p:pic>
        <p:nvPicPr>
          <p:cNvPr id="4" name="Picture 3"/>
          <p:cNvPicPr>
            <a:picLocks noChangeAspect="1"/>
          </p:cNvPicPr>
          <p:nvPr/>
        </p:nvPicPr>
        <p:blipFill>
          <a:blip r:embed="rId2"/>
          <a:stretch>
            <a:fillRect/>
          </a:stretch>
        </p:blipFill>
        <p:spPr>
          <a:xfrm>
            <a:off x="5999574" y="3322320"/>
            <a:ext cx="4226168" cy="3408571"/>
          </a:xfrm>
          <a:prstGeom prst="rect">
            <a:avLst/>
          </a:prstGeom>
        </p:spPr>
      </p:pic>
      <p:sp>
        <p:nvSpPr>
          <p:cNvPr id="5" name="Footer Placeholder 4"/>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2170090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Impact On Public Health</a:t>
            </a:r>
            <a:endParaRPr lang="en-US" sz="5400" dirty="0"/>
          </a:p>
        </p:txBody>
      </p:sp>
      <p:sp>
        <p:nvSpPr>
          <p:cNvPr id="3" name="Content Placeholder 2"/>
          <p:cNvSpPr>
            <a:spLocks noGrp="1"/>
          </p:cNvSpPr>
          <p:nvPr>
            <p:ph idx="1"/>
          </p:nvPr>
        </p:nvSpPr>
        <p:spPr>
          <a:xfrm>
            <a:off x="1030448" y="1952979"/>
            <a:ext cx="9394839" cy="3441982"/>
          </a:xfrm>
        </p:spPr>
        <p:txBody>
          <a:bodyPr>
            <a:normAutofit/>
          </a:bodyPr>
          <a:lstStyle/>
          <a:p>
            <a:pPr marL="0" indent="0">
              <a:buNone/>
            </a:pPr>
            <a:r>
              <a:rPr lang="en-US" sz="3600" dirty="0" smtClean="0"/>
              <a:t>Dependent upon four factors</a:t>
            </a:r>
          </a:p>
          <a:p>
            <a:r>
              <a:rPr lang="en-US" sz="2800" b="1" dirty="0" smtClean="0">
                <a:solidFill>
                  <a:srgbClr val="006600"/>
                </a:solidFill>
              </a:rPr>
              <a:t>prevalence</a:t>
            </a:r>
            <a:r>
              <a:rPr lang="en-US" sz="2800" dirty="0" smtClean="0"/>
              <a:t> of use</a:t>
            </a:r>
          </a:p>
          <a:p>
            <a:r>
              <a:rPr lang="en-US" sz="2800" b="1" dirty="0">
                <a:solidFill>
                  <a:srgbClr val="006600"/>
                </a:solidFill>
              </a:rPr>
              <a:t>frequency</a:t>
            </a:r>
            <a:r>
              <a:rPr lang="en-US" sz="2800" dirty="0" smtClean="0"/>
              <a:t> and </a:t>
            </a:r>
            <a:r>
              <a:rPr lang="en-US" sz="2800" b="1" dirty="0">
                <a:solidFill>
                  <a:srgbClr val="006600"/>
                </a:solidFill>
              </a:rPr>
              <a:t>intensity</a:t>
            </a:r>
            <a:r>
              <a:rPr lang="en-US" sz="2800" dirty="0" smtClean="0"/>
              <a:t> of use</a:t>
            </a:r>
          </a:p>
          <a:p>
            <a:r>
              <a:rPr lang="en-US" sz="2800" b="1" dirty="0">
                <a:solidFill>
                  <a:srgbClr val="006600"/>
                </a:solidFill>
              </a:rPr>
              <a:t>modalities</a:t>
            </a:r>
            <a:r>
              <a:rPr lang="en-US" sz="2800" dirty="0" smtClean="0"/>
              <a:t> of both use and sales</a:t>
            </a:r>
          </a:p>
          <a:p>
            <a:r>
              <a:rPr lang="en-US" sz="2800" b="1" dirty="0" smtClean="0">
                <a:solidFill>
                  <a:srgbClr val="006600"/>
                </a:solidFill>
              </a:rPr>
              <a:t>risk</a:t>
            </a:r>
            <a:r>
              <a:rPr lang="en-US" sz="2800" dirty="0" smtClean="0"/>
              <a:t> associated with marijuana use  </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100"/>
                    </a14:imgEffect>
                  </a14:imgLayer>
                </a14:imgProps>
              </a:ext>
            </a:extLst>
          </a:blip>
          <a:stretch>
            <a:fillRect/>
          </a:stretch>
        </p:blipFill>
        <p:spPr>
          <a:xfrm>
            <a:off x="7474668" y="2127930"/>
            <a:ext cx="3484773" cy="2842433"/>
          </a:xfrm>
          <a:prstGeom prst="rect">
            <a:avLst/>
          </a:prstGeom>
        </p:spPr>
      </p:pic>
      <p:sp>
        <p:nvSpPr>
          <p:cNvPr id="6" name="Footer Placeholder 5"/>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928784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068" y="275175"/>
            <a:ext cx="8366760" cy="1325562"/>
          </a:xfrm>
        </p:spPr>
        <p:txBody>
          <a:bodyPr>
            <a:normAutofit/>
          </a:bodyPr>
          <a:lstStyle/>
          <a:p>
            <a:pPr algn="ctr"/>
            <a:r>
              <a:rPr lang="en-US" sz="5400" dirty="0" smtClean="0"/>
              <a:t>Impact On Health</a:t>
            </a:r>
            <a:endParaRPr lang="en-US" sz="5400" dirty="0"/>
          </a:p>
        </p:txBody>
      </p:sp>
      <p:sp>
        <p:nvSpPr>
          <p:cNvPr id="4" name="Rectangle 3"/>
          <p:cNvSpPr/>
          <p:nvPr/>
        </p:nvSpPr>
        <p:spPr>
          <a:xfrm>
            <a:off x="240687" y="2306114"/>
            <a:ext cx="10957523" cy="1862048"/>
          </a:xfrm>
          <a:prstGeom prst="rect">
            <a:avLst/>
          </a:prstGeom>
        </p:spPr>
        <p:txBody>
          <a:bodyPr wrap="square">
            <a:spAutoFit/>
          </a:bodyPr>
          <a:lstStyle/>
          <a:p>
            <a:pPr algn="ctr"/>
            <a:r>
              <a:rPr lang="en-US" sz="6000" dirty="0" smtClean="0">
                <a:solidFill>
                  <a:srgbClr val="FF0000"/>
                </a:solidFill>
                <a:latin typeface="Arial Black" panose="020B0A04020102020204" pitchFamily="34" charset="0"/>
                <a:ea typeface="Calibri" panose="020F0502020204030204" pitchFamily="34" charset="0"/>
              </a:rPr>
              <a:t>Total Harm </a:t>
            </a:r>
            <a:r>
              <a:rPr lang="en-US" sz="6000" dirty="0" smtClean="0">
                <a:latin typeface="Arial Black" panose="020B0A04020102020204" pitchFamily="34" charset="0"/>
                <a:ea typeface="Calibri" panose="020F0502020204030204" pitchFamily="34" charset="0"/>
              </a:rPr>
              <a:t>=</a:t>
            </a:r>
          </a:p>
          <a:p>
            <a:pPr algn="ctr"/>
            <a:r>
              <a:rPr lang="en-US" sz="2000" dirty="0" smtClean="0">
                <a:solidFill>
                  <a:srgbClr val="FF0000"/>
                </a:solidFill>
                <a:latin typeface="Arial Black" panose="020B0A04020102020204" pitchFamily="34" charset="0"/>
                <a:ea typeface="Calibri" panose="020F0502020204030204" pitchFamily="34" charset="0"/>
              </a:rPr>
              <a:t> </a:t>
            </a:r>
            <a:r>
              <a:rPr lang="en-US" sz="4000" dirty="0" smtClean="0">
                <a:solidFill>
                  <a:srgbClr val="FF0000"/>
                </a:solidFill>
                <a:latin typeface="Arial Black" panose="020B0A04020102020204" pitchFamily="34" charset="0"/>
                <a:ea typeface="Calibri" panose="020F0502020204030204" pitchFamily="34" charset="0"/>
              </a:rPr>
              <a:t>Harmfulness </a:t>
            </a:r>
            <a:r>
              <a:rPr lang="en-US" sz="5500" b="1" dirty="0">
                <a:latin typeface="Arial Black" panose="020B0A04020102020204" pitchFamily="34" charset="0"/>
                <a:ea typeface="Calibri" panose="020F0502020204030204" pitchFamily="34" charset="0"/>
              </a:rPr>
              <a:t>×</a:t>
            </a:r>
            <a:r>
              <a:rPr lang="en-US" sz="4000" dirty="0">
                <a:solidFill>
                  <a:srgbClr val="FF0000"/>
                </a:solidFill>
                <a:latin typeface="Arial Black" panose="020B0A04020102020204" pitchFamily="34" charset="0"/>
                <a:ea typeface="Calibri" panose="020F0502020204030204" pitchFamily="34" charset="0"/>
              </a:rPr>
              <a:t> </a:t>
            </a:r>
            <a:r>
              <a:rPr lang="en-US" sz="4000" dirty="0" smtClean="0">
                <a:solidFill>
                  <a:srgbClr val="FF0000"/>
                </a:solidFill>
                <a:latin typeface="Arial Black" panose="020B0A04020102020204" pitchFamily="34" charset="0"/>
                <a:ea typeface="Calibri" panose="020F0502020204030204" pitchFamily="34" charset="0"/>
              </a:rPr>
              <a:t>Intensity </a:t>
            </a:r>
            <a:r>
              <a:rPr lang="en-US" sz="5500" b="1" dirty="0">
                <a:latin typeface="Arial Black" panose="020B0A04020102020204" pitchFamily="34" charset="0"/>
                <a:ea typeface="Calibri" panose="020F0502020204030204" pitchFamily="34" charset="0"/>
              </a:rPr>
              <a:t>×</a:t>
            </a:r>
            <a:r>
              <a:rPr lang="en-US" sz="4000" dirty="0">
                <a:solidFill>
                  <a:srgbClr val="FF0000"/>
                </a:solidFill>
                <a:latin typeface="Arial Black" panose="020B0A04020102020204" pitchFamily="34" charset="0"/>
                <a:ea typeface="Calibri" panose="020F0502020204030204" pitchFamily="34" charset="0"/>
              </a:rPr>
              <a:t> </a:t>
            </a:r>
            <a:r>
              <a:rPr lang="en-US" sz="4000" dirty="0" smtClean="0">
                <a:solidFill>
                  <a:srgbClr val="FF0000"/>
                </a:solidFill>
                <a:latin typeface="Arial Black" panose="020B0A04020102020204" pitchFamily="34" charset="0"/>
                <a:ea typeface="Calibri" panose="020F0502020204030204" pitchFamily="34" charset="0"/>
              </a:rPr>
              <a:t>Prevalence</a:t>
            </a:r>
            <a:r>
              <a:rPr lang="en-US" sz="4000" dirty="0" smtClean="0">
                <a:solidFill>
                  <a:srgbClr val="00B050"/>
                </a:solidFill>
                <a:latin typeface="Arial Black" panose="020B0A04020102020204" pitchFamily="34" charset="0"/>
                <a:ea typeface="Calibri" panose="020F0502020204030204" pitchFamily="34" charset="0"/>
              </a:rPr>
              <a:t>          </a:t>
            </a:r>
            <a:endParaRPr lang="en-US" sz="4000" dirty="0">
              <a:solidFill>
                <a:srgbClr val="00B050"/>
              </a:solidFill>
              <a:latin typeface="Arial Black" panose="020B0A040201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735" y="4784406"/>
            <a:ext cx="4181425" cy="1646874"/>
          </a:xfrm>
          <a:prstGeom prst="rect">
            <a:avLst/>
          </a:prstGeom>
        </p:spPr>
      </p:pic>
      <p:sp>
        <p:nvSpPr>
          <p:cNvPr id="6" name="Footer Placeholder 5"/>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2828902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372" y="418076"/>
            <a:ext cx="9179300" cy="1268959"/>
          </a:xfrm>
        </p:spPr>
        <p:txBody>
          <a:bodyPr>
            <a:normAutofit/>
          </a:bodyPr>
          <a:lstStyle/>
          <a:p>
            <a:pPr algn="ctr"/>
            <a:r>
              <a:rPr lang="en-US" sz="5400" dirty="0" smtClean="0">
                <a:solidFill>
                  <a:srgbClr val="00B050"/>
                </a:solidFill>
              </a:rPr>
              <a:t>What Are The Risks?</a:t>
            </a:r>
            <a:endParaRPr lang="en-US" sz="5400" dirty="0">
              <a:solidFill>
                <a:srgbClr val="00B050"/>
              </a:solidFill>
            </a:endParaRPr>
          </a:p>
        </p:txBody>
      </p:sp>
      <p:sp>
        <p:nvSpPr>
          <p:cNvPr id="4" name="Rectangle 3"/>
          <p:cNvSpPr/>
          <p:nvPr/>
        </p:nvSpPr>
        <p:spPr>
          <a:xfrm>
            <a:off x="1729556" y="2126146"/>
            <a:ext cx="3615077" cy="3277820"/>
          </a:xfrm>
          <a:prstGeom prst="rect">
            <a:avLst/>
          </a:prstGeom>
        </p:spPr>
        <p:txBody>
          <a:bodyPr wrap="square">
            <a:spAutoFit/>
          </a:bodyPr>
          <a:lstStyle/>
          <a:p>
            <a:pPr>
              <a:lnSpc>
                <a:spcPct val="115000"/>
              </a:lnSpc>
            </a:pPr>
            <a:r>
              <a:rPr lang="en-US"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Acute </a:t>
            </a: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Health Risks</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Fatal Overdose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Accidental Poisoning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Anxiety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Cognitive Impairment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2324100" algn="l"/>
              </a:tabLst>
            </a:pPr>
            <a:r>
              <a:rPr lang="en-US" sz="2400" dirty="0">
                <a:latin typeface="Arial" panose="020B0604020202020204" pitchFamily="34" charset="0"/>
                <a:ea typeface="Calibri" panose="020F0502020204030204" pitchFamily="34" charset="0"/>
                <a:cs typeface="Times New Roman" panose="02020603050405020304" pitchFamily="18" charset="0"/>
              </a:rPr>
              <a:t>Accident Risks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727403" y="2140322"/>
            <a:ext cx="5401341" cy="3490186"/>
          </a:xfrm>
          <a:prstGeom prst="rect">
            <a:avLst/>
          </a:prstGeom>
        </p:spPr>
        <p:txBody>
          <a:bodyPr wrap="square">
            <a:spAutoFit/>
          </a:bodyPr>
          <a:lstStyle/>
          <a:p>
            <a:pPr>
              <a:lnSpc>
                <a:spcPct val="115000"/>
              </a:lnSpc>
            </a:pPr>
            <a:r>
              <a:rPr lang="en-US"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Chronic </a:t>
            </a: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Health Risks</a:t>
            </a:r>
          </a:p>
          <a:p>
            <a:pPr marL="342900" indent="-342900">
              <a:lnSpc>
                <a:spcPct val="115000"/>
              </a:lnSpc>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Dependence</a:t>
            </a:r>
          </a:p>
          <a:p>
            <a:pPr marL="342900" indent="-342900">
              <a:lnSpc>
                <a:spcPct val="115000"/>
              </a:lnSpc>
              <a:buFont typeface="Arial" panose="020B0604020202020204" pitchFamily="34" charset="0"/>
              <a:buChar char="•"/>
              <a:tabLst>
                <a:tab pos="2324100" algn="l"/>
              </a:tabLst>
            </a:pPr>
            <a:r>
              <a:rPr lang="en-US" sz="2400" dirty="0">
                <a:latin typeface="Arial" panose="020B0604020202020204" pitchFamily="34" charset="0"/>
                <a:ea typeface="Calibri" panose="020F0502020204030204" pitchFamily="34" charset="0"/>
                <a:cs typeface="Times New Roman" panose="02020603050405020304" pitchFamily="18" charset="0"/>
              </a:rPr>
              <a:t>Respiratory </a:t>
            </a:r>
            <a:r>
              <a:rPr lang="en-US" sz="2400" dirty="0" smtClean="0">
                <a:latin typeface="Arial" panose="020B0604020202020204" pitchFamily="34" charset="0"/>
                <a:ea typeface="Calibri" panose="020F0502020204030204" pitchFamily="34" charset="0"/>
                <a:cs typeface="Times New Roman" panose="02020603050405020304" pitchFamily="18" charset="0"/>
              </a:rPr>
              <a:t>Health</a:t>
            </a:r>
          </a:p>
          <a:p>
            <a:pPr marL="342900" indent="-342900">
              <a:lnSpc>
                <a:spcPct val="115000"/>
              </a:lnSpc>
              <a:buFont typeface="Arial" panose="020B0604020202020204" pitchFamily="34" charset="0"/>
              <a:buChar char="•"/>
              <a:tabLst>
                <a:tab pos="2324100" algn="l"/>
              </a:tabLst>
            </a:pPr>
            <a:r>
              <a:rPr lang="en-US" sz="2400" dirty="0" smtClean="0">
                <a:latin typeface="Arial" panose="020B0604020202020204" pitchFamily="34" charset="0"/>
                <a:ea typeface="Calibri" panose="020F0502020204030204" pitchFamily="34" charset="0"/>
                <a:cs typeface="Times New Roman" panose="02020603050405020304" pitchFamily="18" charset="0"/>
              </a:rPr>
              <a:t>Cardiovascular Health </a:t>
            </a:r>
          </a:p>
          <a:p>
            <a:pPr marL="342900" indent="-342900">
              <a:lnSpc>
                <a:spcPct val="115000"/>
              </a:lnSpc>
              <a:buFont typeface="Arial" panose="020B0604020202020204" pitchFamily="34" charset="0"/>
              <a:buChar char="•"/>
              <a:tabLst>
                <a:tab pos="2324100" algn="l"/>
              </a:tabLst>
            </a:pPr>
            <a:r>
              <a:rPr lang="en-US" sz="2400" dirty="0" smtClean="0">
                <a:latin typeface="Arial" panose="020B0604020202020204" pitchFamily="34" charset="0"/>
                <a:ea typeface="Calibri" panose="020F0502020204030204" pitchFamily="34" charset="0"/>
                <a:cs typeface="Times New Roman" panose="02020603050405020304" pitchFamily="18" charset="0"/>
              </a:rPr>
              <a:t>Cancer</a:t>
            </a: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2324100" algn="l"/>
              </a:tabLst>
            </a:pPr>
            <a:r>
              <a:rPr lang="en-US" sz="2400" dirty="0">
                <a:latin typeface="Arial" panose="020B0604020202020204" pitchFamily="34" charset="0"/>
                <a:ea typeface="Calibri" panose="020F0502020204030204" pitchFamily="34" charset="0"/>
                <a:cs typeface="Times New Roman" panose="02020603050405020304" pitchFamily="18" charset="0"/>
              </a:rPr>
              <a:t>Brain Development</a:t>
            </a:r>
          </a:p>
          <a:p>
            <a:pPr marL="342900" indent="-342900">
              <a:lnSpc>
                <a:spcPct val="115000"/>
              </a:lnSpc>
              <a:buFont typeface="Arial" panose="020B0604020202020204" pitchFamily="34" charset="0"/>
              <a:buChar char="•"/>
              <a:tabLst>
                <a:tab pos="2324100" algn="l"/>
              </a:tabLst>
            </a:pPr>
            <a:r>
              <a:rPr lang="en-US" sz="2400" dirty="0">
                <a:latin typeface="Arial" panose="020B0604020202020204" pitchFamily="34" charset="0"/>
                <a:ea typeface="Calibri" panose="020F0502020204030204" pitchFamily="34" charset="0"/>
                <a:cs typeface="Times New Roman" panose="02020603050405020304" pitchFamily="18" charset="0"/>
              </a:rPr>
              <a:t>Long-Term Cognitive Impairment</a:t>
            </a:r>
          </a:p>
          <a:p>
            <a:pPr marL="342900" indent="-342900">
              <a:lnSpc>
                <a:spcPct val="115000"/>
              </a:lnSpc>
              <a:buFont typeface="Arial" panose="020B0604020202020204" pitchFamily="34" charset="0"/>
              <a:buChar char="•"/>
              <a:tabLst>
                <a:tab pos="2324100" algn="l"/>
              </a:tabLst>
            </a:pPr>
            <a:r>
              <a:rPr lang="en-US" sz="2400" dirty="0">
                <a:latin typeface="Arial" panose="020B0604020202020204" pitchFamily="34" charset="0"/>
                <a:ea typeface="Calibri" panose="020F0502020204030204" pitchFamily="34" charset="0"/>
                <a:cs typeface="Times New Roman" panose="02020603050405020304" pitchFamily="18" charset="0"/>
              </a:rPr>
              <a:t>Mental Illness</a:t>
            </a:r>
          </a:p>
        </p:txBody>
      </p:sp>
      <p:sp>
        <p:nvSpPr>
          <p:cNvPr id="3" name="Footer Placeholder 2"/>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932491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393249">
            <a:off x="5488824" y="138192"/>
            <a:ext cx="5867158" cy="5664974"/>
          </a:xfrm>
          <a:prstGeom prst="rect">
            <a:avLst/>
          </a:prstGeom>
        </p:spPr>
      </p:pic>
      <p:sp>
        <p:nvSpPr>
          <p:cNvPr id="2" name="Title 1"/>
          <p:cNvSpPr>
            <a:spLocks noGrp="1"/>
          </p:cNvSpPr>
          <p:nvPr>
            <p:ph type="title"/>
          </p:nvPr>
        </p:nvSpPr>
        <p:spPr>
          <a:xfrm>
            <a:off x="777254" y="148720"/>
            <a:ext cx="9179300" cy="1268959"/>
          </a:xfrm>
        </p:spPr>
        <p:txBody>
          <a:bodyPr>
            <a:normAutofit/>
          </a:bodyPr>
          <a:lstStyle/>
          <a:p>
            <a:pPr algn="ctr"/>
            <a:r>
              <a:rPr lang="en-US" sz="5400" dirty="0" smtClean="0">
                <a:solidFill>
                  <a:srgbClr val="00B050"/>
                </a:solidFill>
              </a:rPr>
              <a:t>Medical Benefits</a:t>
            </a:r>
            <a:endParaRPr lang="en-US" sz="5400" dirty="0">
              <a:solidFill>
                <a:srgbClr val="00B050"/>
              </a:solidFill>
            </a:endParaRPr>
          </a:p>
        </p:txBody>
      </p:sp>
      <p:sp>
        <p:nvSpPr>
          <p:cNvPr id="4" name="Rectangle 3"/>
          <p:cNvSpPr/>
          <p:nvPr/>
        </p:nvSpPr>
        <p:spPr>
          <a:xfrm>
            <a:off x="588327" y="1456203"/>
            <a:ext cx="10399713" cy="4941353"/>
          </a:xfrm>
          <a:prstGeom prst="rect">
            <a:avLst/>
          </a:prstGeom>
        </p:spPr>
        <p:txBody>
          <a:bodyPr wrap="square">
            <a:spAutoFit/>
          </a:bodyPr>
          <a:lstStyle/>
          <a:p>
            <a:pPr>
              <a:lnSpc>
                <a:spcPct val="115000"/>
              </a:lnSpc>
            </a:pPr>
            <a:r>
              <a:rPr lang="en-US" sz="3200" b="1" dirty="0" smtClean="0">
                <a:latin typeface="Arial" panose="020B0604020202020204" pitchFamily="34" charset="0"/>
                <a:ea typeface="Calibri" panose="020F0502020204030204" pitchFamily="34" charset="0"/>
                <a:cs typeface="Times New Roman" panose="02020603050405020304" pitchFamily="18" charset="0"/>
              </a:rPr>
              <a:t>Cancer</a:t>
            </a:r>
          </a:p>
          <a:p>
            <a:pPr>
              <a:lnSpc>
                <a:spcPct val="115000"/>
              </a:lnSpc>
            </a:pPr>
            <a:r>
              <a:rPr lang="en-US" sz="3200" b="1" dirty="0" smtClean="0">
                <a:latin typeface="Arial" panose="020B0604020202020204" pitchFamily="34" charset="0"/>
                <a:ea typeface="Calibri" panose="020F0502020204030204" pitchFamily="34" charset="0"/>
                <a:cs typeface="Times New Roman" panose="02020603050405020304" pitchFamily="18" charset="0"/>
              </a:rPr>
              <a:t>Multiple Sclerosis</a:t>
            </a:r>
          </a:p>
          <a:p>
            <a:pPr>
              <a:lnSpc>
                <a:spcPct val="115000"/>
              </a:lnSpc>
            </a:pPr>
            <a:r>
              <a:rPr lang="en-US" sz="3200" b="1" dirty="0" smtClean="0">
                <a:latin typeface="Arial" panose="020B0604020202020204" pitchFamily="34" charset="0"/>
                <a:ea typeface="Calibri" panose="020F0502020204030204" pitchFamily="34" charset="0"/>
                <a:cs typeface="Times New Roman" panose="02020603050405020304" pitchFamily="18" charset="0"/>
              </a:rPr>
              <a:t>Symptoms such as </a:t>
            </a:r>
          </a:p>
          <a:p>
            <a:pPr marL="1028700" lvl="1" indent="-571500">
              <a:lnSpc>
                <a:spcPct val="115000"/>
              </a:lnSpc>
              <a:buFont typeface="Arial" panose="020B0604020202020204" pitchFamily="34" charset="0"/>
              <a:buChar char="•"/>
            </a:pPr>
            <a:r>
              <a:rPr lang="en-US" sz="2800" dirty="0" smtClean="0">
                <a:latin typeface="Arial" panose="020B0604020202020204" pitchFamily="34" charset="0"/>
                <a:ea typeface="Calibri" panose="020F0502020204030204" pitchFamily="34" charset="0"/>
              </a:rPr>
              <a:t>spasticity</a:t>
            </a:r>
          </a:p>
          <a:p>
            <a:pPr marL="1028700" lvl="1" indent="-571500">
              <a:lnSpc>
                <a:spcPct val="115000"/>
              </a:lnSpc>
              <a:buFont typeface="Arial" panose="020B0604020202020204" pitchFamily="34" charset="0"/>
              <a:buChar char="•"/>
            </a:pPr>
            <a:r>
              <a:rPr lang="en-US" sz="2800" dirty="0" smtClean="0">
                <a:latin typeface="Arial" panose="020B0604020202020204" pitchFamily="34" charset="0"/>
                <a:ea typeface="Calibri" panose="020F0502020204030204" pitchFamily="34" charset="0"/>
              </a:rPr>
              <a:t>chronic pain</a:t>
            </a:r>
          </a:p>
          <a:p>
            <a:pPr marL="1028700" lvl="1" indent="-571500">
              <a:lnSpc>
                <a:spcPct val="115000"/>
              </a:lnSpc>
              <a:buFont typeface="Arial" panose="020B0604020202020204" pitchFamily="34" charset="0"/>
              <a:buChar char="•"/>
            </a:pPr>
            <a:r>
              <a:rPr lang="en-US" sz="2800" dirty="0" smtClean="0">
                <a:latin typeface="Arial" panose="020B0604020202020204" pitchFamily="34" charset="0"/>
                <a:ea typeface="Calibri" panose="020F0502020204030204" pitchFamily="34" charset="0"/>
              </a:rPr>
              <a:t>muscle and </a:t>
            </a:r>
          </a:p>
          <a:p>
            <a:pPr lvl="1">
              <a:lnSpc>
                <a:spcPct val="115000"/>
              </a:lnSpc>
            </a:pPr>
            <a:r>
              <a:rPr lang="en-US" sz="2800" dirty="0" smtClean="0">
                <a:latin typeface="Arial" panose="020B0604020202020204" pitchFamily="34" charset="0"/>
                <a:ea typeface="Calibri" panose="020F0502020204030204" pitchFamily="34" charset="0"/>
              </a:rPr>
              <a:t>      </a:t>
            </a:r>
            <a:r>
              <a:rPr lang="en-US" sz="2800" dirty="0">
                <a:latin typeface="Arial" panose="020B0604020202020204" pitchFamily="34" charset="0"/>
                <a:ea typeface="Calibri" panose="020F0502020204030204" pitchFamily="34" charset="0"/>
              </a:rPr>
              <a:t>bladder-related</a:t>
            </a:r>
            <a:r>
              <a:rPr lang="en-US" sz="2800" dirty="0" smtClean="0">
                <a:latin typeface="Arial" panose="020B0604020202020204" pitchFamily="34" charset="0"/>
                <a:ea typeface="Calibri" panose="020F0502020204030204" pitchFamily="34" charset="0"/>
              </a:rPr>
              <a:t> </a:t>
            </a:r>
            <a:r>
              <a:rPr lang="en-US" sz="2800" dirty="0">
                <a:latin typeface="Arial" panose="020B0604020202020204" pitchFamily="34" charset="0"/>
                <a:ea typeface="Calibri" panose="020F0502020204030204" pitchFamily="34" charset="0"/>
              </a:rPr>
              <a:t>problems </a:t>
            </a:r>
            <a:r>
              <a:rPr lang="en-US" sz="2800" dirty="0" smtClean="0">
                <a:latin typeface="Arial" panose="020B0604020202020204" pitchFamily="34" charset="0"/>
                <a:ea typeface="Calibri" panose="020F0502020204030204" pitchFamily="34" charset="0"/>
              </a:rPr>
              <a:t> </a:t>
            </a:r>
          </a:p>
          <a:p>
            <a:pPr marL="1028700" lvl="1" indent="-571500">
              <a:lnSpc>
                <a:spcPct val="115000"/>
              </a:lnSpc>
              <a:buFont typeface="Arial" panose="020B0604020202020204" pitchFamily="34" charset="0"/>
              <a:buChar char="•"/>
            </a:pPr>
            <a:r>
              <a:rPr lang="en-US" sz="2800" dirty="0" smtClean="0">
                <a:latin typeface="Arial" panose="020B0604020202020204" pitchFamily="34" charset="0"/>
                <a:ea typeface="Calibri" panose="020F0502020204030204" pitchFamily="34" charset="0"/>
              </a:rPr>
              <a:t>insomnia</a:t>
            </a:r>
            <a:endParaRPr lang="en-US" sz="2800" b="1"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nSpc>
                <a:spcPct val="115000"/>
              </a:lnSpc>
              <a:buFont typeface="Arial" panose="020B0604020202020204" pitchFamily="34" charset="0"/>
              <a:buChar char="•"/>
            </a:pPr>
            <a:endParaRPr lang="en-US" sz="1000"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US" sz="2800" dirty="0">
                <a:latin typeface="Arial" panose="020B0604020202020204" pitchFamily="34" charset="0"/>
                <a:ea typeface="Calibri" panose="020F0502020204030204" pitchFamily="34" charset="0"/>
              </a:rPr>
              <a:t>The verdict is still out </a:t>
            </a:r>
            <a:r>
              <a:rPr lang="en-US" sz="2800" dirty="0" smtClean="0">
                <a:latin typeface="Arial" panose="020B0604020202020204" pitchFamily="34" charset="0"/>
                <a:ea typeface="Calibri" panose="020F0502020204030204" pitchFamily="34" charset="0"/>
              </a:rPr>
              <a:t>on epilepsy, dementia and schizophrenia.</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en-US" smtClean="0"/>
              <a:t>Virginia Executive Institute, Spring 2018 </a:t>
            </a:r>
            <a:endParaRPr lang="en-US"/>
          </a:p>
        </p:txBody>
      </p:sp>
    </p:spTree>
    <p:extLst>
      <p:ext uri="{BB962C8B-B14F-4D97-AF65-F5344CB8AC3E}">
        <p14:creationId xmlns:p14="http://schemas.microsoft.com/office/powerpoint/2010/main" val="209177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3581</TotalTime>
  <Words>678</Words>
  <Application>Microsoft Office PowerPoint</Application>
  <PresentationFormat>Widescreen</PresentationFormat>
  <Paragraphs>158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Century Schoolbook</vt:lpstr>
      <vt:lpstr>Times New Roman</vt:lpstr>
      <vt:lpstr>Wingdings 2</vt:lpstr>
      <vt:lpstr>View</vt:lpstr>
      <vt:lpstr>   Is Change Coming?  Considerations regarding the legalization of marijuana</vt:lpstr>
      <vt:lpstr>A Changing Landscape for     Marijuana Legalization - 2015</vt:lpstr>
      <vt:lpstr>Today’s Landscape</vt:lpstr>
      <vt:lpstr>The Future Landscape</vt:lpstr>
      <vt:lpstr>Key Issues Virginia’s  Leaders Will Need To Address</vt:lpstr>
      <vt:lpstr>Impact On Public Health</vt:lpstr>
      <vt:lpstr>Impact On Health</vt:lpstr>
      <vt:lpstr>What Are The Risks?</vt:lpstr>
      <vt:lpstr>Medical Benefits</vt:lpstr>
      <vt:lpstr>Financial Impact On  The Commonwealth</vt:lpstr>
      <vt:lpstr>Potential Revenue Streams</vt:lpstr>
      <vt:lpstr>Examples of Other States</vt:lpstr>
      <vt:lpstr>Grey/Parallel Market</vt:lpstr>
      <vt:lpstr>Assuring Road Safety</vt:lpstr>
      <vt:lpstr>Conclusion &amp; 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Legalization of Marijuana in the Commonwealth of VA</dc:title>
  <dc:creator>Ross, Cleon M. (VADOC)</dc:creator>
  <cp:lastModifiedBy>Ross, Cleon M. (VADOC)</cp:lastModifiedBy>
  <cp:revision>96</cp:revision>
  <dcterms:created xsi:type="dcterms:W3CDTF">2018-04-17T17:06:27Z</dcterms:created>
  <dcterms:modified xsi:type="dcterms:W3CDTF">2018-05-24T17:16:54Z</dcterms:modified>
</cp:coreProperties>
</file>