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9"/>
  </p:notesMasterIdLst>
  <p:handoutMasterIdLst>
    <p:handoutMasterId r:id="rId20"/>
  </p:handoutMasterIdLst>
  <p:sldIdLst>
    <p:sldId id="258" r:id="rId6"/>
    <p:sldId id="261" r:id="rId7"/>
    <p:sldId id="262" r:id="rId8"/>
    <p:sldId id="263" r:id="rId9"/>
    <p:sldId id="264" r:id="rId10"/>
    <p:sldId id="265" r:id="rId11"/>
    <p:sldId id="271" r:id="rId12"/>
    <p:sldId id="266" r:id="rId13"/>
    <p:sldId id="272" r:id="rId14"/>
    <p:sldId id="267" r:id="rId15"/>
    <p:sldId id="268" r:id="rId16"/>
    <p:sldId id="269" r:id="rId17"/>
    <p:sldId id="270" r:id="rId18"/>
  </p:sldIdLst>
  <p:sldSz cx="9144000" cy="6858000" type="screen4x3"/>
  <p:notesSz cx="7077075" cy="9363075"/>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3484"/>
    <a:srgbClr val="333399"/>
    <a:srgbClr val="66AE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57497" autoAdjust="0"/>
  </p:normalViewPr>
  <p:slideViewPr>
    <p:cSldViewPr>
      <p:cViewPr varScale="1">
        <p:scale>
          <a:sx n="37" d="100"/>
          <a:sy n="37" d="100"/>
        </p:scale>
        <p:origin x="999" y="27"/>
      </p:cViewPr>
      <p:guideLst>
        <p:guide orient="horz" pos="2160"/>
        <p:guide pos="2880"/>
      </p:guideLst>
    </p:cSldViewPr>
  </p:slideViewPr>
  <p:outlineViewPr>
    <p:cViewPr>
      <p:scale>
        <a:sx n="33" d="100"/>
        <a:sy n="33" d="100"/>
      </p:scale>
      <p:origin x="0" y="-341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3134" y="-68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Projected</c:v>
                </c:pt>
              </c:strCache>
            </c:strRef>
          </c:tx>
          <c:spPr>
            <a:solidFill>
              <a:schemeClr val="accent1"/>
            </a:solidFill>
            <a:ln>
              <a:noFill/>
            </a:ln>
            <a:effectLst/>
            <a:sp3d/>
          </c:spPr>
          <c:invertIfNegative val="0"/>
          <c:cat>
            <c:strRef>
              <c:f>Sheet1!$A$2:$A$5</c:f>
              <c:strCache>
                <c:ptCount val="4"/>
                <c:pt idx="0">
                  <c:v>2016 Ped Fatalities</c:v>
                </c:pt>
                <c:pt idx="1">
                  <c:v>2017 Ped Fatalities</c:v>
                </c:pt>
                <c:pt idx="2">
                  <c:v>2016 Bike Fatalities</c:v>
                </c:pt>
                <c:pt idx="3">
                  <c:v>2017 Bike Fatalities</c:v>
                </c:pt>
              </c:strCache>
            </c:strRef>
          </c:cat>
          <c:val>
            <c:numRef>
              <c:f>Sheet1!$B$2:$B$5</c:f>
              <c:numCache>
                <c:formatCode>General</c:formatCode>
                <c:ptCount val="4"/>
                <c:pt idx="0">
                  <c:v>76</c:v>
                </c:pt>
                <c:pt idx="1">
                  <c:v>75</c:v>
                </c:pt>
                <c:pt idx="2">
                  <c:v>15</c:v>
                </c:pt>
                <c:pt idx="3">
                  <c:v>14</c:v>
                </c:pt>
              </c:numCache>
            </c:numRef>
          </c:val>
          <c:extLst xmlns:c16r2="http://schemas.microsoft.com/office/drawing/2015/06/chart">
            <c:ext xmlns:c16="http://schemas.microsoft.com/office/drawing/2014/chart" uri="{C3380CC4-5D6E-409C-BE32-E72D297353CC}">
              <c16:uniqueId val="{00000000-04E4-4E43-A3BB-6550A6C7B618}"/>
            </c:ext>
          </c:extLst>
        </c:ser>
        <c:ser>
          <c:idx val="1"/>
          <c:order val="1"/>
          <c:tx>
            <c:strRef>
              <c:f>Sheet1!$C$1</c:f>
              <c:strCache>
                <c:ptCount val="1"/>
                <c:pt idx="0">
                  <c:v>Actual</c:v>
                </c:pt>
              </c:strCache>
            </c:strRef>
          </c:tx>
          <c:spPr>
            <a:solidFill>
              <a:schemeClr val="accent2"/>
            </a:solidFill>
            <a:ln>
              <a:noFill/>
            </a:ln>
            <a:effectLst/>
            <a:sp3d/>
          </c:spPr>
          <c:invertIfNegative val="0"/>
          <c:cat>
            <c:strRef>
              <c:f>Sheet1!$A$2:$A$5</c:f>
              <c:strCache>
                <c:ptCount val="4"/>
                <c:pt idx="0">
                  <c:v>2016 Ped Fatalities</c:v>
                </c:pt>
                <c:pt idx="1">
                  <c:v>2017 Ped Fatalities</c:v>
                </c:pt>
                <c:pt idx="2">
                  <c:v>2016 Bike Fatalities</c:v>
                </c:pt>
                <c:pt idx="3">
                  <c:v>2017 Bike Fatalities</c:v>
                </c:pt>
              </c:strCache>
            </c:strRef>
          </c:cat>
          <c:val>
            <c:numRef>
              <c:f>Sheet1!$C$2:$C$5</c:f>
              <c:numCache>
                <c:formatCode>General</c:formatCode>
                <c:ptCount val="4"/>
                <c:pt idx="0">
                  <c:v>121</c:v>
                </c:pt>
                <c:pt idx="1">
                  <c:v>110</c:v>
                </c:pt>
                <c:pt idx="2">
                  <c:v>10</c:v>
                </c:pt>
                <c:pt idx="3">
                  <c:v>15</c:v>
                </c:pt>
              </c:numCache>
            </c:numRef>
          </c:val>
          <c:extLst xmlns:c16r2="http://schemas.microsoft.com/office/drawing/2015/06/chart">
            <c:ext xmlns:c16="http://schemas.microsoft.com/office/drawing/2014/chart" uri="{C3380CC4-5D6E-409C-BE32-E72D297353CC}">
              <c16:uniqueId val="{00000001-04E4-4E43-A3BB-6550A6C7B618}"/>
            </c:ext>
          </c:extLst>
        </c:ser>
        <c:dLbls>
          <c:showLegendKey val="0"/>
          <c:showVal val="0"/>
          <c:showCatName val="0"/>
          <c:showSerName val="0"/>
          <c:showPercent val="0"/>
          <c:showBubbleSize val="0"/>
        </c:dLbls>
        <c:gapWidth val="150"/>
        <c:shape val="box"/>
        <c:axId val="491287760"/>
        <c:axId val="18835240"/>
        <c:axId val="0"/>
      </c:bar3DChart>
      <c:catAx>
        <c:axId val="49128776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835240"/>
        <c:crosses val="autoZero"/>
        <c:auto val="1"/>
        <c:lblAlgn val="ctr"/>
        <c:lblOffset val="100"/>
        <c:noMultiLvlLbl val="0"/>
      </c:catAx>
      <c:valAx>
        <c:axId val="18835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128776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5" tIns="46968" rIns="93935" bIns="46968" numCol="1" anchor="t" anchorCtr="0" compatLnSpc="1">
            <a:prstTxWarp prst="textNoShape">
              <a:avLst/>
            </a:prstTxWarp>
          </a:bodyPr>
          <a:lstStyle>
            <a:lvl1pPr eaLnBrk="1" hangingPunct="1">
              <a:defRPr sz="1300">
                <a:latin typeface="Arial" charset="0"/>
              </a:defRPr>
            </a:lvl1pPr>
          </a:lstStyle>
          <a:p>
            <a:pPr>
              <a:defRPr/>
            </a:pPr>
            <a:endParaRPr lang="en-US" altLang="en-US"/>
          </a:p>
        </p:txBody>
      </p:sp>
      <p:sp>
        <p:nvSpPr>
          <p:cNvPr id="14339" name="Rectangle 3"/>
          <p:cNvSpPr>
            <a:spLocks noGrp="1" noChangeArrowheads="1"/>
          </p:cNvSpPr>
          <p:nvPr>
            <p:ph type="dt" sz="quarter" idx="1"/>
          </p:nvPr>
        </p:nvSpPr>
        <p:spPr bwMode="auto">
          <a:xfrm>
            <a:off x="4010342" y="0"/>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5" tIns="46968" rIns="93935" bIns="46968" numCol="1" anchor="t" anchorCtr="0" compatLnSpc="1">
            <a:prstTxWarp prst="textNoShape">
              <a:avLst/>
            </a:prstTxWarp>
          </a:bodyPr>
          <a:lstStyle>
            <a:lvl1pPr algn="r" eaLnBrk="1" hangingPunct="1">
              <a:defRPr sz="1300">
                <a:latin typeface="Arial" charset="0"/>
              </a:defRPr>
            </a:lvl1pPr>
          </a:lstStyle>
          <a:p>
            <a:pPr>
              <a:defRPr/>
            </a:pPr>
            <a:endParaRPr lang="en-US" altLang="en-US"/>
          </a:p>
        </p:txBody>
      </p:sp>
      <p:sp>
        <p:nvSpPr>
          <p:cNvPr id="14340" name="Rectangle 4"/>
          <p:cNvSpPr>
            <a:spLocks noGrp="1" noChangeArrowheads="1"/>
          </p:cNvSpPr>
          <p:nvPr>
            <p:ph type="ftr" sz="quarter" idx="2"/>
          </p:nvPr>
        </p:nvSpPr>
        <p:spPr bwMode="auto">
          <a:xfrm>
            <a:off x="0" y="889492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5" tIns="46968" rIns="93935" bIns="46968" numCol="1" anchor="b" anchorCtr="0" compatLnSpc="1">
            <a:prstTxWarp prst="textNoShape">
              <a:avLst/>
            </a:prstTxWarp>
          </a:bodyPr>
          <a:lstStyle>
            <a:lvl1pPr eaLnBrk="1" hangingPunct="1">
              <a:defRPr sz="1300">
                <a:latin typeface="Arial" charset="0"/>
              </a:defRPr>
            </a:lvl1pPr>
          </a:lstStyle>
          <a:p>
            <a:pPr>
              <a:defRPr/>
            </a:pPr>
            <a:endParaRPr lang="en-US" altLang="en-US"/>
          </a:p>
        </p:txBody>
      </p:sp>
      <p:sp>
        <p:nvSpPr>
          <p:cNvPr id="14341" name="Rectangle 5"/>
          <p:cNvSpPr>
            <a:spLocks noGrp="1" noChangeArrowheads="1"/>
          </p:cNvSpPr>
          <p:nvPr>
            <p:ph type="sldNum" sz="quarter" idx="3"/>
          </p:nvPr>
        </p:nvSpPr>
        <p:spPr bwMode="auto">
          <a:xfrm>
            <a:off x="4010342" y="889492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5" tIns="46968" rIns="93935" bIns="46968" numCol="1" anchor="b" anchorCtr="0" compatLnSpc="1">
            <a:prstTxWarp prst="textNoShape">
              <a:avLst/>
            </a:prstTxWarp>
          </a:bodyPr>
          <a:lstStyle>
            <a:lvl1pPr algn="r" eaLnBrk="1" hangingPunct="1">
              <a:defRPr sz="1300">
                <a:latin typeface="Arial" charset="0"/>
              </a:defRPr>
            </a:lvl1pPr>
          </a:lstStyle>
          <a:p>
            <a:pPr>
              <a:defRPr/>
            </a:pPr>
            <a:fld id="{1DE8FD11-0673-402F-A619-4A7FEFD3068A}" type="slidenum">
              <a:rPr lang="en-US" altLang="en-US"/>
              <a:pPr>
                <a:defRPr/>
              </a:pPr>
              <a:t>‹#›</a:t>
            </a:fld>
            <a:endParaRPr lang="en-US" altLang="en-US"/>
          </a:p>
        </p:txBody>
      </p:sp>
    </p:spTree>
    <p:extLst>
      <p:ext uri="{BB962C8B-B14F-4D97-AF65-F5344CB8AC3E}">
        <p14:creationId xmlns:p14="http://schemas.microsoft.com/office/powerpoint/2010/main" val="3378531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5" tIns="46968" rIns="93935" bIns="46968" numCol="1" anchor="t" anchorCtr="0" compatLnSpc="1">
            <a:prstTxWarp prst="textNoShape">
              <a:avLst/>
            </a:prstTxWarp>
          </a:bodyPr>
          <a:lstStyle>
            <a:lvl1pPr eaLnBrk="1" hangingPunct="1">
              <a:defRPr sz="1300">
                <a:latin typeface="Arial" charset="0"/>
              </a:defRPr>
            </a:lvl1pPr>
          </a:lstStyle>
          <a:p>
            <a:pPr>
              <a:defRPr/>
            </a:pPr>
            <a:endParaRPr lang="en-US" altLang="en-US"/>
          </a:p>
        </p:txBody>
      </p:sp>
      <p:sp>
        <p:nvSpPr>
          <p:cNvPr id="16387" name="Rectangle 3"/>
          <p:cNvSpPr>
            <a:spLocks noGrp="1" noChangeArrowheads="1"/>
          </p:cNvSpPr>
          <p:nvPr>
            <p:ph type="dt" idx="1"/>
          </p:nvPr>
        </p:nvSpPr>
        <p:spPr bwMode="auto">
          <a:xfrm>
            <a:off x="4010342" y="0"/>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5" tIns="46968" rIns="93935" bIns="46968" numCol="1" anchor="t" anchorCtr="0" compatLnSpc="1">
            <a:prstTxWarp prst="textNoShape">
              <a:avLst/>
            </a:prstTxWarp>
          </a:bodyPr>
          <a:lstStyle>
            <a:lvl1pPr algn="r" eaLnBrk="1" hangingPunct="1">
              <a:defRPr sz="1300">
                <a:latin typeface="Arial" charset="0"/>
              </a:defRPr>
            </a:lvl1pPr>
          </a:lstStyle>
          <a:p>
            <a:pPr>
              <a:defRPr/>
            </a:pPr>
            <a:endParaRPr lang="en-US" altLang="en-US"/>
          </a:p>
        </p:txBody>
      </p:sp>
      <p:sp>
        <p:nvSpPr>
          <p:cNvPr id="32772" name="Rectangle 4"/>
          <p:cNvSpPr>
            <a:spLocks noGrp="1" noRot="1" noChangeAspect="1" noChangeArrowheads="1" noTextEdit="1"/>
          </p:cNvSpPr>
          <p:nvPr>
            <p:ph type="sldImg" idx="2"/>
          </p:nvPr>
        </p:nvSpPr>
        <p:spPr bwMode="auto">
          <a:xfrm>
            <a:off x="1198563" y="703263"/>
            <a:ext cx="4679950" cy="35099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43610" y="4447461"/>
            <a:ext cx="5189855" cy="421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5" tIns="46968" rIns="93935" bIns="4696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6390" name="Rectangle 6"/>
          <p:cNvSpPr>
            <a:spLocks noGrp="1" noChangeArrowheads="1"/>
          </p:cNvSpPr>
          <p:nvPr>
            <p:ph type="ftr" sz="quarter" idx="4"/>
          </p:nvPr>
        </p:nvSpPr>
        <p:spPr bwMode="auto">
          <a:xfrm>
            <a:off x="0" y="889492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5" tIns="46968" rIns="93935" bIns="46968" numCol="1" anchor="b" anchorCtr="0" compatLnSpc="1">
            <a:prstTxWarp prst="textNoShape">
              <a:avLst/>
            </a:prstTxWarp>
          </a:bodyPr>
          <a:lstStyle>
            <a:lvl1pPr eaLnBrk="1" hangingPunct="1">
              <a:defRPr sz="1300">
                <a:latin typeface="Arial" charset="0"/>
              </a:defRPr>
            </a:lvl1pPr>
          </a:lstStyle>
          <a:p>
            <a:pPr>
              <a:defRPr/>
            </a:pPr>
            <a:endParaRPr lang="en-US" altLang="en-US"/>
          </a:p>
        </p:txBody>
      </p:sp>
      <p:sp>
        <p:nvSpPr>
          <p:cNvPr id="16391" name="Rectangle 7"/>
          <p:cNvSpPr>
            <a:spLocks noGrp="1" noChangeArrowheads="1"/>
          </p:cNvSpPr>
          <p:nvPr>
            <p:ph type="sldNum" sz="quarter" idx="5"/>
          </p:nvPr>
        </p:nvSpPr>
        <p:spPr bwMode="auto">
          <a:xfrm>
            <a:off x="4010342" y="889492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5" tIns="46968" rIns="93935" bIns="46968" numCol="1" anchor="b" anchorCtr="0" compatLnSpc="1">
            <a:prstTxWarp prst="textNoShape">
              <a:avLst/>
            </a:prstTxWarp>
          </a:bodyPr>
          <a:lstStyle>
            <a:lvl1pPr algn="r" eaLnBrk="1" hangingPunct="1">
              <a:defRPr sz="1300">
                <a:latin typeface="Arial" charset="0"/>
              </a:defRPr>
            </a:lvl1pPr>
          </a:lstStyle>
          <a:p>
            <a:pPr>
              <a:defRPr/>
            </a:pPr>
            <a:fld id="{664C5710-5E3C-4322-AEE7-C99E533973E5}" type="slidenum">
              <a:rPr lang="en-US" altLang="en-US"/>
              <a:pPr>
                <a:defRPr/>
              </a:pPr>
              <a:t>‹#›</a:t>
            </a:fld>
            <a:endParaRPr lang="en-US" altLang="en-US"/>
          </a:p>
        </p:txBody>
      </p:sp>
    </p:spTree>
    <p:extLst>
      <p:ext uri="{BB962C8B-B14F-4D97-AF65-F5344CB8AC3E}">
        <p14:creationId xmlns:p14="http://schemas.microsoft.com/office/powerpoint/2010/main" val="26631783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aferoutespartnership.org/healthy-communities/101/fac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64C5710-5E3C-4322-AEE7-C99E533973E5}" type="slidenum">
              <a:rPr lang="en-US" altLang="en-US" smtClean="0"/>
              <a:pPr>
                <a:defRPr/>
              </a:pPr>
              <a:t>1</a:t>
            </a:fld>
            <a:endParaRPr lang="en-US" altLang="en-US"/>
          </a:p>
        </p:txBody>
      </p:sp>
    </p:spTree>
    <p:extLst>
      <p:ext uri="{BB962C8B-B14F-4D97-AF65-F5344CB8AC3E}">
        <p14:creationId xmlns:p14="http://schemas.microsoft.com/office/powerpoint/2010/main" val="4150469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3263"/>
            <a:ext cx="4679950" cy="3509962"/>
          </a:xfrm>
        </p:spPr>
      </p:sp>
      <p:sp>
        <p:nvSpPr>
          <p:cNvPr id="3" name="Notes Placeholder 2"/>
          <p:cNvSpPr>
            <a:spLocks noGrp="1"/>
          </p:cNvSpPr>
          <p:nvPr>
            <p:ph type="body" idx="1"/>
          </p:nvPr>
        </p:nvSpPr>
        <p:spPr/>
        <p:txBody>
          <a:bodyPr/>
          <a:lstStyle/>
          <a:p>
            <a:r>
              <a:rPr lang="en-US" dirty="0"/>
              <a:t>After enjoying a 28 percent decrease in fatalities in Virginia between 2007 and 2010, the number of traffic fatalities is once again on the rise </a:t>
            </a:r>
          </a:p>
          <a:p>
            <a:r>
              <a:rPr lang="en-US" dirty="0"/>
              <a:t>Serious injuries are increasing for the first time since record-keeping began 20 years ago</a:t>
            </a:r>
          </a:p>
          <a:p>
            <a:r>
              <a:rPr lang="en-US" b="1" dirty="0">
                <a:latin typeface="+mn-lt"/>
              </a:rPr>
              <a:t>Virginia Strategic Highway Safety Plan</a:t>
            </a:r>
            <a:endParaRPr lang="en-US" dirty="0">
              <a:latin typeface="+mn-lt"/>
            </a:endParaRPr>
          </a:p>
          <a:p>
            <a:r>
              <a:rPr lang="en-US" b="1" dirty="0">
                <a:latin typeface="+mn-lt"/>
              </a:rPr>
              <a:t> Pedestrian Emphasis Area </a:t>
            </a:r>
            <a:endParaRPr lang="en-US" dirty="0">
              <a:latin typeface="+mn-lt"/>
            </a:endParaRPr>
          </a:p>
          <a:p>
            <a:r>
              <a:rPr lang="en-US" b="1" dirty="0">
                <a:latin typeface="+mn-lt"/>
              </a:rPr>
              <a:t>Action Plan</a:t>
            </a:r>
            <a:endParaRPr lang="en-US" dirty="0">
              <a:latin typeface="+mn-lt"/>
            </a:endParaRPr>
          </a:p>
          <a:p>
            <a:r>
              <a:rPr lang="en-US" i="1" dirty="0">
                <a:latin typeface="+mn-lt"/>
              </a:rPr>
              <a:t>Updated 1-26-18</a:t>
            </a:r>
            <a:endParaRPr lang="en-US" dirty="0">
              <a:latin typeface="+mn-lt"/>
            </a:endParaRPr>
          </a:p>
          <a:p>
            <a:r>
              <a:rPr lang="en-US" dirty="0">
                <a:latin typeface="+mn-lt"/>
              </a:rPr>
              <a:t>  </a:t>
            </a:r>
          </a:p>
          <a:p>
            <a:r>
              <a:rPr lang="en-US" dirty="0">
                <a:latin typeface="+mn-lt"/>
              </a:rPr>
              <a:t>Reduce fatalities by 2% each year from 78 in 2015 to 69 in 2021.</a:t>
            </a:r>
          </a:p>
          <a:p>
            <a:r>
              <a:rPr lang="en-US" b="1" dirty="0">
                <a:latin typeface="+mn-lt"/>
              </a:rPr>
              <a:t>Pedestrian Fatalities</a:t>
            </a:r>
            <a:endParaRPr lang="en-US" dirty="0">
              <a:latin typeface="+mn-lt"/>
            </a:endParaRPr>
          </a:p>
          <a:p>
            <a:r>
              <a:rPr lang="en-US" dirty="0">
                <a:latin typeface="+mn-lt"/>
              </a:rPr>
              <a:t>2016  projected=76  actual=121</a:t>
            </a:r>
          </a:p>
          <a:p>
            <a:pPr marL="230447" indent="-230447">
              <a:buAutoNum type="arabicPlain" startAt="2017"/>
            </a:pPr>
            <a:r>
              <a:rPr lang="en-US" dirty="0">
                <a:latin typeface="+mn-lt"/>
              </a:rPr>
              <a:t>projected=75  actual=110 (prelim)</a:t>
            </a:r>
          </a:p>
          <a:p>
            <a:pPr marL="230447" indent="-230447">
              <a:buAutoNum type="arabicPlain" startAt="2017"/>
            </a:pPr>
            <a:endParaRPr lang="en-US" dirty="0">
              <a:latin typeface="+mn-lt"/>
            </a:endParaRPr>
          </a:p>
          <a:p>
            <a:r>
              <a:rPr lang="en-US" b="1" dirty="0">
                <a:latin typeface="+mn-lt"/>
              </a:rPr>
              <a:t>Pedestrian Serious Injuries</a:t>
            </a:r>
          </a:p>
          <a:p>
            <a:r>
              <a:rPr lang="en-US" dirty="0">
                <a:latin typeface="+mn-lt"/>
              </a:rPr>
              <a:t>Reduce serious injuries by 5% each year from 457 in 2015 to 336 in 2021.</a:t>
            </a:r>
          </a:p>
          <a:p>
            <a:r>
              <a:rPr lang="en-US" dirty="0">
                <a:latin typeface="+mn-lt"/>
              </a:rPr>
              <a:t>2016 projected=434  Actual=495</a:t>
            </a:r>
          </a:p>
          <a:p>
            <a:pPr marL="230447" indent="-230447">
              <a:buAutoNum type="arabicPlain" startAt="2017"/>
            </a:pPr>
            <a:r>
              <a:rPr lang="en-US" dirty="0">
                <a:latin typeface="+mn-lt"/>
              </a:rPr>
              <a:t>projected=412  Actual=460 (prelim)</a:t>
            </a:r>
          </a:p>
          <a:p>
            <a:pPr marL="230447" indent="-230447">
              <a:buAutoNum type="arabicPlain" startAt="2017"/>
            </a:pPr>
            <a:endParaRPr lang="en-US" dirty="0">
              <a:latin typeface="+mn-lt"/>
            </a:endParaRPr>
          </a:p>
          <a:p>
            <a:r>
              <a:rPr lang="en-US" b="1" dirty="0">
                <a:latin typeface="+mn-lt"/>
              </a:rPr>
              <a:t>Virginia Strategic Highway Safety Plan</a:t>
            </a:r>
            <a:endParaRPr lang="en-US" dirty="0">
              <a:latin typeface="+mn-lt"/>
            </a:endParaRPr>
          </a:p>
          <a:p>
            <a:r>
              <a:rPr lang="en-US" b="1" dirty="0">
                <a:latin typeface="+mn-lt"/>
              </a:rPr>
              <a:t> Bicycle Emphasis Area </a:t>
            </a:r>
            <a:endParaRPr lang="en-US" dirty="0">
              <a:latin typeface="+mn-lt"/>
            </a:endParaRPr>
          </a:p>
          <a:p>
            <a:r>
              <a:rPr lang="en-US" b="1" dirty="0">
                <a:latin typeface="+mn-lt"/>
              </a:rPr>
              <a:t>Action Plan</a:t>
            </a:r>
            <a:endParaRPr lang="en-US" dirty="0">
              <a:latin typeface="+mn-lt"/>
            </a:endParaRPr>
          </a:p>
          <a:p>
            <a:r>
              <a:rPr lang="en-US" i="1" dirty="0">
                <a:latin typeface="+mn-lt"/>
              </a:rPr>
              <a:t>Updated 1-26-18</a:t>
            </a:r>
          </a:p>
          <a:p>
            <a:r>
              <a:rPr lang="en-US" dirty="0">
                <a:latin typeface="+mn-lt"/>
              </a:rPr>
              <a:t>Reduce fatalities by 2% each year from 15 in 2015 to 13in 2021.</a:t>
            </a:r>
          </a:p>
          <a:p>
            <a:r>
              <a:rPr lang="en-US" dirty="0">
                <a:latin typeface="+mn-lt"/>
              </a:rPr>
              <a:t>2016  Projected=15  Actual=10</a:t>
            </a:r>
          </a:p>
          <a:p>
            <a:pPr marL="230447" indent="-230447">
              <a:buAutoNum type="arabicPlain" startAt="2017"/>
            </a:pPr>
            <a:r>
              <a:rPr lang="en-US" dirty="0">
                <a:latin typeface="+mn-lt"/>
              </a:rPr>
              <a:t>  Projected=14  Actual=15 (prelim)</a:t>
            </a:r>
          </a:p>
          <a:p>
            <a:pPr marL="230447" indent="-230447">
              <a:buAutoNum type="arabicPlain" startAt="2017"/>
            </a:pPr>
            <a:endParaRPr lang="en-US" dirty="0">
              <a:latin typeface="+mn-lt"/>
            </a:endParaRPr>
          </a:p>
          <a:p>
            <a:r>
              <a:rPr lang="en-US" dirty="0">
                <a:latin typeface="+mn-lt"/>
              </a:rPr>
              <a:t>Reduce serious injuries by 5% each year from 154 in 2015 to 113 in 2021.</a:t>
            </a:r>
          </a:p>
          <a:p>
            <a:r>
              <a:rPr lang="en-US" dirty="0">
                <a:latin typeface="+mn-lt"/>
              </a:rPr>
              <a:t>2016  Projected=146  Actual=140</a:t>
            </a:r>
          </a:p>
          <a:p>
            <a:r>
              <a:rPr lang="en-US" dirty="0">
                <a:latin typeface="+mn-lt"/>
              </a:rPr>
              <a:t>2017  Projected=139  Actual=130 (prelim)</a:t>
            </a:r>
          </a:p>
          <a:p>
            <a:endParaRPr lang="en-US" dirty="0">
              <a:latin typeface="+mn-lt"/>
            </a:endParaRPr>
          </a:p>
          <a:p>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03AA2CDE-9823-4147-B838-22CAD8C2336B}" type="slidenum">
              <a:rPr lang="en-US" smtClean="0"/>
              <a:t>10</a:t>
            </a:fld>
            <a:endParaRPr lang="en-US"/>
          </a:p>
        </p:txBody>
      </p:sp>
    </p:spTree>
    <p:extLst>
      <p:ext uri="{BB962C8B-B14F-4D97-AF65-F5344CB8AC3E}">
        <p14:creationId xmlns:p14="http://schemas.microsoft.com/office/powerpoint/2010/main" val="4075209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3263"/>
            <a:ext cx="4679950" cy="3509962"/>
          </a:xfrm>
        </p:spPr>
      </p:sp>
      <p:sp>
        <p:nvSpPr>
          <p:cNvPr id="3" name="Notes Placeholder 2"/>
          <p:cNvSpPr>
            <a:spLocks noGrp="1"/>
          </p:cNvSpPr>
          <p:nvPr>
            <p:ph type="body" idx="1"/>
          </p:nvPr>
        </p:nvSpPr>
        <p:spPr/>
        <p:txBody>
          <a:bodyPr/>
          <a:lstStyle/>
          <a:p>
            <a:r>
              <a:rPr lang="en-US" b="1" dirty="0">
                <a:latin typeface="+mn-lt"/>
              </a:rPr>
              <a:t>Actual Pedestrian Fatalities rose far above projected numbers for 2016 and 2017, and were far above the 78 in 2015.  While Bike fatalities declined in 2016, they rose again to 2015 figures in 2017.  </a:t>
            </a:r>
          </a:p>
          <a:p>
            <a:endParaRPr lang="en-US" dirty="0">
              <a:latin typeface="+mn-lt"/>
            </a:endParaRPr>
          </a:p>
          <a:p>
            <a:r>
              <a:rPr lang="en-US" b="1" dirty="0">
                <a:latin typeface="+mn-lt"/>
              </a:rPr>
              <a:t> Pedestrian Emphasis Area </a:t>
            </a:r>
            <a:endParaRPr lang="en-US" dirty="0">
              <a:latin typeface="+mn-lt"/>
            </a:endParaRPr>
          </a:p>
          <a:p>
            <a:r>
              <a:rPr lang="en-US" b="1" dirty="0">
                <a:latin typeface="+mn-lt"/>
              </a:rPr>
              <a:t>Action Plan</a:t>
            </a:r>
            <a:endParaRPr lang="en-US" dirty="0">
              <a:latin typeface="+mn-lt"/>
            </a:endParaRPr>
          </a:p>
          <a:p>
            <a:r>
              <a:rPr lang="en-US" i="1" dirty="0">
                <a:latin typeface="+mn-lt"/>
              </a:rPr>
              <a:t>Updated 1-26-18</a:t>
            </a:r>
            <a:endParaRPr lang="en-US" dirty="0">
              <a:latin typeface="+mn-lt"/>
            </a:endParaRPr>
          </a:p>
          <a:p>
            <a:r>
              <a:rPr lang="en-US" dirty="0">
                <a:latin typeface="+mn-lt"/>
              </a:rPr>
              <a:t>  </a:t>
            </a:r>
          </a:p>
          <a:p>
            <a:r>
              <a:rPr lang="en-US" dirty="0">
                <a:latin typeface="+mn-lt"/>
              </a:rPr>
              <a:t>Reduce fatalities by 2% each year from </a:t>
            </a:r>
            <a:r>
              <a:rPr lang="en-US" b="1" dirty="0">
                <a:latin typeface="+mn-lt"/>
              </a:rPr>
              <a:t>78 in 2015 </a:t>
            </a:r>
            <a:r>
              <a:rPr lang="en-US" dirty="0">
                <a:latin typeface="+mn-lt"/>
              </a:rPr>
              <a:t>to 69 in 2021.</a:t>
            </a:r>
          </a:p>
          <a:p>
            <a:r>
              <a:rPr lang="en-US" b="1" dirty="0">
                <a:latin typeface="+mn-lt"/>
              </a:rPr>
              <a:t>Pedestrian Fatalities</a:t>
            </a:r>
            <a:endParaRPr lang="en-US" dirty="0">
              <a:latin typeface="+mn-lt"/>
            </a:endParaRPr>
          </a:p>
          <a:p>
            <a:r>
              <a:rPr lang="en-US" dirty="0">
                <a:latin typeface="+mn-lt"/>
              </a:rPr>
              <a:t>2016  projected=76  actual=121</a:t>
            </a:r>
          </a:p>
          <a:p>
            <a:pPr marL="230447" indent="-230447">
              <a:buAutoNum type="arabicPlain" startAt="2017"/>
            </a:pPr>
            <a:r>
              <a:rPr lang="en-US" dirty="0">
                <a:latin typeface="+mn-lt"/>
              </a:rPr>
              <a:t>projected=75  actual=110 (prelim)</a:t>
            </a:r>
          </a:p>
          <a:p>
            <a:pPr marL="230447" indent="-230447">
              <a:buAutoNum type="arabicPlain" startAt="2017"/>
            </a:pPr>
            <a:endParaRPr lang="en-US" dirty="0">
              <a:latin typeface="+mn-lt"/>
            </a:endParaRPr>
          </a:p>
          <a:p>
            <a:r>
              <a:rPr lang="en-US" b="1" dirty="0">
                <a:latin typeface="+mn-lt"/>
              </a:rPr>
              <a:t>Pedestrian Serious Injuries</a:t>
            </a:r>
          </a:p>
          <a:p>
            <a:r>
              <a:rPr lang="en-US" dirty="0">
                <a:latin typeface="+mn-lt"/>
              </a:rPr>
              <a:t>Reduce serious injuries by 5% each year from </a:t>
            </a:r>
            <a:r>
              <a:rPr lang="en-US" b="1" dirty="0">
                <a:latin typeface="+mn-lt"/>
              </a:rPr>
              <a:t>457 in 2015 </a:t>
            </a:r>
            <a:r>
              <a:rPr lang="en-US" dirty="0">
                <a:latin typeface="+mn-lt"/>
              </a:rPr>
              <a:t>to 336 in 2021.</a:t>
            </a:r>
          </a:p>
          <a:p>
            <a:r>
              <a:rPr lang="en-US" dirty="0">
                <a:latin typeface="+mn-lt"/>
              </a:rPr>
              <a:t>2016 projected=434  Actual=495</a:t>
            </a:r>
          </a:p>
          <a:p>
            <a:pPr marL="230447" indent="-230447">
              <a:buAutoNum type="arabicPlain" startAt="2017"/>
            </a:pPr>
            <a:r>
              <a:rPr lang="en-US" dirty="0">
                <a:latin typeface="+mn-lt"/>
              </a:rPr>
              <a:t>projected=412  Actual=460 (prelim)</a:t>
            </a:r>
          </a:p>
          <a:p>
            <a:pPr marL="230447" indent="-230447">
              <a:buAutoNum type="arabicPlain" startAt="2017"/>
            </a:pPr>
            <a:endParaRPr lang="en-US" dirty="0">
              <a:latin typeface="+mn-lt"/>
            </a:endParaRPr>
          </a:p>
          <a:p>
            <a:r>
              <a:rPr lang="en-US" b="1" dirty="0">
                <a:latin typeface="+mn-lt"/>
              </a:rPr>
              <a:t>Virginia Strategic Highway Safety Plan</a:t>
            </a:r>
            <a:endParaRPr lang="en-US" dirty="0">
              <a:latin typeface="+mn-lt"/>
            </a:endParaRPr>
          </a:p>
          <a:p>
            <a:r>
              <a:rPr lang="en-US" b="1" dirty="0">
                <a:latin typeface="+mn-lt"/>
              </a:rPr>
              <a:t> Bicycle Emphasis Area </a:t>
            </a:r>
            <a:endParaRPr lang="en-US" dirty="0">
              <a:latin typeface="+mn-lt"/>
            </a:endParaRPr>
          </a:p>
          <a:p>
            <a:r>
              <a:rPr lang="en-US" b="1" dirty="0">
                <a:latin typeface="+mn-lt"/>
              </a:rPr>
              <a:t>Action Plan</a:t>
            </a:r>
            <a:endParaRPr lang="en-US" dirty="0">
              <a:latin typeface="+mn-lt"/>
            </a:endParaRPr>
          </a:p>
          <a:p>
            <a:r>
              <a:rPr lang="en-US" i="1" dirty="0">
                <a:latin typeface="+mn-lt"/>
              </a:rPr>
              <a:t>Updated 1-26-18</a:t>
            </a:r>
          </a:p>
          <a:p>
            <a:r>
              <a:rPr lang="en-US" dirty="0">
                <a:latin typeface="+mn-lt"/>
              </a:rPr>
              <a:t>Reduce fatalities by 2% each year from </a:t>
            </a:r>
            <a:r>
              <a:rPr lang="en-US" b="1" dirty="0">
                <a:latin typeface="+mn-lt"/>
              </a:rPr>
              <a:t>15 in 2015 </a:t>
            </a:r>
            <a:r>
              <a:rPr lang="en-US" dirty="0">
                <a:latin typeface="+mn-lt"/>
              </a:rPr>
              <a:t>to 13in 2021.</a:t>
            </a:r>
          </a:p>
          <a:p>
            <a:r>
              <a:rPr lang="en-US" dirty="0">
                <a:latin typeface="+mn-lt"/>
              </a:rPr>
              <a:t>2016  Projected=15  Actual=10</a:t>
            </a:r>
          </a:p>
          <a:p>
            <a:pPr marL="230447" indent="-230447">
              <a:buAutoNum type="arabicPlain" startAt="2017"/>
            </a:pPr>
            <a:r>
              <a:rPr lang="en-US" dirty="0">
                <a:latin typeface="+mn-lt"/>
              </a:rPr>
              <a:t>  Projected=14  Actual=15 (prelim)</a:t>
            </a:r>
          </a:p>
          <a:p>
            <a:endParaRPr lang="en-US" dirty="0">
              <a:latin typeface="+mn-lt"/>
            </a:endParaRPr>
          </a:p>
          <a:p>
            <a:r>
              <a:rPr lang="en-US" dirty="0">
                <a:latin typeface="+mn-lt"/>
              </a:rPr>
              <a:t>Reduce serious injuries by 5% each year from </a:t>
            </a:r>
            <a:r>
              <a:rPr lang="en-US" b="1" dirty="0">
                <a:latin typeface="+mn-lt"/>
              </a:rPr>
              <a:t>154 in 2015 </a:t>
            </a:r>
            <a:r>
              <a:rPr lang="en-US" dirty="0">
                <a:latin typeface="+mn-lt"/>
              </a:rPr>
              <a:t>to 113 in 2021.</a:t>
            </a:r>
          </a:p>
          <a:p>
            <a:r>
              <a:rPr lang="en-US" dirty="0">
                <a:latin typeface="+mn-lt"/>
              </a:rPr>
              <a:t>2016  Projected=146  Actual=140</a:t>
            </a:r>
          </a:p>
          <a:p>
            <a:r>
              <a:rPr lang="en-US" dirty="0">
                <a:latin typeface="+mn-lt"/>
              </a:rPr>
              <a:t>2017  Projected=139  Actual=130 (prelim)</a:t>
            </a:r>
          </a:p>
          <a:p>
            <a:endParaRPr lang="en-US" dirty="0"/>
          </a:p>
        </p:txBody>
      </p:sp>
      <p:sp>
        <p:nvSpPr>
          <p:cNvPr id="4" name="Slide Number Placeholder 3"/>
          <p:cNvSpPr>
            <a:spLocks noGrp="1"/>
          </p:cNvSpPr>
          <p:nvPr>
            <p:ph type="sldNum" sz="quarter" idx="10"/>
          </p:nvPr>
        </p:nvSpPr>
        <p:spPr/>
        <p:txBody>
          <a:bodyPr/>
          <a:lstStyle/>
          <a:p>
            <a:fld id="{03AA2CDE-9823-4147-B838-22CAD8C2336B}" type="slidenum">
              <a:rPr lang="en-US" smtClean="0"/>
              <a:t>11</a:t>
            </a:fld>
            <a:endParaRPr lang="en-US"/>
          </a:p>
        </p:txBody>
      </p:sp>
    </p:spTree>
    <p:extLst>
      <p:ext uri="{BB962C8B-B14F-4D97-AF65-F5344CB8AC3E}">
        <p14:creationId xmlns:p14="http://schemas.microsoft.com/office/powerpoint/2010/main" val="464375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3263"/>
            <a:ext cx="4679950" cy="3509962"/>
          </a:xfrm>
        </p:spPr>
      </p:sp>
      <p:sp>
        <p:nvSpPr>
          <p:cNvPr id="3" name="Notes Placeholder 2"/>
          <p:cNvSpPr>
            <a:spLocks noGrp="1"/>
          </p:cNvSpPr>
          <p:nvPr>
            <p:ph type="body" idx="1"/>
          </p:nvPr>
        </p:nvSpPr>
        <p:spPr/>
        <p:txBody>
          <a:bodyPr/>
          <a:lstStyle/>
          <a:p>
            <a:r>
              <a:rPr lang="en-US" dirty="0"/>
              <a:t>Virginia has the third highest percentage of state-owned roads in the country.  Increasing the importance of localities to coordinate activities with the state on projects.</a:t>
            </a:r>
          </a:p>
          <a:p>
            <a:endParaRPr lang="en-US" dirty="0"/>
          </a:p>
          <a:p>
            <a:r>
              <a:rPr lang="en-US" dirty="0"/>
              <a:t>http://bikeleague.org/sites/default/files/BFS2017_ReportCard_Virginia.pdf</a:t>
            </a:r>
          </a:p>
        </p:txBody>
      </p:sp>
      <p:sp>
        <p:nvSpPr>
          <p:cNvPr id="4" name="Slide Number Placeholder 3"/>
          <p:cNvSpPr>
            <a:spLocks noGrp="1"/>
          </p:cNvSpPr>
          <p:nvPr>
            <p:ph type="sldNum" sz="quarter" idx="10"/>
          </p:nvPr>
        </p:nvSpPr>
        <p:spPr/>
        <p:txBody>
          <a:bodyPr/>
          <a:lstStyle/>
          <a:p>
            <a:fld id="{03AA2CDE-9823-4147-B838-22CAD8C2336B}" type="slidenum">
              <a:rPr lang="en-US" smtClean="0"/>
              <a:t>12</a:t>
            </a:fld>
            <a:endParaRPr lang="en-US"/>
          </a:p>
        </p:txBody>
      </p:sp>
    </p:spTree>
    <p:extLst>
      <p:ext uri="{BB962C8B-B14F-4D97-AF65-F5344CB8AC3E}">
        <p14:creationId xmlns:p14="http://schemas.microsoft.com/office/powerpoint/2010/main" val="3091944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3263"/>
            <a:ext cx="4679950" cy="3509962"/>
          </a:xfrm>
        </p:spPr>
      </p:sp>
      <p:sp>
        <p:nvSpPr>
          <p:cNvPr id="3" name="Notes Placeholder 2"/>
          <p:cNvSpPr>
            <a:spLocks noGrp="1"/>
          </p:cNvSpPr>
          <p:nvPr>
            <p:ph type="body" idx="1"/>
          </p:nvPr>
        </p:nvSpPr>
        <p:spPr/>
        <p:txBody>
          <a:bodyPr/>
          <a:lstStyle/>
          <a:p>
            <a:r>
              <a:rPr lang="en-US" sz="1300" b="1" dirty="0">
                <a:latin typeface="Avenir Heavy" panose="02000503020000020003" pitchFamily="2" charset="0"/>
              </a:rPr>
              <a:t>Continue to focus on the educational effort</a:t>
            </a:r>
          </a:p>
          <a:p>
            <a:r>
              <a:rPr lang="en-US" sz="1300" b="1" dirty="0">
                <a:latin typeface="Avenir Heavy" panose="02000503020000020003" pitchFamily="2" charset="0"/>
              </a:rPr>
              <a:t>     coordinated by state agencies</a:t>
            </a:r>
          </a:p>
          <a:p>
            <a:r>
              <a:rPr lang="en-US" sz="1300" b="1" dirty="0">
                <a:latin typeface="Avenir Heavy" panose="02000503020000020003" pitchFamily="2" charset="0"/>
              </a:rPr>
              <a:t>Develop more education for those 50 and older</a:t>
            </a:r>
          </a:p>
          <a:p>
            <a:r>
              <a:rPr lang="en-US" sz="1300" b="1" dirty="0">
                <a:latin typeface="Avenir Heavy" panose="02000503020000020003" pitchFamily="2" charset="0"/>
              </a:rPr>
              <a:t>Enact tougher distracted driving laws</a:t>
            </a:r>
          </a:p>
          <a:p>
            <a:r>
              <a:rPr lang="en-US" sz="1300" b="1" dirty="0">
                <a:latin typeface="Avenir Heavy" panose="02000503020000020003" pitchFamily="2" charset="0"/>
              </a:rPr>
              <a:t>Implement a statewide ad campaign to increase </a:t>
            </a:r>
          </a:p>
          <a:p>
            <a:r>
              <a:rPr lang="en-US" sz="1300" b="1" dirty="0">
                <a:latin typeface="Avenir Heavy" panose="02000503020000020003" pitchFamily="2" charset="0"/>
              </a:rPr>
              <a:t>     bike/pedestrian safety awareness</a:t>
            </a:r>
          </a:p>
          <a:p>
            <a:r>
              <a:rPr lang="en-US" sz="1300" b="1" dirty="0">
                <a:latin typeface="Avenir Heavy" panose="02000503020000020003" pitchFamily="2" charset="0"/>
              </a:rPr>
              <a:t>Reevaluate speed limits in developing areas</a:t>
            </a:r>
          </a:p>
          <a:p>
            <a:r>
              <a:rPr lang="en-US" sz="1300" b="1" dirty="0"/>
              <a:t>Take advantage of federal funding</a:t>
            </a:r>
          </a:p>
          <a:p>
            <a:r>
              <a:rPr lang="en-US" sz="1300" b="1" dirty="0"/>
              <a:t>Enhance safety at crosswalks/curb jaywalking</a:t>
            </a:r>
          </a:p>
          <a:p>
            <a:r>
              <a:rPr lang="en-US" sz="1300" b="1" dirty="0"/>
              <a:t>Investigate root cause of increasing incidents</a:t>
            </a:r>
          </a:p>
          <a:p>
            <a:endParaRPr lang="en-US" sz="1300" dirty="0"/>
          </a:p>
          <a:p>
            <a:r>
              <a:rPr lang="en-US" dirty="0">
                <a:latin typeface="+mn-lt"/>
              </a:rPr>
              <a:t>“Dedicate state funding for bicycle projects and programs, especially those focused on safety and eliminating gaps and increasing access for bicycle networks.</a:t>
            </a:r>
          </a:p>
          <a:p>
            <a:r>
              <a:rPr lang="en-US" dirty="0">
                <a:latin typeface="+mn-lt"/>
              </a:rPr>
              <a:t>Virginia has a high percentage of state-owned roads, but those state roads are affected by local planning and land use. The state DOT, or state legislature, should consider ways to improve the state-local relationship so that local planning and land use leads to more active transportation and fewer demands for expensive road infrastructure.” http://bikeleague.org/sites/default/files/BFS2017_ReportCard_Virginia.pdf</a:t>
            </a:r>
          </a:p>
          <a:p>
            <a:endParaRPr lang="en-US" dirty="0">
              <a:latin typeface="+mn-lt"/>
            </a:endParaRPr>
          </a:p>
          <a:p>
            <a:r>
              <a:rPr lang="en-US" dirty="0">
                <a:latin typeface="+mn-lt"/>
              </a:rPr>
              <a:t>Programs for educating school age students and parents as well.  No apparent coordinated effort to educate age 50 and older, as pedestrians and as drivers.</a:t>
            </a:r>
          </a:p>
          <a:p>
            <a:endParaRPr lang="en-US" dirty="0">
              <a:latin typeface="+mn-lt"/>
            </a:endParaRPr>
          </a:p>
          <a:p>
            <a:r>
              <a:rPr lang="en-US" dirty="0">
                <a:latin typeface="+mn-lt"/>
              </a:rPr>
              <a:t>“Over two-thirds (68%) of the U.S. population now own a smart phone with</a:t>
            </a:r>
          </a:p>
          <a:p>
            <a:r>
              <a:rPr lang="en-US" dirty="0">
                <a:latin typeface="+mn-lt"/>
              </a:rPr>
              <a:t>standard global positioning system (GPS) capabilities (Anderson, M., 2015). With</a:t>
            </a:r>
          </a:p>
          <a:p>
            <a:r>
              <a:rPr lang="en-US" dirty="0">
                <a:latin typeface="+mn-lt"/>
              </a:rPr>
              <a:t>mobile apps providing real-time transit information and transportation-scheduling</a:t>
            </a:r>
          </a:p>
          <a:p>
            <a:r>
              <a:rPr lang="en-US" dirty="0">
                <a:latin typeface="+mn-lt"/>
              </a:rPr>
              <a:t>apps, we have access to information that expands our transportation options,</a:t>
            </a:r>
          </a:p>
          <a:p>
            <a:r>
              <a:rPr lang="en-US" dirty="0">
                <a:latin typeface="+mn-lt"/>
              </a:rPr>
              <a:t>including minute-by-minute public transit schedules and bike share availability.</a:t>
            </a:r>
          </a:p>
          <a:p>
            <a:r>
              <a:rPr lang="en-US" dirty="0">
                <a:latin typeface="+mn-lt"/>
              </a:rPr>
              <a:t>Studies show that these new and broadly used technologies have encouraged a</a:t>
            </a:r>
          </a:p>
          <a:p>
            <a:r>
              <a:rPr lang="en-US" dirty="0">
                <a:latin typeface="+mn-lt"/>
              </a:rPr>
              <a:t>shift away from car travel and towards active transportation (</a:t>
            </a:r>
            <a:r>
              <a:rPr lang="en-US" dirty="0" err="1">
                <a:latin typeface="+mn-lt"/>
              </a:rPr>
              <a:t>Dutzik</a:t>
            </a:r>
            <a:r>
              <a:rPr lang="en-US" dirty="0">
                <a:latin typeface="+mn-lt"/>
              </a:rPr>
              <a:t> et al, 2013).”  Source:  Alliance for Biking &amp; Walking • 2016 Benchmarking Report</a:t>
            </a:r>
          </a:p>
          <a:p>
            <a:endParaRPr lang="en-US" dirty="0">
              <a:latin typeface="+mn-lt"/>
            </a:endParaRPr>
          </a:p>
          <a:p>
            <a:r>
              <a:rPr lang="en-US" dirty="0">
                <a:latin typeface="+mn-lt"/>
              </a:rPr>
              <a:t>Tougher distracted driving laws should be enacted</a:t>
            </a:r>
          </a:p>
          <a:p>
            <a:r>
              <a:rPr lang="en-US" b="1" dirty="0">
                <a:effectLst/>
              </a:rPr>
              <a:t>Hand-held ban =No</a:t>
            </a:r>
          </a:p>
          <a:p>
            <a:r>
              <a:rPr lang="en-US" b="1" dirty="0">
                <a:effectLst/>
              </a:rPr>
              <a:t>All cell phone ban=</a:t>
            </a:r>
            <a:r>
              <a:rPr lang="en-US" dirty="0">
                <a:effectLst/>
              </a:rPr>
              <a:t>Drivers younger than 18 and school bus drivers</a:t>
            </a:r>
          </a:p>
          <a:p>
            <a:r>
              <a:rPr lang="en-US" b="1" dirty="0">
                <a:effectLst/>
              </a:rPr>
              <a:t>Texting ban =</a:t>
            </a:r>
            <a:r>
              <a:rPr lang="en-US" dirty="0">
                <a:effectLst/>
              </a:rPr>
              <a:t>Drivers younger than 18 and school bus drivers</a:t>
            </a:r>
          </a:p>
          <a:p>
            <a:r>
              <a:rPr lang="en-US" dirty="0">
                <a:effectLst/>
              </a:rPr>
              <a:t>Enforcement=Primary: for texting by all drivers.  </a:t>
            </a:r>
            <a:br>
              <a:rPr lang="en-US" dirty="0">
                <a:effectLst/>
              </a:rPr>
            </a:br>
            <a:r>
              <a:rPr lang="en-US" dirty="0">
                <a:effectLst/>
              </a:rPr>
              <a:t>Secondary: for drivers younger than 18.</a:t>
            </a:r>
          </a:p>
        </p:txBody>
      </p:sp>
      <p:sp>
        <p:nvSpPr>
          <p:cNvPr id="4" name="Slide Number Placeholder 3"/>
          <p:cNvSpPr>
            <a:spLocks noGrp="1"/>
          </p:cNvSpPr>
          <p:nvPr>
            <p:ph type="sldNum" sz="quarter" idx="10"/>
          </p:nvPr>
        </p:nvSpPr>
        <p:spPr/>
        <p:txBody>
          <a:bodyPr/>
          <a:lstStyle/>
          <a:p>
            <a:fld id="{03AA2CDE-9823-4147-B838-22CAD8C2336B}" type="slidenum">
              <a:rPr lang="en-US" smtClean="0"/>
              <a:t>13</a:t>
            </a:fld>
            <a:endParaRPr lang="en-US"/>
          </a:p>
        </p:txBody>
      </p:sp>
    </p:spTree>
    <p:extLst>
      <p:ext uri="{BB962C8B-B14F-4D97-AF65-F5344CB8AC3E}">
        <p14:creationId xmlns:p14="http://schemas.microsoft.com/office/powerpoint/2010/main" val="266639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3263"/>
            <a:ext cx="4679950" cy="3509962"/>
          </a:xfrm>
        </p:spPr>
      </p:sp>
      <p:sp>
        <p:nvSpPr>
          <p:cNvPr id="3" name="Notes Placeholder 2"/>
          <p:cNvSpPr>
            <a:spLocks noGrp="1"/>
          </p:cNvSpPr>
          <p:nvPr>
            <p:ph type="body" idx="1"/>
          </p:nvPr>
        </p:nvSpPr>
        <p:spPr>
          <a:xfrm>
            <a:off x="1107846" y="4447461"/>
            <a:ext cx="5189855" cy="4213384"/>
          </a:xfrm>
        </p:spPr>
        <p:txBody>
          <a:bodyPr/>
          <a:lstStyle/>
          <a:p>
            <a:r>
              <a:rPr lang="en-US" dirty="0"/>
              <a:t>Source:  http://www.virginiadot.org/newsroom/statewide/2017/moving_toward_vision_zero114563.asp </a:t>
            </a:r>
          </a:p>
        </p:txBody>
      </p:sp>
      <p:sp>
        <p:nvSpPr>
          <p:cNvPr id="4" name="Slide Number Placeholder 3"/>
          <p:cNvSpPr>
            <a:spLocks noGrp="1"/>
          </p:cNvSpPr>
          <p:nvPr>
            <p:ph type="sldNum" sz="quarter" idx="10"/>
          </p:nvPr>
        </p:nvSpPr>
        <p:spPr/>
        <p:txBody>
          <a:bodyPr/>
          <a:lstStyle/>
          <a:p>
            <a:fld id="{03AA2CDE-9823-4147-B838-22CAD8C2336B}" type="slidenum">
              <a:rPr lang="en-US" smtClean="0"/>
              <a:t>2</a:t>
            </a:fld>
            <a:endParaRPr lang="en-US"/>
          </a:p>
        </p:txBody>
      </p:sp>
    </p:spTree>
    <p:extLst>
      <p:ext uri="{BB962C8B-B14F-4D97-AF65-F5344CB8AC3E}">
        <p14:creationId xmlns:p14="http://schemas.microsoft.com/office/powerpoint/2010/main" val="1772913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4C5710-5E3C-4322-AEE7-C99E533973E5}" type="slidenum">
              <a:rPr lang="en-US" altLang="en-US" smtClean="0"/>
              <a:pPr>
                <a:defRPr/>
              </a:pPr>
              <a:t>3</a:t>
            </a:fld>
            <a:endParaRPr lang="en-US" altLang="en-US"/>
          </a:p>
        </p:txBody>
      </p:sp>
    </p:spTree>
    <p:extLst>
      <p:ext uri="{BB962C8B-B14F-4D97-AF65-F5344CB8AC3E}">
        <p14:creationId xmlns:p14="http://schemas.microsoft.com/office/powerpoint/2010/main" val="1157421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4C5710-5E3C-4322-AEE7-C99E533973E5}" type="slidenum">
              <a:rPr lang="en-US" altLang="en-US" smtClean="0"/>
              <a:pPr>
                <a:defRPr/>
              </a:pPr>
              <a:t>4</a:t>
            </a:fld>
            <a:endParaRPr lang="en-US" altLang="en-US"/>
          </a:p>
        </p:txBody>
      </p:sp>
    </p:spTree>
    <p:extLst>
      <p:ext uri="{BB962C8B-B14F-4D97-AF65-F5344CB8AC3E}">
        <p14:creationId xmlns:p14="http://schemas.microsoft.com/office/powerpoint/2010/main" val="2190768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3263"/>
            <a:ext cx="4679950" cy="3509962"/>
          </a:xfrm>
        </p:spPr>
      </p:sp>
      <p:sp>
        <p:nvSpPr>
          <p:cNvPr id="3" name="Notes Placeholder 2"/>
          <p:cNvSpPr>
            <a:spLocks noGrp="1"/>
          </p:cNvSpPr>
          <p:nvPr>
            <p:ph type="body" idx="1"/>
          </p:nvPr>
        </p:nvSpPr>
        <p:spPr/>
        <p:txBody>
          <a:bodyPr/>
          <a:lstStyle/>
          <a:p>
            <a:pPr defTabSz="921788" eaLnBrk="1" fontAlgn="auto" hangingPunct="1">
              <a:spcBef>
                <a:spcPts val="0"/>
              </a:spcBef>
              <a:spcAft>
                <a:spcPts val="0"/>
              </a:spcAft>
              <a:defRPr/>
            </a:pPr>
            <a:r>
              <a:rPr lang="en-US" dirty="0"/>
              <a:t>A study of more than 800 schools in DC, FL, OR, and TX found that Safe Routes to School interventions resulted in an average 31% increase in walking and bicycling to school over a five-year period, with up to 43% for comprehensive approaches with infrastructure and multi-year programs. </a:t>
            </a:r>
          </a:p>
          <a:p>
            <a:endParaRPr lang="en-US" dirty="0"/>
          </a:p>
          <a:p>
            <a:r>
              <a:rPr lang="en-US" dirty="0"/>
              <a:t>California instituted SRTS programs resulting in 75% reduction in accidents involving Active transporters – not just children.</a:t>
            </a:r>
          </a:p>
          <a:p>
            <a:endParaRPr lang="en-US" dirty="0"/>
          </a:p>
          <a:p>
            <a:r>
              <a:rPr lang="en-US" dirty="0"/>
              <a:t>SRTS program picking up interest in Localities in Virginia.  Virginia scores low in the number of people who bike to work.  Education and encouraging students to bike or walk as an every day mode of transportation may lead to adults who use Active Transport to get to work. </a:t>
            </a:r>
          </a:p>
          <a:p>
            <a:endParaRPr lang="en-US" dirty="0"/>
          </a:p>
          <a:p>
            <a:pPr defTabSz="921788" eaLnBrk="1" fontAlgn="auto" hangingPunct="1">
              <a:spcBef>
                <a:spcPts val="0"/>
              </a:spcBef>
              <a:spcAft>
                <a:spcPts val="0"/>
              </a:spcAft>
              <a:defRPr/>
            </a:pPr>
            <a:r>
              <a:rPr lang="en-US" dirty="0"/>
              <a:t>*Sources:  </a:t>
            </a:r>
            <a:r>
              <a:rPr lang="en-US" dirty="0">
                <a:hlinkClick r:id="rId3"/>
              </a:rPr>
              <a:t>https://www.saferoutespartnership.org/healthy-communities/101/facts</a:t>
            </a:r>
            <a:r>
              <a:rPr lang="en-US" dirty="0"/>
              <a:t> and</a:t>
            </a:r>
          </a:p>
          <a:p>
            <a:r>
              <a:rPr lang="en-US" dirty="0"/>
              <a:t> http://www.saferoutespartnership.org/sites/default/files/resource_files/121117-sr2s-investing_report-final.pdf   </a:t>
            </a:r>
          </a:p>
          <a:p>
            <a:endParaRPr lang="en-US" dirty="0"/>
          </a:p>
        </p:txBody>
      </p:sp>
      <p:sp>
        <p:nvSpPr>
          <p:cNvPr id="4" name="Slide Number Placeholder 3"/>
          <p:cNvSpPr>
            <a:spLocks noGrp="1"/>
          </p:cNvSpPr>
          <p:nvPr>
            <p:ph type="sldNum" sz="quarter" idx="10"/>
          </p:nvPr>
        </p:nvSpPr>
        <p:spPr/>
        <p:txBody>
          <a:bodyPr/>
          <a:lstStyle/>
          <a:p>
            <a:fld id="{03AA2CDE-9823-4147-B838-22CAD8C2336B}" type="slidenum">
              <a:rPr lang="en-US" smtClean="0"/>
              <a:t>5</a:t>
            </a:fld>
            <a:endParaRPr lang="en-US"/>
          </a:p>
        </p:txBody>
      </p:sp>
    </p:spTree>
    <p:extLst>
      <p:ext uri="{BB962C8B-B14F-4D97-AF65-F5344CB8AC3E}">
        <p14:creationId xmlns:p14="http://schemas.microsoft.com/office/powerpoint/2010/main" val="417731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3263"/>
            <a:ext cx="4679950" cy="3509962"/>
          </a:xfrm>
        </p:spPr>
      </p:sp>
      <p:sp>
        <p:nvSpPr>
          <p:cNvPr id="3" name="Notes Placeholder 2"/>
          <p:cNvSpPr>
            <a:spLocks noGrp="1"/>
          </p:cNvSpPr>
          <p:nvPr>
            <p:ph type="body" idx="1"/>
          </p:nvPr>
        </p:nvSpPr>
        <p:spPr/>
        <p:txBody>
          <a:bodyPr/>
          <a:lstStyle/>
          <a:p>
            <a:r>
              <a:rPr lang="en-US" dirty="0"/>
              <a:t>As Jon mentioned, Virginia was ranked number 10 in the nation in 2016 and 2017 by the League of American Bicyclists for its bike friendly actions, and #1 in the Southern states.</a:t>
            </a:r>
          </a:p>
          <a:p>
            <a:r>
              <a:rPr lang="en-US" dirty="0"/>
              <a:t>The report highlights what Virginia does well to earn this standing:</a:t>
            </a:r>
          </a:p>
          <a:p>
            <a:r>
              <a:rPr lang="en-US" dirty="0"/>
              <a:t>Several state agencies work together to administer various programs in VA aimed at promoting education and safer routes for bikes and pedestrians.</a:t>
            </a:r>
          </a:p>
          <a:p>
            <a:r>
              <a:rPr lang="en-US" dirty="0"/>
              <a:t>As Crystal mentioned, VDOT and the DOE work together in the SRTS program providing excellent curriculum for K-12; </a:t>
            </a:r>
          </a:p>
          <a:p>
            <a:r>
              <a:rPr lang="en-US" dirty="0"/>
              <a:t>VA has something like a Complete Streets program in which all road projects in general must include bike/</a:t>
            </a:r>
            <a:r>
              <a:rPr lang="en-US" dirty="0" err="1"/>
              <a:t>ped</a:t>
            </a:r>
            <a:r>
              <a:rPr lang="en-US" dirty="0"/>
              <a:t> accommodations – VDOT is tasked with ensuring compliance  </a:t>
            </a:r>
          </a:p>
          <a:p>
            <a:r>
              <a:rPr lang="en-US" dirty="0"/>
              <a:t>Source:2017 State report cards at www.Bikeleague.org/states </a:t>
            </a:r>
          </a:p>
          <a:p>
            <a:r>
              <a:rPr lang="en-US" dirty="0"/>
              <a:t>Toward Vision Zero – effort of VDOT, DMV, DOE, VDH, VDFP and state police to move toward zero traffic deaths</a:t>
            </a:r>
          </a:p>
          <a:p>
            <a:r>
              <a:rPr lang="en-US" dirty="0"/>
              <a:t>Source:  https://ridesolutions.org/new-vdot-active-transportation-newsletter/ </a:t>
            </a:r>
          </a:p>
          <a:p>
            <a:r>
              <a:rPr lang="en-US" dirty="0"/>
              <a:t>Urban Development Area Grant Programs have been available to localities and have been instrumental in planning safer active transport routes for higher density development Source:  http://www.vtrans.org/urban_development_area_technical_assistance_grant_program.asp#apply</a:t>
            </a:r>
          </a:p>
          <a:p>
            <a:r>
              <a:rPr lang="en-US" dirty="0"/>
              <a:t>Virginia has passed such bike friendly laws as requiring motorists to allow at least 3 feet from a bicyclist when passing.  </a:t>
            </a:r>
          </a:p>
          <a:p>
            <a:endParaRPr lang="en-US" dirty="0"/>
          </a:p>
          <a:p>
            <a:endParaRPr lang="en-US" dirty="0"/>
          </a:p>
        </p:txBody>
      </p:sp>
      <p:sp>
        <p:nvSpPr>
          <p:cNvPr id="4" name="Slide Number Placeholder 3"/>
          <p:cNvSpPr>
            <a:spLocks noGrp="1"/>
          </p:cNvSpPr>
          <p:nvPr>
            <p:ph type="sldNum" sz="quarter" idx="10"/>
          </p:nvPr>
        </p:nvSpPr>
        <p:spPr/>
        <p:txBody>
          <a:bodyPr/>
          <a:lstStyle/>
          <a:p>
            <a:fld id="{03AA2CDE-9823-4147-B838-22CAD8C2336B}" type="slidenum">
              <a:rPr lang="en-US" smtClean="0"/>
              <a:t>6</a:t>
            </a:fld>
            <a:endParaRPr lang="en-US"/>
          </a:p>
        </p:txBody>
      </p:sp>
    </p:spTree>
    <p:extLst>
      <p:ext uri="{BB962C8B-B14F-4D97-AF65-F5344CB8AC3E}">
        <p14:creationId xmlns:p14="http://schemas.microsoft.com/office/powerpoint/2010/main" val="1720647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3263"/>
            <a:ext cx="4679950" cy="3509962"/>
          </a:xfrm>
        </p:spPr>
      </p:sp>
      <p:sp>
        <p:nvSpPr>
          <p:cNvPr id="3" name="Notes Placeholder 2"/>
          <p:cNvSpPr>
            <a:spLocks noGrp="1"/>
          </p:cNvSpPr>
          <p:nvPr>
            <p:ph type="body" idx="1"/>
          </p:nvPr>
        </p:nvSpPr>
        <p:spPr/>
        <p:txBody>
          <a:bodyPr/>
          <a:lstStyle/>
          <a:p>
            <a:r>
              <a:rPr lang="en-US" dirty="0"/>
              <a:t>Areas for improvement:</a:t>
            </a:r>
          </a:p>
          <a:p>
            <a:r>
              <a:rPr lang="en-US" dirty="0"/>
              <a:t>Even with these actions Virginia has taken, in our research and speaking with various individuals from DMV, DOE, VDOT, and </a:t>
            </a:r>
            <a:r>
              <a:rPr lang="en-US" dirty="0" err="1"/>
              <a:t>SportsBackers</a:t>
            </a:r>
            <a:r>
              <a:rPr lang="en-US" dirty="0"/>
              <a:t>, these were the themes we heard for areas of improvement:</a:t>
            </a:r>
          </a:p>
          <a:p>
            <a:r>
              <a:rPr lang="en-US" dirty="0"/>
              <a:t>The involvement of localities is key to this effort.  So many of Virginia’s roads are state-owned, so if a locality wants to make a change, they need to coordinate their efforts with the state. </a:t>
            </a:r>
          </a:p>
          <a:p>
            <a:r>
              <a:rPr lang="en-US" dirty="0"/>
              <a:t>Virginia received lower marks related to not </a:t>
            </a:r>
            <a:r>
              <a:rPr lang="en-US" dirty="0" err="1"/>
              <a:t>aking</a:t>
            </a:r>
            <a:r>
              <a:rPr lang="en-US" dirty="0"/>
              <a:t> advantage of available federal funding for active transport projects.  We suggest the state provide more awareness to localities about grants available to them and how to request them. </a:t>
            </a:r>
          </a:p>
          <a:p>
            <a:r>
              <a:rPr lang="en-US" dirty="0"/>
              <a:t>Some safety messaging has been effective on busses and billboards for bike safety, and that could be expanded to educating people about pedestrian safety.</a:t>
            </a:r>
          </a:p>
          <a:p>
            <a:r>
              <a:rPr lang="en-US" dirty="0"/>
              <a:t>A larger percentage of pedestrian fatalities are people age 50 and older.  Our interviews indicated groups such as AARP could be used to provide education to this age demographic, especially about particularly dangerous local areas.  </a:t>
            </a:r>
          </a:p>
          <a:p>
            <a:r>
              <a:rPr lang="en-US" dirty="0"/>
              <a:t>Intersections are a dangerous area for bicyclists and pedestrians.  More work could be done to improve safety at crosswalks such as raising them, adding lights, and promoting enforcement of jaywalking.  These have proved to be effective safety measures in some areas.  </a:t>
            </a:r>
          </a:p>
          <a:p>
            <a:r>
              <a:rPr lang="en-US" dirty="0"/>
              <a:t>When newly developed areas go from farm land to suburban centers, speed limits need to be reassessed for safety.</a:t>
            </a:r>
          </a:p>
          <a:p>
            <a:r>
              <a:rPr lang="en-US" dirty="0"/>
              <a:t>Distracted driving is one </a:t>
            </a:r>
            <a:r>
              <a:rPr lang="en-US"/>
              <a:t>of the </a:t>
            </a:r>
            <a:r>
              <a:rPr lang="en-US" dirty="0"/>
              <a:t>major cause of bicyclist fatalities (about 15%).  Suggest enacting stricter distracted driving laws. </a:t>
            </a:r>
          </a:p>
          <a:p>
            <a:endParaRPr lang="en-US" dirty="0"/>
          </a:p>
          <a:p>
            <a:endParaRPr lang="en-US" dirty="0"/>
          </a:p>
        </p:txBody>
      </p:sp>
      <p:sp>
        <p:nvSpPr>
          <p:cNvPr id="4" name="Slide Number Placeholder 3"/>
          <p:cNvSpPr>
            <a:spLocks noGrp="1"/>
          </p:cNvSpPr>
          <p:nvPr>
            <p:ph type="sldNum" sz="quarter" idx="10"/>
          </p:nvPr>
        </p:nvSpPr>
        <p:spPr/>
        <p:txBody>
          <a:bodyPr/>
          <a:lstStyle/>
          <a:p>
            <a:fld id="{03AA2CDE-9823-4147-B838-22CAD8C2336B}" type="slidenum">
              <a:rPr lang="en-US" smtClean="0"/>
              <a:t>7</a:t>
            </a:fld>
            <a:endParaRPr lang="en-US"/>
          </a:p>
        </p:txBody>
      </p:sp>
    </p:spTree>
    <p:extLst>
      <p:ext uri="{BB962C8B-B14F-4D97-AF65-F5344CB8AC3E}">
        <p14:creationId xmlns:p14="http://schemas.microsoft.com/office/powerpoint/2010/main" val="2975378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3263"/>
            <a:ext cx="4679950" cy="3509962"/>
          </a:xfrm>
        </p:spPr>
      </p:sp>
      <p:sp>
        <p:nvSpPr>
          <p:cNvPr id="3" name="Notes Placeholder 2"/>
          <p:cNvSpPr>
            <a:spLocks noGrp="1"/>
          </p:cNvSpPr>
          <p:nvPr>
            <p:ph type="body" idx="1"/>
          </p:nvPr>
        </p:nvSpPr>
        <p:spPr/>
        <p:txBody>
          <a:bodyPr/>
          <a:lstStyle/>
          <a:p>
            <a:r>
              <a:rPr lang="en-US" dirty="0"/>
              <a:t>Capital trail has:  </a:t>
            </a:r>
          </a:p>
          <a:p>
            <a:endParaRPr lang="en-US" dirty="0"/>
          </a:p>
          <a:p>
            <a:pPr marL="172836" indent="-172836">
              <a:buFont typeface="Arial" panose="020B0604020202020204" pitchFamily="34" charset="0"/>
              <a:buChar char="•"/>
            </a:pPr>
            <a:r>
              <a:rPr lang="en-US" dirty="0"/>
              <a:t>Increased economic benefits for Charles City County as well of Richmond, Henrico, Charles City, and James City County </a:t>
            </a:r>
          </a:p>
          <a:p>
            <a:pPr marL="172836" indent="-172836">
              <a:buFont typeface="Arial" panose="020B0604020202020204" pitchFamily="34" charset="0"/>
              <a:buChar char="•"/>
            </a:pPr>
            <a:r>
              <a:rPr lang="en-US" dirty="0"/>
              <a:t>Increased revenue for convenience stores, bike rental/repair shops &amp; lodging </a:t>
            </a:r>
          </a:p>
          <a:p>
            <a:pPr marL="172836" indent="-172836">
              <a:buFont typeface="Arial" panose="020B0604020202020204" pitchFamily="34" charset="0"/>
              <a:buChar char="•"/>
            </a:pPr>
            <a:r>
              <a:rPr lang="en-US" dirty="0"/>
              <a:t>Increased tourism to VA </a:t>
            </a:r>
          </a:p>
          <a:p>
            <a:pPr marL="172836" indent="-172836">
              <a:buFont typeface="Arial" panose="020B0604020202020204" pitchFamily="34" charset="0"/>
              <a:buChar char="•"/>
            </a:pPr>
            <a:r>
              <a:rPr lang="en-US" dirty="0"/>
              <a:t>Created cultural change toward biking/walking</a:t>
            </a:r>
          </a:p>
          <a:p>
            <a:pPr marL="172836" indent="-172836">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3AA2CDE-9823-4147-B838-22CAD8C2336B}" type="slidenum">
              <a:rPr lang="en-US" smtClean="0"/>
              <a:t>8</a:t>
            </a:fld>
            <a:endParaRPr lang="en-US"/>
          </a:p>
        </p:txBody>
      </p:sp>
    </p:spTree>
    <p:extLst>
      <p:ext uri="{BB962C8B-B14F-4D97-AF65-F5344CB8AC3E}">
        <p14:creationId xmlns:p14="http://schemas.microsoft.com/office/powerpoint/2010/main" val="1173511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703263"/>
            <a:ext cx="4679950" cy="3509962"/>
          </a:xfrm>
        </p:spPr>
      </p:sp>
      <p:sp>
        <p:nvSpPr>
          <p:cNvPr id="3" name="Notes Placeholder 2"/>
          <p:cNvSpPr>
            <a:spLocks noGrp="1"/>
          </p:cNvSpPr>
          <p:nvPr>
            <p:ph type="body" idx="1"/>
          </p:nvPr>
        </p:nvSpPr>
        <p:spPr/>
        <p:txBody>
          <a:bodyPr/>
          <a:lstStyle/>
          <a:p>
            <a:r>
              <a:rPr lang="en-US" dirty="0"/>
              <a:t>Capital trail has:  </a:t>
            </a:r>
          </a:p>
          <a:p>
            <a:endParaRPr lang="en-US" dirty="0"/>
          </a:p>
          <a:p>
            <a:pPr marL="172836" indent="-172836">
              <a:buFont typeface="Arial" panose="020B0604020202020204" pitchFamily="34" charset="0"/>
              <a:buChar char="•"/>
            </a:pPr>
            <a:r>
              <a:rPr lang="en-US" dirty="0"/>
              <a:t>Increased economic benefits for Charles City County as well of Richmond, Henrico, Charles City, and James City County </a:t>
            </a:r>
          </a:p>
          <a:p>
            <a:pPr marL="172836" indent="-172836">
              <a:buFont typeface="Arial" panose="020B0604020202020204" pitchFamily="34" charset="0"/>
              <a:buChar char="•"/>
            </a:pPr>
            <a:r>
              <a:rPr lang="en-US" dirty="0"/>
              <a:t>Increased revenue for convenience stores, bike rental/repair shops &amp; lodging </a:t>
            </a:r>
          </a:p>
          <a:p>
            <a:pPr marL="172836" indent="-172836">
              <a:buFont typeface="Arial" panose="020B0604020202020204" pitchFamily="34" charset="0"/>
              <a:buChar char="•"/>
            </a:pPr>
            <a:r>
              <a:rPr lang="en-US" dirty="0"/>
              <a:t>Increased tourism to VA </a:t>
            </a:r>
          </a:p>
          <a:p>
            <a:pPr marL="172836" indent="-172836">
              <a:buFont typeface="Arial" panose="020B0604020202020204" pitchFamily="34" charset="0"/>
              <a:buChar char="•"/>
            </a:pPr>
            <a:r>
              <a:rPr lang="en-US" dirty="0"/>
              <a:t>Created cultural change toward biking/walking</a:t>
            </a:r>
          </a:p>
          <a:p>
            <a:pPr marL="172836" indent="-172836">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3AA2CDE-9823-4147-B838-22CAD8C2336B}" type="slidenum">
              <a:rPr lang="en-US" smtClean="0"/>
              <a:t>9</a:t>
            </a:fld>
            <a:endParaRPr lang="en-US"/>
          </a:p>
        </p:txBody>
      </p:sp>
    </p:spTree>
    <p:extLst>
      <p:ext uri="{BB962C8B-B14F-4D97-AF65-F5344CB8AC3E}">
        <p14:creationId xmlns:p14="http://schemas.microsoft.com/office/powerpoint/2010/main" val="3786139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149D44-97CB-42B1-BB4D-E63522CAA537}"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44F3A-D8C8-4E90-AB73-0039997348CE}" type="slidenum">
              <a:rPr lang="en-US" smtClean="0"/>
              <a:t>‹#›</a:t>
            </a:fld>
            <a:endParaRPr lang="en-US"/>
          </a:p>
        </p:txBody>
      </p:sp>
    </p:spTree>
    <p:extLst>
      <p:ext uri="{BB962C8B-B14F-4D97-AF65-F5344CB8AC3E}">
        <p14:creationId xmlns:p14="http://schemas.microsoft.com/office/powerpoint/2010/main" val="352117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149D44-97CB-42B1-BB4D-E63522CAA537}"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44F3A-D8C8-4E90-AB73-0039997348CE}" type="slidenum">
              <a:rPr lang="en-US" smtClean="0"/>
              <a:t>‹#›</a:t>
            </a:fld>
            <a:endParaRPr lang="en-US"/>
          </a:p>
        </p:txBody>
      </p:sp>
    </p:spTree>
    <p:extLst>
      <p:ext uri="{BB962C8B-B14F-4D97-AF65-F5344CB8AC3E}">
        <p14:creationId xmlns:p14="http://schemas.microsoft.com/office/powerpoint/2010/main" val="626673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149D44-97CB-42B1-BB4D-E63522CAA537}"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44F3A-D8C8-4E90-AB73-0039997348CE}" type="slidenum">
              <a:rPr lang="en-US" smtClean="0"/>
              <a:t>‹#›</a:t>
            </a:fld>
            <a:endParaRPr lang="en-US"/>
          </a:p>
        </p:txBody>
      </p:sp>
    </p:spTree>
    <p:extLst>
      <p:ext uri="{BB962C8B-B14F-4D97-AF65-F5344CB8AC3E}">
        <p14:creationId xmlns:p14="http://schemas.microsoft.com/office/powerpoint/2010/main" val="335553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149D44-97CB-42B1-BB4D-E63522CAA537}"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44F3A-D8C8-4E90-AB73-0039997348CE}" type="slidenum">
              <a:rPr lang="en-US" smtClean="0"/>
              <a:t>‹#›</a:t>
            </a:fld>
            <a:endParaRPr lang="en-US"/>
          </a:p>
        </p:txBody>
      </p:sp>
    </p:spTree>
    <p:extLst>
      <p:ext uri="{BB962C8B-B14F-4D97-AF65-F5344CB8AC3E}">
        <p14:creationId xmlns:p14="http://schemas.microsoft.com/office/powerpoint/2010/main" val="4110501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149D44-97CB-42B1-BB4D-E63522CAA537}"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D44F3A-D8C8-4E90-AB73-0039997348CE}" type="slidenum">
              <a:rPr lang="en-US" smtClean="0"/>
              <a:t>‹#›</a:t>
            </a:fld>
            <a:endParaRPr lang="en-US"/>
          </a:p>
        </p:txBody>
      </p:sp>
    </p:spTree>
    <p:extLst>
      <p:ext uri="{BB962C8B-B14F-4D97-AF65-F5344CB8AC3E}">
        <p14:creationId xmlns:p14="http://schemas.microsoft.com/office/powerpoint/2010/main" val="392614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149D44-97CB-42B1-BB4D-E63522CAA537}"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D44F3A-D8C8-4E90-AB73-0039997348CE}" type="slidenum">
              <a:rPr lang="en-US" smtClean="0"/>
              <a:t>‹#›</a:t>
            </a:fld>
            <a:endParaRPr lang="en-US"/>
          </a:p>
        </p:txBody>
      </p:sp>
    </p:spTree>
    <p:extLst>
      <p:ext uri="{BB962C8B-B14F-4D97-AF65-F5344CB8AC3E}">
        <p14:creationId xmlns:p14="http://schemas.microsoft.com/office/powerpoint/2010/main" val="1861323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149D44-97CB-42B1-BB4D-E63522CAA537}" type="datetimeFigureOut">
              <a:rPr lang="en-US" smtClean="0"/>
              <a:t>5/23/2018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D44F3A-D8C8-4E90-AB73-0039997348CE}" type="slidenum">
              <a:rPr lang="en-US" smtClean="0"/>
              <a:t>‹#›</a:t>
            </a:fld>
            <a:endParaRPr lang="en-US"/>
          </a:p>
        </p:txBody>
      </p:sp>
    </p:spTree>
    <p:extLst>
      <p:ext uri="{BB962C8B-B14F-4D97-AF65-F5344CB8AC3E}">
        <p14:creationId xmlns:p14="http://schemas.microsoft.com/office/powerpoint/2010/main" val="2438965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149D44-97CB-42B1-BB4D-E63522CAA537}" type="datetimeFigureOut">
              <a:rPr lang="en-US" smtClean="0"/>
              <a:t>5/23/2018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D44F3A-D8C8-4E90-AB73-0039997348CE}" type="slidenum">
              <a:rPr lang="en-US" smtClean="0"/>
              <a:t>‹#›</a:t>
            </a:fld>
            <a:endParaRPr lang="en-US"/>
          </a:p>
        </p:txBody>
      </p:sp>
    </p:spTree>
    <p:extLst>
      <p:ext uri="{BB962C8B-B14F-4D97-AF65-F5344CB8AC3E}">
        <p14:creationId xmlns:p14="http://schemas.microsoft.com/office/powerpoint/2010/main" val="355932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49D44-97CB-42B1-BB4D-E63522CAA537}" type="datetimeFigureOut">
              <a:rPr lang="en-US" smtClean="0"/>
              <a:t>5/23/2018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D44F3A-D8C8-4E90-AB73-0039997348CE}" type="slidenum">
              <a:rPr lang="en-US" smtClean="0"/>
              <a:t>‹#›</a:t>
            </a:fld>
            <a:endParaRPr lang="en-US"/>
          </a:p>
        </p:txBody>
      </p:sp>
    </p:spTree>
    <p:extLst>
      <p:ext uri="{BB962C8B-B14F-4D97-AF65-F5344CB8AC3E}">
        <p14:creationId xmlns:p14="http://schemas.microsoft.com/office/powerpoint/2010/main" val="839931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149D44-97CB-42B1-BB4D-E63522CAA537}"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D44F3A-D8C8-4E90-AB73-0039997348CE}" type="slidenum">
              <a:rPr lang="en-US" smtClean="0"/>
              <a:t>‹#›</a:t>
            </a:fld>
            <a:endParaRPr lang="en-US"/>
          </a:p>
        </p:txBody>
      </p:sp>
    </p:spTree>
    <p:extLst>
      <p:ext uri="{BB962C8B-B14F-4D97-AF65-F5344CB8AC3E}">
        <p14:creationId xmlns:p14="http://schemas.microsoft.com/office/powerpoint/2010/main" val="287780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149D44-97CB-42B1-BB4D-E63522CAA537}"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D44F3A-D8C8-4E90-AB73-0039997348CE}" type="slidenum">
              <a:rPr lang="en-US" smtClean="0"/>
              <a:t>‹#›</a:t>
            </a:fld>
            <a:endParaRPr lang="en-US"/>
          </a:p>
        </p:txBody>
      </p:sp>
    </p:spTree>
    <p:extLst>
      <p:ext uri="{BB962C8B-B14F-4D97-AF65-F5344CB8AC3E}">
        <p14:creationId xmlns:p14="http://schemas.microsoft.com/office/powerpoint/2010/main" val="223944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19200"/>
            <a:ext cx="8229600" cy="4144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49D44-97CB-42B1-BB4D-E63522CAA537}" type="datetimeFigureOut">
              <a:rPr lang="en-US" smtClean="0"/>
              <a:t>5/23/2018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44F3A-D8C8-4E90-AB73-0039997348CE}" type="slidenum">
              <a:rPr lang="en-US" smtClean="0"/>
              <a:t>‹#›</a:t>
            </a:fld>
            <a:endParaRPr lang="en-US"/>
          </a:p>
        </p:txBody>
      </p:sp>
      <p:sp>
        <p:nvSpPr>
          <p:cNvPr id="7" name="Rectangle 12"/>
          <p:cNvSpPr>
            <a:spLocks noChangeArrowheads="1"/>
          </p:cNvSpPr>
          <p:nvPr userDrawn="1"/>
        </p:nvSpPr>
        <p:spPr bwMode="white">
          <a:xfrm>
            <a:off x="0" y="6400800"/>
            <a:ext cx="9144000" cy="457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p>
        </p:txBody>
      </p:sp>
      <p:pic>
        <p:nvPicPr>
          <p:cNvPr id="8" name="Picture 8" descr="thinBann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invGray">
          <a:xfrm>
            <a:off x="0" y="0"/>
            <a:ext cx="9144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30754"/>
            <a:ext cx="8229600" cy="79216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59932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92D05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6"/>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6"/>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6"/>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6"/>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6"/>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solidFill>
                <a:schemeClr val="bg1"/>
              </a:solidFill>
            </a:endParaRPr>
          </a:p>
          <a:p>
            <a:endParaRPr lang="en-US" dirty="0">
              <a:solidFill>
                <a:schemeClr val="bg1"/>
              </a:solidFill>
            </a:endParaRPr>
          </a:p>
          <a:p>
            <a:r>
              <a:rPr lang="en-US" dirty="0">
                <a:solidFill>
                  <a:schemeClr val="bg1"/>
                </a:solidFill>
              </a:rPr>
              <a:t>May 25, 2018</a:t>
            </a:r>
          </a:p>
          <a:p>
            <a:endParaRPr lang="en-US" dirty="0"/>
          </a:p>
        </p:txBody>
      </p:sp>
      <p:sp>
        <p:nvSpPr>
          <p:cNvPr id="14" name="Date Placeholder 3"/>
          <p:cNvSpPr>
            <a:spLocks noGrp="1"/>
          </p:cNvSpPr>
          <p:nvPr>
            <p:ph type="dt" sz="half" idx="10"/>
          </p:nvPr>
        </p:nvSpPr>
        <p:spPr/>
        <p:txBody>
          <a:bodyPr/>
          <a:lstStyle/>
          <a:p>
            <a:pPr>
              <a:defRPr/>
            </a:pPr>
            <a:r>
              <a:rPr lang="en-US" altLang="en-US"/>
              <a:t>www.vita.virginia.gov</a:t>
            </a:r>
          </a:p>
        </p:txBody>
      </p:sp>
      <p:sp>
        <p:nvSpPr>
          <p:cNvPr id="2056" name="Rectangle 4"/>
          <p:cNvSpPr>
            <a:spLocks noChangeArrowheads="1"/>
          </p:cNvSpPr>
          <p:nvPr/>
        </p:nvSpPr>
        <p:spPr bwMode="white">
          <a:xfrm>
            <a:off x="0" y="0"/>
            <a:ext cx="9144000" cy="1524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accent2"/>
                </a:solidFill>
                <a:latin typeface="Verdana" pitchFamily="34" charset="0"/>
              </a:defRPr>
            </a:lvl1pPr>
            <a:lvl2pPr marL="742950" indent="-285750">
              <a:spcBef>
                <a:spcPct val="20000"/>
              </a:spcBef>
              <a:buChar char="–"/>
              <a:defRPr sz="2400">
                <a:solidFill>
                  <a:schemeClr val="accent2"/>
                </a:solidFill>
                <a:latin typeface="Verdana" pitchFamily="34" charset="0"/>
              </a:defRPr>
            </a:lvl2pPr>
            <a:lvl3pPr marL="1143000" indent="-228600">
              <a:spcBef>
                <a:spcPct val="20000"/>
              </a:spcBef>
              <a:buChar char="•"/>
              <a:defRPr sz="2000">
                <a:solidFill>
                  <a:schemeClr val="accent2"/>
                </a:solidFill>
                <a:latin typeface="Verdana" pitchFamily="34" charset="0"/>
              </a:defRPr>
            </a:lvl3pPr>
            <a:lvl4pPr marL="1600200" indent="-228600">
              <a:spcBef>
                <a:spcPct val="20000"/>
              </a:spcBef>
              <a:buChar char="–"/>
              <a:defRPr>
                <a:solidFill>
                  <a:schemeClr val="accent2"/>
                </a:solidFill>
                <a:latin typeface="Verdana" pitchFamily="34" charset="0"/>
              </a:defRPr>
            </a:lvl4pPr>
            <a:lvl5pPr marL="2057400" indent="-228600">
              <a:spcBef>
                <a:spcPct val="20000"/>
              </a:spcBef>
              <a:buChar char="»"/>
              <a:defRPr>
                <a:solidFill>
                  <a:schemeClr val="accent2"/>
                </a:solidFill>
                <a:latin typeface="Verdana" pitchFamily="34" charset="0"/>
              </a:defRPr>
            </a:lvl5pPr>
            <a:lvl6pPr marL="2514600" indent="-228600" eaLnBrk="0" fontAlgn="base" hangingPunct="0">
              <a:spcBef>
                <a:spcPct val="20000"/>
              </a:spcBef>
              <a:spcAft>
                <a:spcPct val="0"/>
              </a:spcAft>
              <a:buChar char="»"/>
              <a:defRPr>
                <a:solidFill>
                  <a:schemeClr val="accent2"/>
                </a:solidFill>
                <a:latin typeface="Verdana" pitchFamily="34" charset="0"/>
              </a:defRPr>
            </a:lvl6pPr>
            <a:lvl7pPr marL="2971800" indent="-228600" eaLnBrk="0" fontAlgn="base" hangingPunct="0">
              <a:spcBef>
                <a:spcPct val="20000"/>
              </a:spcBef>
              <a:spcAft>
                <a:spcPct val="0"/>
              </a:spcAft>
              <a:buChar char="»"/>
              <a:defRPr>
                <a:solidFill>
                  <a:schemeClr val="accent2"/>
                </a:solidFill>
                <a:latin typeface="Verdana" pitchFamily="34" charset="0"/>
              </a:defRPr>
            </a:lvl7pPr>
            <a:lvl8pPr marL="3429000" indent="-228600" eaLnBrk="0" fontAlgn="base" hangingPunct="0">
              <a:spcBef>
                <a:spcPct val="20000"/>
              </a:spcBef>
              <a:spcAft>
                <a:spcPct val="0"/>
              </a:spcAft>
              <a:buChar char="»"/>
              <a:defRPr>
                <a:solidFill>
                  <a:schemeClr val="accent2"/>
                </a:solidFill>
                <a:latin typeface="Verdana" pitchFamily="34" charset="0"/>
              </a:defRPr>
            </a:lvl8pPr>
            <a:lvl9pPr marL="3886200" indent="-228600" eaLnBrk="0" fontAlgn="base" hangingPunct="0">
              <a:spcBef>
                <a:spcPct val="20000"/>
              </a:spcBef>
              <a:spcAft>
                <a:spcPct val="0"/>
              </a:spcAft>
              <a:buChar char="»"/>
              <a:defRPr>
                <a:solidFill>
                  <a:schemeClr val="accent2"/>
                </a:solidFill>
                <a:latin typeface="Verdana" pitchFamily="34" charset="0"/>
              </a:defRPr>
            </a:lvl9pPr>
          </a:lstStyle>
          <a:p>
            <a:pPr eaLnBrk="1" hangingPunct="1">
              <a:spcBef>
                <a:spcPct val="0"/>
              </a:spcBef>
              <a:buFontTx/>
              <a:buNone/>
            </a:pPr>
            <a:endParaRPr lang="en-US" altLang="en-US" sz="1800">
              <a:solidFill>
                <a:schemeClr val="tx1"/>
              </a:solidFill>
              <a:latin typeface="Arial" pitchFamily="34" charset="0"/>
            </a:endParaRPr>
          </a:p>
        </p:txBody>
      </p:sp>
      <p:sp>
        <p:nvSpPr>
          <p:cNvPr id="2059" name="Rectangle 22"/>
          <p:cNvSpPr>
            <a:spLocks noChangeArrowheads="1"/>
          </p:cNvSpPr>
          <p:nvPr/>
        </p:nvSpPr>
        <p:spPr bwMode="auto">
          <a:xfrm>
            <a:off x="8534400" y="6573838"/>
            <a:ext cx="204788" cy="176212"/>
          </a:xfrm>
          <a:prstGeom prst="rect">
            <a:avLst/>
          </a:prstGeom>
          <a:noFill/>
          <a:ln>
            <a:noFill/>
          </a:ln>
          <a:effectLst/>
          <a:extLst>
            <a:ext uri="{909E8E84-426E-40DD-AFC4-6F175D3DCCD1}">
              <a14:hiddenFill xmlns:a14="http://schemas.microsoft.com/office/drawing/2010/main">
                <a:solidFill>
                  <a:srgbClr val="57BD1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18900000" algn="ctr" rotWithShape="0">
                    <a:srgbClr val="093A83"/>
                  </a:outerShdw>
                </a:effectLst>
              </a14:hiddenEffects>
            </a:ext>
          </a:extLst>
        </p:spPr>
        <p:txBody>
          <a:bodyPr wrap="none" anchor="ctr"/>
          <a:lstStyle>
            <a:lvl1pPr>
              <a:spcBef>
                <a:spcPct val="20000"/>
              </a:spcBef>
              <a:buChar char="•"/>
              <a:defRPr sz="2800">
                <a:solidFill>
                  <a:schemeClr val="accent2"/>
                </a:solidFill>
                <a:latin typeface="Verdana" pitchFamily="34" charset="0"/>
              </a:defRPr>
            </a:lvl1pPr>
            <a:lvl2pPr marL="742950" indent="-285750">
              <a:spcBef>
                <a:spcPct val="20000"/>
              </a:spcBef>
              <a:buChar char="–"/>
              <a:defRPr sz="2400">
                <a:solidFill>
                  <a:schemeClr val="accent2"/>
                </a:solidFill>
                <a:latin typeface="Verdana" pitchFamily="34" charset="0"/>
              </a:defRPr>
            </a:lvl2pPr>
            <a:lvl3pPr marL="1143000" indent="-228600">
              <a:spcBef>
                <a:spcPct val="20000"/>
              </a:spcBef>
              <a:buChar char="•"/>
              <a:defRPr sz="2000">
                <a:solidFill>
                  <a:schemeClr val="accent2"/>
                </a:solidFill>
                <a:latin typeface="Verdana" pitchFamily="34" charset="0"/>
              </a:defRPr>
            </a:lvl3pPr>
            <a:lvl4pPr marL="1600200" indent="-228600">
              <a:spcBef>
                <a:spcPct val="20000"/>
              </a:spcBef>
              <a:buChar char="–"/>
              <a:defRPr>
                <a:solidFill>
                  <a:schemeClr val="accent2"/>
                </a:solidFill>
                <a:latin typeface="Verdana" pitchFamily="34" charset="0"/>
              </a:defRPr>
            </a:lvl4pPr>
            <a:lvl5pPr marL="2057400" indent="-228600">
              <a:spcBef>
                <a:spcPct val="20000"/>
              </a:spcBef>
              <a:buChar char="»"/>
              <a:defRPr>
                <a:solidFill>
                  <a:schemeClr val="accent2"/>
                </a:solidFill>
                <a:latin typeface="Verdana" pitchFamily="34" charset="0"/>
              </a:defRPr>
            </a:lvl5pPr>
            <a:lvl6pPr marL="2514600" indent="-228600" eaLnBrk="0" fontAlgn="base" hangingPunct="0">
              <a:spcBef>
                <a:spcPct val="20000"/>
              </a:spcBef>
              <a:spcAft>
                <a:spcPct val="0"/>
              </a:spcAft>
              <a:buChar char="»"/>
              <a:defRPr>
                <a:solidFill>
                  <a:schemeClr val="accent2"/>
                </a:solidFill>
                <a:latin typeface="Verdana" pitchFamily="34" charset="0"/>
              </a:defRPr>
            </a:lvl6pPr>
            <a:lvl7pPr marL="2971800" indent="-228600" eaLnBrk="0" fontAlgn="base" hangingPunct="0">
              <a:spcBef>
                <a:spcPct val="20000"/>
              </a:spcBef>
              <a:spcAft>
                <a:spcPct val="0"/>
              </a:spcAft>
              <a:buChar char="»"/>
              <a:defRPr>
                <a:solidFill>
                  <a:schemeClr val="accent2"/>
                </a:solidFill>
                <a:latin typeface="Verdana" pitchFamily="34" charset="0"/>
              </a:defRPr>
            </a:lvl7pPr>
            <a:lvl8pPr marL="3429000" indent="-228600" eaLnBrk="0" fontAlgn="base" hangingPunct="0">
              <a:spcBef>
                <a:spcPct val="20000"/>
              </a:spcBef>
              <a:spcAft>
                <a:spcPct val="0"/>
              </a:spcAft>
              <a:buChar char="»"/>
              <a:defRPr>
                <a:solidFill>
                  <a:schemeClr val="accent2"/>
                </a:solidFill>
                <a:latin typeface="Verdana" pitchFamily="34" charset="0"/>
              </a:defRPr>
            </a:lvl8pPr>
            <a:lvl9pPr marL="3886200" indent="-228600" eaLnBrk="0" fontAlgn="base" hangingPunct="0">
              <a:spcBef>
                <a:spcPct val="20000"/>
              </a:spcBef>
              <a:spcAft>
                <a:spcPct val="0"/>
              </a:spcAft>
              <a:buChar char="»"/>
              <a:defRPr>
                <a:solidFill>
                  <a:schemeClr val="accent2"/>
                </a:solidFill>
                <a:latin typeface="Verdana" pitchFamily="34" charset="0"/>
              </a:defRPr>
            </a:lvl9pPr>
          </a:lstStyle>
          <a:p>
            <a:pPr algn="ctr" eaLnBrk="1" hangingPunct="1">
              <a:spcBef>
                <a:spcPct val="0"/>
              </a:spcBef>
              <a:buFontTx/>
              <a:buNone/>
            </a:pPr>
            <a:fld id="{89505C73-3384-4875-AB42-BEAE8102CE64}" type="slidenum">
              <a:rPr lang="en-US" altLang="en-US" sz="1000">
                <a:solidFill>
                  <a:schemeClr val="bg1"/>
                </a:solidFill>
                <a:latin typeface="Century Gothic" pitchFamily="34" charset="0"/>
              </a:rPr>
              <a:pPr algn="ctr" eaLnBrk="1" hangingPunct="1">
                <a:spcBef>
                  <a:spcPct val="0"/>
                </a:spcBef>
                <a:buFontTx/>
                <a:buNone/>
              </a:pPr>
              <a:t>1</a:t>
            </a:fld>
            <a:endParaRPr lang="en-US" altLang="en-US" sz="1000">
              <a:solidFill>
                <a:schemeClr val="bg1"/>
              </a:solidFill>
              <a:latin typeface="Century Gothic" pitchFamily="34" charset="0"/>
            </a:endParaRPr>
          </a:p>
        </p:txBody>
      </p:sp>
      <p:pic>
        <p:nvPicPr>
          <p:cNvPr id="13" name="Picture 12">
            <a:extLst>
              <a:ext uri="{FF2B5EF4-FFF2-40B4-BE49-F238E27FC236}">
                <a16:creationId xmlns:a16="http://schemas.microsoft.com/office/drawing/2014/main" xmlns="" id="{A8D6FFDD-D10C-704C-A430-FC53BC6443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6" y="-211029"/>
            <a:ext cx="9148156" cy="7069029"/>
          </a:xfrm>
          <a:prstGeom prst="rect">
            <a:avLst/>
          </a:prstGeom>
        </p:spPr>
      </p:pic>
      <p:sp>
        <p:nvSpPr>
          <p:cNvPr id="8" name="Rectangle 17">
            <a:extLst>
              <a:ext uri="{FF2B5EF4-FFF2-40B4-BE49-F238E27FC236}">
                <a16:creationId xmlns:a16="http://schemas.microsoft.com/office/drawing/2014/main" xmlns="" id="{FFF7E646-4C48-7542-83B6-7F856BE546B0}"/>
              </a:ext>
            </a:extLst>
          </p:cNvPr>
          <p:cNvSpPr>
            <a:spLocks noChangeArrowheads="1"/>
          </p:cNvSpPr>
          <p:nvPr/>
        </p:nvSpPr>
        <p:spPr bwMode="white">
          <a:xfrm>
            <a:off x="0" y="6400800"/>
            <a:ext cx="9144000" cy="457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accent2"/>
                </a:solidFill>
                <a:latin typeface="Verdana" pitchFamily="34" charset="0"/>
              </a:defRPr>
            </a:lvl1pPr>
            <a:lvl2pPr marL="742950" indent="-285750">
              <a:spcBef>
                <a:spcPct val="20000"/>
              </a:spcBef>
              <a:buChar char="–"/>
              <a:defRPr sz="2400">
                <a:solidFill>
                  <a:schemeClr val="accent2"/>
                </a:solidFill>
                <a:latin typeface="Verdana" pitchFamily="34" charset="0"/>
              </a:defRPr>
            </a:lvl2pPr>
            <a:lvl3pPr marL="1143000" indent="-228600">
              <a:spcBef>
                <a:spcPct val="20000"/>
              </a:spcBef>
              <a:buChar char="•"/>
              <a:defRPr sz="2000">
                <a:solidFill>
                  <a:schemeClr val="accent2"/>
                </a:solidFill>
                <a:latin typeface="Verdana" pitchFamily="34" charset="0"/>
              </a:defRPr>
            </a:lvl3pPr>
            <a:lvl4pPr marL="1600200" indent="-228600">
              <a:spcBef>
                <a:spcPct val="20000"/>
              </a:spcBef>
              <a:buChar char="–"/>
              <a:defRPr>
                <a:solidFill>
                  <a:schemeClr val="accent2"/>
                </a:solidFill>
                <a:latin typeface="Verdana" pitchFamily="34" charset="0"/>
              </a:defRPr>
            </a:lvl4pPr>
            <a:lvl5pPr marL="2057400" indent="-228600">
              <a:spcBef>
                <a:spcPct val="20000"/>
              </a:spcBef>
              <a:buChar char="»"/>
              <a:defRPr>
                <a:solidFill>
                  <a:schemeClr val="accent2"/>
                </a:solidFill>
                <a:latin typeface="Verdana" pitchFamily="34" charset="0"/>
              </a:defRPr>
            </a:lvl5pPr>
            <a:lvl6pPr marL="2514600" indent="-228600" eaLnBrk="0" fontAlgn="base" hangingPunct="0">
              <a:spcBef>
                <a:spcPct val="20000"/>
              </a:spcBef>
              <a:spcAft>
                <a:spcPct val="0"/>
              </a:spcAft>
              <a:buChar char="»"/>
              <a:defRPr>
                <a:solidFill>
                  <a:schemeClr val="accent2"/>
                </a:solidFill>
                <a:latin typeface="Verdana" pitchFamily="34" charset="0"/>
              </a:defRPr>
            </a:lvl6pPr>
            <a:lvl7pPr marL="2971800" indent="-228600" eaLnBrk="0" fontAlgn="base" hangingPunct="0">
              <a:spcBef>
                <a:spcPct val="20000"/>
              </a:spcBef>
              <a:spcAft>
                <a:spcPct val="0"/>
              </a:spcAft>
              <a:buChar char="»"/>
              <a:defRPr>
                <a:solidFill>
                  <a:schemeClr val="accent2"/>
                </a:solidFill>
                <a:latin typeface="Verdana" pitchFamily="34" charset="0"/>
              </a:defRPr>
            </a:lvl7pPr>
            <a:lvl8pPr marL="3429000" indent="-228600" eaLnBrk="0" fontAlgn="base" hangingPunct="0">
              <a:spcBef>
                <a:spcPct val="20000"/>
              </a:spcBef>
              <a:spcAft>
                <a:spcPct val="0"/>
              </a:spcAft>
              <a:buChar char="»"/>
              <a:defRPr>
                <a:solidFill>
                  <a:schemeClr val="accent2"/>
                </a:solidFill>
                <a:latin typeface="Verdana" pitchFamily="34" charset="0"/>
              </a:defRPr>
            </a:lvl8pPr>
            <a:lvl9pPr marL="3886200" indent="-228600" eaLnBrk="0" fontAlgn="base" hangingPunct="0">
              <a:spcBef>
                <a:spcPct val="20000"/>
              </a:spcBef>
              <a:spcAft>
                <a:spcPct val="0"/>
              </a:spcAft>
              <a:buChar char="»"/>
              <a:defRPr>
                <a:solidFill>
                  <a:schemeClr val="accent2"/>
                </a:solidFill>
                <a:latin typeface="Verdana" pitchFamily="34" charset="0"/>
              </a:defRPr>
            </a:lvl9pPr>
          </a:lstStyle>
          <a:p>
            <a:pPr eaLnBrk="1" hangingPunct="1">
              <a:spcBef>
                <a:spcPct val="0"/>
              </a:spcBef>
              <a:buFontTx/>
              <a:buNone/>
            </a:pPr>
            <a:endParaRPr lang="en-US" altLang="en-US" sz="1800">
              <a:solidFill>
                <a:schemeClr val="tx1"/>
              </a:solidFill>
              <a:latin typeface="Arial" pitchFamily="34" charset="0"/>
            </a:endParaRPr>
          </a:p>
        </p:txBody>
      </p:sp>
      <p:pic>
        <p:nvPicPr>
          <p:cNvPr id="9" name="Picture 8">
            <a:extLst>
              <a:ext uri="{FF2B5EF4-FFF2-40B4-BE49-F238E27FC236}">
                <a16:creationId xmlns:a16="http://schemas.microsoft.com/office/drawing/2014/main" xmlns="" id="{D6CC86B2-4BB5-F143-8D46-562D59149C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560"/>
          <a:stretch/>
        </p:blipFill>
        <p:spPr>
          <a:xfrm>
            <a:off x="-49695" y="0"/>
            <a:ext cx="9243389"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E43CED-28ED-4CBA-9A29-36E91933FDDA}"/>
              </a:ext>
            </a:extLst>
          </p:cNvPr>
          <p:cNvSpPr>
            <a:spLocks noGrp="1"/>
          </p:cNvSpPr>
          <p:nvPr>
            <p:ph type="title"/>
          </p:nvPr>
        </p:nvSpPr>
        <p:spPr/>
        <p:txBody>
          <a:bodyPr/>
          <a:lstStyle/>
          <a:p>
            <a:r>
              <a:rPr lang="en-US" dirty="0"/>
              <a:t>Arrive Alive Virginia</a:t>
            </a:r>
          </a:p>
        </p:txBody>
      </p:sp>
      <p:sp>
        <p:nvSpPr>
          <p:cNvPr id="3" name="Content Placeholder 2">
            <a:extLst>
              <a:ext uri="{FF2B5EF4-FFF2-40B4-BE49-F238E27FC236}">
                <a16:creationId xmlns:a16="http://schemas.microsoft.com/office/drawing/2014/main" xmlns="" id="{60B0A3A8-B828-4719-9C2F-7FA16B7311A5}"/>
              </a:ext>
            </a:extLst>
          </p:cNvPr>
          <p:cNvSpPr>
            <a:spLocks noGrp="1"/>
          </p:cNvSpPr>
          <p:nvPr>
            <p:ph idx="1"/>
          </p:nvPr>
        </p:nvSpPr>
        <p:spPr>
          <a:xfrm>
            <a:off x="381000" y="2509837"/>
            <a:ext cx="8229600" cy="4144963"/>
          </a:xfrm>
        </p:spPr>
        <p:txBody>
          <a:bodyPr/>
          <a:lstStyle/>
          <a:p>
            <a:r>
              <a:rPr lang="en-US" dirty="0"/>
              <a:t>Goal:  </a:t>
            </a:r>
          </a:p>
          <a:p>
            <a:pPr lvl="1"/>
            <a:r>
              <a:rPr lang="en-US" dirty="0"/>
              <a:t>Reduce bike/pedestrian fatalities 2%/year(2015-2021)</a:t>
            </a:r>
          </a:p>
          <a:p>
            <a:pPr lvl="1"/>
            <a:r>
              <a:rPr lang="en-US" dirty="0"/>
              <a:t>Reduce serious injuries 5%/year (2015-2021)</a:t>
            </a:r>
          </a:p>
        </p:txBody>
      </p:sp>
      <p:pic>
        <p:nvPicPr>
          <p:cNvPr id="4" name="Picture 3">
            <a:extLst>
              <a:ext uri="{FF2B5EF4-FFF2-40B4-BE49-F238E27FC236}">
                <a16:creationId xmlns:a16="http://schemas.microsoft.com/office/drawing/2014/main" xmlns="" id="{127C13DD-898D-0E40-A941-C198AC6407CB}"/>
              </a:ext>
            </a:extLst>
          </p:cNvPr>
          <p:cNvPicPr>
            <a:picLocks noChangeAspect="1"/>
          </p:cNvPicPr>
          <p:nvPr/>
        </p:nvPicPr>
        <p:blipFill rotWithShape="1">
          <a:blip r:embed="rId3">
            <a:extLst>
              <a:ext uri="{28A0092B-C50C-407E-A947-70E740481C1C}">
                <a14:useLocalDpi xmlns:a14="http://schemas.microsoft.com/office/drawing/2010/main" val="0"/>
              </a:ext>
            </a:extLst>
          </a:blip>
          <a:srcRect l="10294"/>
          <a:stretch/>
        </p:blipFill>
        <p:spPr>
          <a:xfrm>
            <a:off x="-152400" y="0"/>
            <a:ext cx="9296400" cy="1217036"/>
          </a:xfrm>
          <a:prstGeom prst="rect">
            <a:avLst/>
          </a:prstGeom>
        </p:spPr>
      </p:pic>
      <p:sp>
        <p:nvSpPr>
          <p:cNvPr id="6" name="Rectangle 4">
            <a:extLst>
              <a:ext uri="{FF2B5EF4-FFF2-40B4-BE49-F238E27FC236}">
                <a16:creationId xmlns:a16="http://schemas.microsoft.com/office/drawing/2014/main" xmlns="" id="{61D33351-2909-B047-8BB1-88598A3CAF0B}"/>
              </a:ext>
            </a:extLst>
          </p:cNvPr>
          <p:cNvSpPr>
            <a:spLocks noChangeArrowheads="1"/>
          </p:cNvSpPr>
          <p:nvPr/>
        </p:nvSpPr>
        <p:spPr bwMode="white">
          <a:xfrm>
            <a:off x="0" y="1164899"/>
            <a:ext cx="9144000" cy="76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accent2"/>
                </a:solidFill>
                <a:latin typeface="Verdana" pitchFamily="34" charset="0"/>
              </a:defRPr>
            </a:lvl1pPr>
            <a:lvl2pPr marL="742950" indent="-285750">
              <a:spcBef>
                <a:spcPct val="20000"/>
              </a:spcBef>
              <a:buChar char="–"/>
              <a:defRPr sz="2400">
                <a:solidFill>
                  <a:schemeClr val="accent2"/>
                </a:solidFill>
                <a:latin typeface="Verdana" pitchFamily="34" charset="0"/>
              </a:defRPr>
            </a:lvl2pPr>
            <a:lvl3pPr marL="1143000" indent="-228600">
              <a:spcBef>
                <a:spcPct val="20000"/>
              </a:spcBef>
              <a:buChar char="•"/>
              <a:defRPr sz="2000">
                <a:solidFill>
                  <a:schemeClr val="accent2"/>
                </a:solidFill>
                <a:latin typeface="Verdana" pitchFamily="34" charset="0"/>
              </a:defRPr>
            </a:lvl3pPr>
            <a:lvl4pPr marL="1600200" indent="-228600">
              <a:spcBef>
                <a:spcPct val="20000"/>
              </a:spcBef>
              <a:buChar char="–"/>
              <a:defRPr>
                <a:solidFill>
                  <a:schemeClr val="accent2"/>
                </a:solidFill>
                <a:latin typeface="Verdana" pitchFamily="34" charset="0"/>
              </a:defRPr>
            </a:lvl4pPr>
            <a:lvl5pPr marL="2057400" indent="-228600">
              <a:spcBef>
                <a:spcPct val="20000"/>
              </a:spcBef>
              <a:buChar char="»"/>
              <a:defRPr>
                <a:solidFill>
                  <a:schemeClr val="accent2"/>
                </a:solidFill>
                <a:latin typeface="Verdana" pitchFamily="34" charset="0"/>
              </a:defRPr>
            </a:lvl5pPr>
            <a:lvl6pPr marL="2514600" indent="-228600" eaLnBrk="0" fontAlgn="base" hangingPunct="0">
              <a:spcBef>
                <a:spcPct val="20000"/>
              </a:spcBef>
              <a:spcAft>
                <a:spcPct val="0"/>
              </a:spcAft>
              <a:buChar char="»"/>
              <a:defRPr>
                <a:solidFill>
                  <a:schemeClr val="accent2"/>
                </a:solidFill>
                <a:latin typeface="Verdana" pitchFamily="34" charset="0"/>
              </a:defRPr>
            </a:lvl6pPr>
            <a:lvl7pPr marL="2971800" indent="-228600" eaLnBrk="0" fontAlgn="base" hangingPunct="0">
              <a:spcBef>
                <a:spcPct val="20000"/>
              </a:spcBef>
              <a:spcAft>
                <a:spcPct val="0"/>
              </a:spcAft>
              <a:buChar char="»"/>
              <a:defRPr>
                <a:solidFill>
                  <a:schemeClr val="accent2"/>
                </a:solidFill>
                <a:latin typeface="Verdana" pitchFamily="34" charset="0"/>
              </a:defRPr>
            </a:lvl7pPr>
            <a:lvl8pPr marL="3429000" indent="-228600" eaLnBrk="0" fontAlgn="base" hangingPunct="0">
              <a:spcBef>
                <a:spcPct val="20000"/>
              </a:spcBef>
              <a:spcAft>
                <a:spcPct val="0"/>
              </a:spcAft>
              <a:buChar char="»"/>
              <a:defRPr>
                <a:solidFill>
                  <a:schemeClr val="accent2"/>
                </a:solidFill>
                <a:latin typeface="Verdana" pitchFamily="34" charset="0"/>
              </a:defRPr>
            </a:lvl8pPr>
            <a:lvl9pPr marL="3886200" indent="-228600" eaLnBrk="0" fontAlgn="base" hangingPunct="0">
              <a:spcBef>
                <a:spcPct val="20000"/>
              </a:spcBef>
              <a:spcAft>
                <a:spcPct val="0"/>
              </a:spcAft>
              <a:buChar char="»"/>
              <a:defRPr>
                <a:solidFill>
                  <a:schemeClr val="accent2"/>
                </a:solidFill>
                <a:latin typeface="Verdana" pitchFamily="34" charset="0"/>
              </a:defRPr>
            </a:lvl9pPr>
          </a:lstStyle>
          <a:p>
            <a:pPr eaLnBrk="1" hangingPunct="1">
              <a:spcBef>
                <a:spcPct val="0"/>
              </a:spcBef>
              <a:buFontTx/>
              <a:buNone/>
            </a:pPr>
            <a:endParaRPr lang="en-US" altLang="en-US" sz="1800">
              <a:solidFill>
                <a:schemeClr val="tx1"/>
              </a:solidFill>
              <a:latin typeface="Arial" pitchFamily="34" charset="0"/>
            </a:endParaRPr>
          </a:p>
        </p:txBody>
      </p:sp>
      <p:pic>
        <p:nvPicPr>
          <p:cNvPr id="8" name="Picture 7">
            <a:extLst>
              <a:ext uri="{FF2B5EF4-FFF2-40B4-BE49-F238E27FC236}">
                <a16:creationId xmlns:a16="http://schemas.microsoft.com/office/drawing/2014/main" xmlns="" id="{DC82513F-275D-5C43-A73B-73B9BDD467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5791200"/>
            <a:ext cx="863600" cy="863600"/>
          </a:xfrm>
          <a:prstGeom prst="rect">
            <a:avLst/>
          </a:prstGeom>
        </p:spPr>
      </p:pic>
      <p:sp>
        <p:nvSpPr>
          <p:cNvPr id="7" name="Title 1">
            <a:extLst>
              <a:ext uri="{FF2B5EF4-FFF2-40B4-BE49-F238E27FC236}">
                <a16:creationId xmlns:a16="http://schemas.microsoft.com/office/drawing/2014/main" xmlns="" id="{1ABC0737-FDE3-4203-84C0-35283C7442D6}"/>
              </a:ext>
            </a:extLst>
          </p:cNvPr>
          <p:cNvSpPr txBox="1">
            <a:spLocks/>
          </p:cNvSpPr>
          <p:nvPr/>
        </p:nvSpPr>
        <p:spPr>
          <a:xfrm>
            <a:off x="346841" y="1491175"/>
            <a:ext cx="7904747" cy="4874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92D050"/>
                </a:solidFill>
                <a:latin typeface="+mj-lt"/>
                <a:ea typeface="+mj-ea"/>
                <a:cs typeface="+mj-cs"/>
              </a:defRPr>
            </a:lvl1pPr>
          </a:lstStyle>
          <a:p>
            <a:pPr fontAlgn="auto">
              <a:spcAft>
                <a:spcPts val="0"/>
              </a:spcAft>
            </a:pPr>
            <a:r>
              <a:rPr lang="en-US" sz="3200" dirty="0"/>
              <a:t>Arrive Alive Virginia	</a:t>
            </a:r>
          </a:p>
        </p:txBody>
      </p:sp>
    </p:spTree>
    <p:extLst>
      <p:ext uri="{BB962C8B-B14F-4D97-AF65-F5344CB8AC3E}">
        <p14:creationId xmlns:p14="http://schemas.microsoft.com/office/powerpoint/2010/main" val="3661734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D23750-DE4F-438F-ABA1-91B79AD34F58}"/>
              </a:ext>
            </a:extLst>
          </p:cNvPr>
          <p:cNvSpPr>
            <a:spLocks noGrp="1"/>
          </p:cNvSpPr>
          <p:nvPr>
            <p:ph type="title"/>
          </p:nvPr>
        </p:nvSpPr>
        <p:spPr/>
        <p:txBody>
          <a:bodyPr/>
          <a:lstStyle/>
          <a:p>
            <a:r>
              <a:rPr lang="en-US" dirty="0"/>
              <a:t>Arrive Alive Virginia</a:t>
            </a:r>
          </a:p>
        </p:txBody>
      </p:sp>
      <p:graphicFrame>
        <p:nvGraphicFramePr>
          <p:cNvPr id="6" name="Content Placeholder 5">
            <a:extLst>
              <a:ext uri="{FF2B5EF4-FFF2-40B4-BE49-F238E27FC236}">
                <a16:creationId xmlns:a16="http://schemas.microsoft.com/office/drawing/2014/main" xmlns="" id="{BEF902DF-26C5-4DEC-B13E-1B2A0516BCCE}"/>
              </a:ext>
            </a:extLst>
          </p:cNvPr>
          <p:cNvGraphicFramePr>
            <a:graphicFrameLocks noGrp="1"/>
          </p:cNvGraphicFramePr>
          <p:nvPr>
            <p:ph idx="1"/>
            <p:extLst>
              <p:ext uri="{D42A27DB-BD31-4B8C-83A1-F6EECF244321}">
                <p14:modId xmlns:p14="http://schemas.microsoft.com/office/powerpoint/2010/main" val="2448302869"/>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xmlns="" id="{BD857900-4EC7-EE4E-8951-AEC10766DB7E}"/>
              </a:ext>
            </a:extLst>
          </p:cNvPr>
          <p:cNvPicPr>
            <a:picLocks noChangeAspect="1"/>
          </p:cNvPicPr>
          <p:nvPr/>
        </p:nvPicPr>
        <p:blipFill rotWithShape="1">
          <a:blip r:embed="rId4">
            <a:extLst>
              <a:ext uri="{28A0092B-C50C-407E-A947-70E740481C1C}">
                <a14:useLocalDpi xmlns:a14="http://schemas.microsoft.com/office/drawing/2010/main" val="0"/>
              </a:ext>
            </a:extLst>
          </a:blip>
          <a:srcRect t="9511" b="21488"/>
          <a:stretch/>
        </p:blipFill>
        <p:spPr>
          <a:xfrm>
            <a:off x="0" y="-549602"/>
            <a:ext cx="9144000" cy="1752601"/>
          </a:xfrm>
          <a:prstGeom prst="rect">
            <a:avLst/>
          </a:prstGeom>
        </p:spPr>
      </p:pic>
      <p:sp>
        <p:nvSpPr>
          <p:cNvPr id="7" name="Rectangle 4">
            <a:extLst>
              <a:ext uri="{FF2B5EF4-FFF2-40B4-BE49-F238E27FC236}">
                <a16:creationId xmlns:a16="http://schemas.microsoft.com/office/drawing/2014/main" xmlns="" id="{36203B89-9D60-CE48-B8AC-6FCD5B45459C}"/>
              </a:ext>
            </a:extLst>
          </p:cNvPr>
          <p:cNvSpPr>
            <a:spLocks noChangeArrowheads="1"/>
          </p:cNvSpPr>
          <p:nvPr/>
        </p:nvSpPr>
        <p:spPr bwMode="white">
          <a:xfrm>
            <a:off x="0" y="1164899"/>
            <a:ext cx="9144000" cy="76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accent2"/>
                </a:solidFill>
                <a:latin typeface="Verdana" pitchFamily="34" charset="0"/>
              </a:defRPr>
            </a:lvl1pPr>
            <a:lvl2pPr marL="742950" indent="-285750">
              <a:spcBef>
                <a:spcPct val="20000"/>
              </a:spcBef>
              <a:buChar char="–"/>
              <a:defRPr sz="2400">
                <a:solidFill>
                  <a:schemeClr val="accent2"/>
                </a:solidFill>
                <a:latin typeface="Verdana" pitchFamily="34" charset="0"/>
              </a:defRPr>
            </a:lvl2pPr>
            <a:lvl3pPr marL="1143000" indent="-228600">
              <a:spcBef>
                <a:spcPct val="20000"/>
              </a:spcBef>
              <a:buChar char="•"/>
              <a:defRPr sz="2000">
                <a:solidFill>
                  <a:schemeClr val="accent2"/>
                </a:solidFill>
                <a:latin typeface="Verdana" pitchFamily="34" charset="0"/>
              </a:defRPr>
            </a:lvl3pPr>
            <a:lvl4pPr marL="1600200" indent="-228600">
              <a:spcBef>
                <a:spcPct val="20000"/>
              </a:spcBef>
              <a:buChar char="–"/>
              <a:defRPr>
                <a:solidFill>
                  <a:schemeClr val="accent2"/>
                </a:solidFill>
                <a:latin typeface="Verdana" pitchFamily="34" charset="0"/>
              </a:defRPr>
            </a:lvl4pPr>
            <a:lvl5pPr marL="2057400" indent="-228600">
              <a:spcBef>
                <a:spcPct val="20000"/>
              </a:spcBef>
              <a:buChar char="»"/>
              <a:defRPr>
                <a:solidFill>
                  <a:schemeClr val="accent2"/>
                </a:solidFill>
                <a:latin typeface="Verdana" pitchFamily="34" charset="0"/>
              </a:defRPr>
            </a:lvl5pPr>
            <a:lvl6pPr marL="2514600" indent="-228600" eaLnBrk="0" fontAlgn="base" hangingPunct="0">
              <a:spcBef>
                <a:spcPct val="20000"/>
              </a:spcBef>
              <a:spcAft>
                <a:spcPct val="0"/>
              </a:spcAft>
              <a:buChar char="»"/>
              <a:defRPr>
                <a:solidFill>
                  <a:schemeClr val="accent2"/>
                </a:solidFill>
                <a:latin typeface="Verdana" pitchFamily="34" charset="0"/>
              </a:defRPr>
            </a:lvl6pPr>
            <a:lvl7pPr marL="2971800" indent="-228600" eaLnBrk="0" fontAlgn="base" hangingPunct="0">
              <a:spcBef>
                <a:spcPct val="20000"/>
              </a:spcBef>
              <a:spcAft>
                <a:spcPct val="0"/>
              </a:spcAft>
              <a:buChar char="»"/>
              <a:defRPr>
                <a:solidFill>
                  <a:schemeClr val="accent2"/>
                </a:solidFill>
                <a:latin typeface="Verdana" pitchFamily="34" charset="0"/>
              </a:defRPr>
            </a:lvl7pPr>
            <a:lvl8pPr marL="3429000" indent="-228600" eaLnBrk="0" fontAlgn="base" hangingPunct="0">
              <a:spcBef>
                <a:spcPct val="20000"/>
              </a:spcBef>
              <a:spcAft>
                <a:spcPct val="0"/>
              </a:spcAft>
              <a:buChar char="»"/>
              <a:defRPr>
                <a:solidFill>
                  <a:schemeClr val="accent2"/>
                </a:solidFill>
                <a:latin typeface="Verdana" pitchFamily="34" charset="0"/>
              </a:defRPr>
            </a:lvl8pPr>
            <a:lvl9pPr marL="3886200" indent="-228600" eaLnBrk="0" fontAlgn="base" hangingPunct="0">
              <a:spcBef>
                <a:spcPct val="20000"/>
              </a:spcBef>
              <a:spcAft>
                <a:spcPct val="0"/>
              </a:spcAft>
              <a:buChar char="»"/>
              <a:defRPr>
                <a:solidFill>
                  <a:schemeClr val="accent2"/>
                </a:solidFill>
                <a:latin typeface="Verdana" pitchFamily="34" charset="0"/>
              </a:defRPr>
            </a:lvl9pPr>
          </a:lstStyle>
          <a:p>
            <a:pPr eaLnBrk="1" hangingPunct="1">
              <a:spcBef>
                <a:spcPct val="0"/>
              </a:spcBef>
              <a:buFontTx/>
              <a:buNone/>
            </a:pPr>
            <a:endParaRPr lang="en-US" altLang="en-US" sz="1800">
              <a:solidFill>
                <a:schemeClr val="tx1"/>
              </a:solidFill>
              <a:latin typeface="Arial" pitchFamily="34" charset="0"/>
            </a:endParaRPr>
          </a:p>
        </p:txBody>
      </p:sp>
      <p:pic>
        <p:nvPicPr>
          <p:cNvPr id="9" name="Picture 8">
            <a:extLst>
              <a:ext uri="{FF2B5EF4-FFF2-40B4-BE49-F238E27FC236}">
                <a16:creationId xmlns:a16="http://schemas.microsoft.com/office/drawing/2014/main" xmlns="" id="{70C80033-7D78-C945-8EC7-0DE5F20B8C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0" y="5791200"/>
            <a:ext cx="863600" cy="863600"/>
          </a:xfrm>
          <a:prstGeom prst="rect">
            <a:avLst/>
          </a:prstGeom>
        </p:spPr>
      </p:pic>
      <p:sp>
        <p:nvSpPr>
          <p:cNvPr id="8" name="Title 1">
            <a:extLst>
              <a:ext uri="{FF2B5EF4-FFF2-40B4-BE49-F238E27FC236}">
                <a16:creationId xmlns:a16="http://schemas.microsoft.com/office/drawing/2014/main" xmlns="" id="{20A6C456-E246-46BD-98A5-EA0D505F24B7}"/>
              </a:ext>
            </a:extLst>
          </p:cNvPr>
          <p:cNvSpPr txBox="1">
            <a:spLocks/>
          </p:cNvSpPr>
          <p:nvPr/>
        </p:nvSpPr>
        <p:spPr>
          <a:xfrm>
            <a:off x="346841" y="1491175"/>
            <a:ext cx="7904747" cy="4874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92D050"/>
                </a:solidFill>
                <a:latin typeface="+mj-lt"/>
                <a:ea typeface="+mj-ea"/>
                <a:cs typeface="+mj-cs"/>
              </a:defRPr>
            </a:lvl1pPr>
          </a:lstStyle>
          <a:p>
            <a:pPr fontAlgn="auto">
              <a:spcAft>
                <a:spcPts val="0"/>
              </a:spcAft>
            </a:pPr>
            <a:r>
              <a:rPr lang="en-US" sz="3200" dirty="0"/>
              <a:t>Arrive Alive Virginia	</a:t>
            </a:r>
          </a:p>
        </p:txBody>
      </p:sp>
    </p:spTree>
    <p:extLst>
      <p:ext uri="{BB962C8B-B14F-4D97-AF65-F5344CB8AC3E}">
        <p14:creationId xmlns:p14="http://schemas.microsoft.com/office/powerpoint/2010/main" val="2562326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BE6D16-8CEE-4A65-BD62-E1CBB4E4A21F}"/>
              </a:ext>
            </a:extLst>
          </p:cNvPr>
          <p:cNvSpPr>
            <a:spLocks noGrp="1"/>
          </p:cNvSpPr>
          <p:nvPr>
            <p:ph type="title"/>
          </p:nvPr>
        </p:nvSpPr>
        <p:spPr/>
        <p:txBody>
          <a:bodyPr>
            <a:normAutofit fontScale="90000"/>
          </a:bodyPr>
          <a:lstStyle/>
          <a:p>
            <a:r>
              <a:rPr lang="en-US" dirty="0"/>
              <a:t>Improve the Safety of Active Transport - Benefits</a:t>
            </a:r>
          </a:p>
        </p:txBody>
      </p:sp>
      <p:sp>
        <p:nvSpPr>
          <p:cNvPr id="3" name="Content Placeholder 2">
            <a:extLst>
              <a:ext uri="{FF2B5EF4-FFF2-40B4-BE49-F238E27FC236}">
                <a16:creationId xmlns:a16="http://schemas.microsoft.com/office/drawing/2014/main" xmlns="" id="{873EE405-79B3-41D0-9568-050F37BCCD1F}"/>
              </a:ext>
            </a:extLst>
          </p:cNvPr>
          <p:cNvSpPr>
            <a:spLocks noGrp="1"/>
          </p:cNvSpPr>
          <p:nvPr>
            <p:ph idx="1"/>
          </p:nvPr>
        </p:nvSpPr>
        <p:spPr>
          <a:xfrm>
            <a:off x="523143" y="2365131"/>
            <a:ext cx="7851530" cy="3077308"/>
          </a:xfrm>
        </p:spPr>
        <p:txBody>
          <a:bodyPr>
            <a:normAutofit fontScale="92500" lnSpcReduction="10000"/>
          </a:bodyPr>
          <a:lstStyle/>
          <a:p>
            <a:r>
              <a:rPr lang="en-US" dirty="0"/>
              <a:t>Coordinated effort made – must keep improving until no fatalities</a:t>
            </a:r>
          </a:p>
          <a:p>
            <a:r>
              <a:rPr lang="en-US" dirty="0"/>
              <a:t>Public education needs to continue to grow</a:t>
            </a:r>
          </a:p>
          <a:p>
            <a:r>
              <a:rPr lang="en-US" dirty="0"/>
              <a:t>Continue and enhance state/locality collaboration</a:t>
            </a:r>
          </a:p>
          <a:p>
            <a:r>
              <a:rPr lang="en-US" dirty="0"/>
              <a:t>Economic benefits</a:t>
            </a:r>
          </a:p>
          <a:p>
            <a:endParaRPr lang="en-US" dirty="0"/>
          </a:p>
          <a:p>
            <a:endParaRPr lang="en-US" dirty="0"/>
          </a:p>
          <a:p>
            <a:endParaRPr lang="en-US" dirty="0"/>
          </a:p>
        </p:txBody>
      </p:sp>
      <p:pic>
        <p:nvPicPr>
          <p:cNvPr id="4" name="Picture 3">
            <a:extLst>
              <a:ext uri="{FF2B5EF4-FFF2-40B4-BE49-F238E27FC236}">
                <a16:creationId xmlns:a16="http://schemas.microsoft.com/office/drawing/2014/main" xmlns="" id="{7182A23A-010C-C042-A2EB-DC4285DD4C5D}"/>
              </a:ext>
            </a:extLst>
          </p:cNvPr>
          <p:cNvPicPr>
            <a:picLocks noChangeAspect="1"/>
          </p:cNvPicPr>
          <p:nvPr/>
        </p:nvPicPr>
        <p:blipFill rotWithShape="1">
          <a:blip r:embed="rId3">
            <a:extLst>
              <a:ext uri="{28A0092B-C50C-407E-A947-70E740481C1C}">
                <a14:useLocalDpi xmlns:a14="http://schemas.microsoft.com/office/drawing/2010/main" val="0"/>
              </a:ext>
            </a:extLst>
          </a:blip>
          <a:srcRect l="10294"/>
          <a:stretch/>
        </p:blipFill>
        <p:spPr>
          <a:xfrm>
            <a:off x="-152400" y="0"/>
            <a:ext cx="9296400" cy="1217036"/>
          </a:xfrm>
          <a:prstGeom prst="rect">
            <a:avLst/>
          </a:prstGeom>
        </p:spPr>
      </p:pic>
      <p:sp>
        <p:nvSpPr>
          <p:cNvPr id="6" name="Rectangle 4">
            <a:extLst>
              <a:ext uri="{FF2B5EF4-FFF2-40B4-BE49-F238E27FC236}">
                <a16:creationId xmlns:a16="http://schemas.microsoft.com/office/drawing/2014/main" xmlns="" id="{1BB6826D-BB40-D341-9AF9-6CEC97A15231}"/>
              </a:ext>
            </a:extLst>
          </p:cNvPr>
          <p:cNvSpPr>
            <a:spLocks noChangeArrowheads="1"/>
          </p:cNvSpPr>
          <p:nvPr/>
        </p:nvSpPr>
        <p:spPr bwMode="white">
          <a:xfrm>
            <a:off x="0" y="1164899"/>
            <a:ext cx="9144000" cy="76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accent2"/>
                </a:solidFill>
                <a:latin typeface="Verdana" pitchFamily="34" charset="0"/>
              </a:defRPr>
            </a:lvl1pPr>
            <a:lvl2pPr marL="742950" indent="-285750">
              <a:spcBef>
                <a:spcPct val="20000"/>
              </a:spcBef>
              <a:buChar char="–"/>
              <a:defRPr sz="2400">
                <a:solidFill>
                  <a:schemeClr val="accent2"/>
                </a:solidFill>
                <a:latin typeface="Verdana" pitchFamily="34" charset="0"/>
              </a:defRPr>
            </a:lvl2pPr>
            <a:lvl3pPr marL="1143000" indent="-228600">
              <a:spcBef>
                <a:spcPct val="20000"/>
              </a:spcBef>
              <a:buChar char="•"/>
              <a:defRPr sz="2000">
                <a:solidFill>
                  <a:schemeClr val="accent2"/>
                </a:solidFill>
                <a:latin typeface="Verdana" pitchFamily="34" charset="0"/>
              </a:defRPr>
            </a:lvl3pPr>
            <a:lvl4pPr marL="1600200" indent="-228600">
              <a:spcBef>
                <a:spcPct val="20000"/>
              </a:spcBef>
              <a:buChar char="–"/>
              <a:defRPr>
                <a:solidFill>
                  <a:schemeClr val="accent2"/>
                </a:solidFill>
                <a:latin typeface="Verdana" pitchFamily="34" charset="0"/>
              </a:defRPr>
            </a:lvl4pPr>
            <a:lvl5pPr marL="2057400" indent="-228600">
              <a:spcBef>
                <a:spcPct val="20000"/>
              </a:spcBef>
              <a:buChar char="»"/>
              <a:defRPr>
                <a:solidFill>
                  <a:schemeClr val="accent2"/>
                </a:solidFill>
                <a:latin typeface="Verdana" pitchFamily="34" charset="0"/>
              </a:defRPr>
            </a:lvl5pPr>
            <a:lvl6pPr marL="2514600" indent="-228600" eaLnBrk="0" fontAlgn="base" hangingPunct="0">
              <a:spcBef>
                <a:spcPct val="20000"/>
              </a:spcBef>
              <a:spcAft>
                <a:spcPct val="0"/>
              </a:spcAft>
              <a:buChar char="»"/>
              <a:defRPr>
                <a:solidFill>
                  <a:schemeClr val="accent2"/>
                </a:solidFill>
                <a:latin typeface="Verdana" pitchFamily="34" charset="0"/>
              </a:defRPr>
            </a:lvl6pPr>
            <a:lvl7pPr marL="2971800" indent="-228600" eaLnBrk="0" fontAlgn="base" hangingPunct="0">
              <a:spcBef>
                <a:spcPct val="20000"/>
              </a:spcBef>
              <a:spcAft>
                <a:spcPct val="0"/>
              </a:spcAft>
              <a:buChar char="»"/>
              <a:defRPr>
                <a:solidFill>
                  <a:schemeClr val="accent2"/>
                </a:solidFill>
                <a:latin typeface="Verdana" pitchFamily="34" charset="0"/>
              </a:defRPr>
            </a:lvl7pPr>
            <a:lvl8pPr marL="3429000" indent="-228600" eaLnBrk="0" fontAlgn="base" hangingPunct="0">
              <a:spcBef>
                <a:spcPct val="20000"/>
              </a:spcBef>
              <a:spcAft>
                <a:spcPct val="0"/>
              </a:spcAft>
              <a:buChar char="»"/>
              <a:defRPr>
                <a:solidFill>
                  <a:schemeClr val="accent2"/>
                </a:solidFill>
                <a:latin typeface="Verdana" pitchFamily="34" charset="0"/>
              </a:defRPr>
            </a:lvl8pPr>
            <a:lvl9pPr marL="3886200" indent="-228600" eaLnBrk="0" fontAlgn="base" hangingPunct="0">
              <a:spcBef>
                <a:spcPct val="20000"/>
              </a:spcBef>
              <a:spcAft>
                <a:spcPct val="0"/>
              </a:spcAft>
              <a:buChar char="»"/>
              <a:defRPr>
                <a:solidFill>
                  <a:schemeClr val="accent2"/>
                </a:solidFill>
                <a:latin typeface="Verdana" pitchFamily="34" charset="0"/>
              </a:defRPr>
            </a:lvl9pPr>
          </a:lstStyle>
          <a:p>
            <a:pPr eaLnBrk="1" hangingPunct="1">
              <a:spcBef>
                <a:spcPct val="0"/>
              </a:spcBef>
              <a:buFontTx/>
              <a:buNone/>
            </a:pPr>
            <a:endParaRPr lang="en-US" altLang="en-US" sz="1800">
              <a:solidFill>
                <a:schemeClr val="tx1"/>
              </a:solidFill>
              <a:latin typeface="Arial" pitchFamily="34" charset="0"/>
            </a:endParaRPr>
          </a:p>
        </p:txBody>
      </p:sp>
      <p:pic>
        <p:nvPicPr>
          <p:cNvPr id="8" name="Picture 7">
            <a:extLst>
              <a:ext uri="{FF2B5EF4-FFF2-40B4-BE49-F238E27FC236}">
                <a16:creationId xmlns:a16="http://schemas.microsoft.com/office/drawing/2014/main" xmlns="" id="{170F2812-7D53-254D-8B00-B1E803DD45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5791200"/>
            <a:ext cx="863600" cy="863600"/>
          </a:xfrm>
          <a:prstGeom prst="rect">
            <a:avLst/>
          </a:prstGeom>
        </p:spPr>
      </p:pic>
      <p:sp>
        <p:nvSpPr>
          <p:cNvPr id="7" name="Title 1">
            <a:extLst>
              <a:ext uri="{FF2B5EF4-FFF2-40B4-BE49-F238E27FC236}">
                <a16:creationId xmlns:a16="http://schemas.microsoft.com/office/drawing/2014/main" xmlns="" id="{52E7F131-9D3D-4D2B-83C5-C154A201D52E}"/>
              </a:ext>
            </a:extLst>
          </p:cNvPr>
          <p:cNvSpPr txBox="1">
            <a:spLocks/>
          </p:cNvSpPr>
          <p:nvPr/>
        </p:nvSpPr>
        <p:spPr>
          <a:xfrm>
            <a:off x="346841" y="1491175"/>
            <a:ext cx="7904747" cy="4874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92D050"/>
                </a:solidFill>
                <a:latin typeface="+mj-lt"/>
                <a:ea typeface="+mj-ea"/>
                <a:cs typeface="+mj-cs"/>
              </a:defRPr>
            </a:lvl1pPr>
          </a:lstStyle>
          <a:p>
            <a:pPr fontAlgn="auto">
              <a:spcAft>
                <a:spcPts val="0"/>
              </a:spcAft>
            </a:pPr>
            <a:r>
              <a:rPr lang="en-US" sz="3200" dirty="0"/>
              <a:t>Summary</a:t>
            </a:r>
          </a:p>
        </p:txBody>
      </p:sp>
    </p:spTree>
    <p:extLst>
      <p:ext uri="{BB962C8B-B14F-4D97-AF65-F5344CB8AC3E}">
        <p14:creationId xmlns:p14="http://schemas.microsoft.com/office/powerpoint/2010/main" val="2004954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59ED861-6C93-9A44-8489-8A17C6EF0E8C}"/>
              </a:ext>
            </a:extLst>
          </p:cNvPr>
          <p:cNvPicPr>
            <a:picLocks noChangeAspect="1"/>
          </p:cNvPicPr>
          <p:nvPr/>
        </p:nvPicPr>
        <p:blipFill rotWithShape="1">
          <a:blip r:embed="rId3">
            <a:extLst>
              <a:ext uri="{28A0092B-C50C-407E-A947-70E740481C1C}">
                <a14:useLocalDpi xmlns:a14="http://schemas.microsoft.com/office/drawing/2010/main" val="0"/>
              </a:ext>
            </a:extLst>
          </a:blip>
          <a:srcRect l="10589" r="8015" b="1176"/>
          <a:stretch/>
        </p:blipFill>
        <p:spPr>
          <a:xfrm>
            <a:off x="-23648" y="0"/>
            <a:ext cx="9372600" cy="6400800"/>
          </a:xfrm>
          <a:prstGeom prst="rect">
            <a:avLst/>
          </a:prstGeom>
        </p:spPr>
      </p:pic>
      <p:sp>
        <p:nvSpPr>
          <p:cNvPr id="6" name="Rectangle 17">
            <a:extLst>
              <a:ext uri="{FF2B5EF4-FFF2-40B4-BE49-F238E27FC236}">
                <a16:creationId xmlns:a16="http://schemas.microsoft.com/office/drawing/2014/main" xmlns="" id="{D30E485D-1966-2E44-9B46-6C9A92227950}"/>
              </a:ext>
            </a:extLst>
          </p:cNvPr>
          <p:cNvSpPr>
            <a:spLocks noChangeArrowheads="1"/>
          </p:cNvSpPr>
          <p:nvPr/>
        </p:nvSpPr>
        <p:spPr bwMode="white">
          <a:xfrm>
            <a:off x="0" y="6400800"/>
            <a:ext cx="9144000" cy="457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accent2"/>
                </a:solidFill>
                <a:latin typeface="Verdana" pitchFamily="34" charset="0"/>
              </a:defRPr>
            </a:lvl1pPr>
            <a:lvl2pPr marL="742950" indent="-285750">
              <a:spcBef>
                <a:spcPct val="20000"/>
              </a:spcBef>
              <a:buChar char="–"/>
              <a:defRPr sz="2400">
                <a:solidFill>
                  <a:schemeClr val="accent2"/>
                </a:solidFill>
                <a:latin typeface="Verdana" pitchFamily="34" charset="0"/>
              </a:defRPr>
            </a:lvl2pPr>
            <a:lvl3pPr marL="1143000" indent="-228600">
              <a:spcBef>
                <a:spcPct val="20000"/>
              </a:spcBef>
              <a:buChar char="•"/>
              <a:defRPr sz="2000">
                <a:solidFill>
                  <a:schemeClr val="accent2"/>
                </a:solidFill>
                <a:latin typeface="Verdana" pitchFamily="34" charset="0"/>
              </a:defRPr>
            </a:lvl3pPr>
            <a:lvl4pPr marL="1600200" indent="-228600">
              <a:spcBef>
                <a:spcPct val="20000"/>
              </a:spcBef>
              <a:buChar char="–"/>
              <a:defRPr>
                <a:solidFill>
                  <a:schemeClr val="accent2"/>
                </a:solidFill>
                <a:latin typeface="Verdana" pitchFamily="34" charset="0"/>
              </a:defRPr>
            </a:lvl4pPr>
            <a:lvl5pPr marL="2057400" indent="-228600">
              <a:spcBef>
                <a:spcPct val="20000"/>
              </a:spcBef>
              <a:buChar char="»"/>
              <a:defRPr>
                <a:solidFill>
                  <a:schemeClr val="accent2"/>
                </a:solidFill>
                <a:latin typeface="Verdana" pitchFamily="34" charset="0"/>
              </a:defRPr>
            </a:lvl5pPr>
            <a:lvl6pPr marL="2514600" indent="-228600" eaLnBrk="0" fontAlgn="base" hangingPunct="0">
              <a:spcBef>
                <a:spcPct val="20000"/>
              </a:spcBef>
              <a:spcAft>
                <a:spcPct val="0"/>
              </a:spcAft>
              <a:buChar char="»"/>
              <a:defRPr>
                <a:solidFill>
                  <a:schemeClr val="accent2"/>
                </a:solidFill>
                <a:latin typeface="Verdana" pitchFamily="34" charset="0"/>
              </a:defRPr>
            </a:lvl6pPr>
            <a:lvl7pPr marL="2971800" indent="-228600" eaLnBrk="0" fontAlgn="base" hangingPunct="0">
              <a:spcBef>
                <a:spcPct val="20000"/>
              </a:spcBef>
              <a:spcAft>
                <a:spcPct val="0"/>
              </a:spcAft>
              <a:buChar char="»"/>
              <a:defRPr>
                <a:solidFill>
                  <a:schemeClr val="accent2"/>
                </a:solidFill>
                <a:latin typeface="Verdana" pitchFamily="34" charset="0"/>
              </a:defRPr>
            </a:lvl7pPr>
            <a:lvl8pPr marL="3429000" indent="-228600" eaLnBrk="0" fontAlgn="base" hangingPunct="0">
              <a:spcBef>
                <a:spcPct val="20000"/>
              </a:spcBef>
              <a:spcAft>
                <a:spcPct val="0"/>
              </a:spcAft>
              <a:buChar char="»"/>
              <a:defRPr>
                <a:solidFill>
                  <a:schemeClr val="accent2"/>
                </a:solidFill>
                <a:latin typeface="Verdana" pitchFamily="34" charset="0"/>
              </a:defRPr>
            </a:lvl8pPr>
            <a:lvl9pPr marL="3886200" indent="-228600" eaLnBrk="0" fontAlgn="base" hangingPunct="0">
              <a:spcBef>
                <a:spcPct val="20000"/>
              </a:spcBef>
              <a:spcAft>
                <a:spcPct val="0"/>
              </a:spcAft>
              <a:buChar char="»"/>
              <a:defRPr>
                <a:solidFill>
                  <a:schemeClr val="accent2"/>
                </a:solidFill>
                <a:latin typeface="Verdana" pitchFamily="34" charset="0"/>
              </a:defRPr>
            </a:lvl9pPr>
          </a:lstStyle>
          <a:p>
            <a:pPr eaLnBrk="1" hangingPunct="1">
              <a:spcBef>
                <a:spcPct val="0"/>
              </a:spcBef>
              <a:buFontTx/>
              <a:buNone/>
            </a:pPr>
            <a:endParaRPr lang="en-US" altLang="en-US" sz="1800">
              <a:solidFill>
                <a:schemeClr val="tx1"/>
              </a:solidFill>
              <a:latin typeface="Arial" pitchFamily="34" charset="0"/>
            </a:endParaRPr>
          </a:p>
        </p:txBody>
      </p:sp>
      <p:sp>
        <p:nvSpPr>
          <p:cNvPr id="7" name="Content Placeholder 2">
            <a:extLst>
              <a:ext uri="{FF2B5EF4-FFF2-40B4-BE49-F238E27FC236}">
                <a16:creationId xmlns:a16="http://schemas.microsoft.com/office/drawing/2014/main" xmlns="" id="{5BA9E3D6-01E0-0C49-81BC-E81D3335F106}"/>
              </a:ext>
            </a:extLst>
          </p:cNvPr>
          <p:cNvSpPr>
            <a:spLocks noGrp="1"/>
          </p:cNvSpPr>
          <p:nvPr>
            <p:ph idx="1"/>
          </p:nvPr>
        </p:nvSpPr>
        <p:spPr>
          <a:xfrm>
            <a:off x="3429000" y="2484437"/>
            <a:ext cx="5715000" cy="3687763"/>
          </a:xfrm>
        </p:spPr>
        <p:txBody>
          <a:bodyPr>
            <a:noAutofit/>
          </a:bodyPr>
          <a:lstStyle/>
          <a:p>
            <a:r>
              <a:rPr lang="en-US" sz="2400" b="1" dirty="0">
                <a:solidFill>
                  <a:schemeClr val="tx1"/>
                </a:solidFill>
                <a:latin typeface="Avenir Heavy" panose="02000503020000020003" pitchFamily="2" charset="0"/>
              </a:rPr>
              <a:t>Continue to focus on the educational effort coordinated by state agencies and localities</a:t>
            </a:r>
          </a:p>
          <a:p>
            <a:r>
              <a:rPr lang="en-US" sz="2400" b="1" dirty="0">
                <a:solidFill>
                  <a:schemeClr val="tx1"/>
                </a:solidFill>
                <a:latin typeface="Avenir Heavy" panose="02000503020000020003" pitchFamily="2" charset="0"/>
              </a:rPr>
              <a:t>Reevaluate speed limits in developing areas</a:t>
            </a:r>
          </a:p>
          <a:p>
            <a:r>
              <a:rPr lang="en-US" sz="2400" b="1" dirty="0">
                <a:solidFill>
                  <a:schemeClr val="tx1"/>
                </a:solidFill>
                <a:latin typeface="Avenir Heavy" panose="02000503020000020003"/>
              </a:rPr>
              <a:t>Investigate root cause of increasing incidents</a:t>
            </a:r>
          </a:p>
          <a:p>
            <a:endParaRPr lang="en-US" sz="2400" dirty="0"/>
          </a:p>
          <a:p>
            <a:endParaRPr lang="en-US" sz="1800" b="1" dirty="0">
              <a:solidFill>
                <a:schemeClr val="tx1"/>
              </a:solidFill>
              <a:latin typeface="Avenir Heavy" panose="02000503020000020003" pitchFamily="2" charset="0"/>
            </a:endParaRPr>
          </a:p>
        </p:txBody>
      </p:sp>
      <p:sp>
        <p:nvSpPr>
          <p:cNvPr id="4" name="TextBox 3">
            <a:extLst>
              <a:ext uri="{FF2B5EF4-FFF2-40B4-BE49-F238E27FC236}">
                <a16:creationId xmlns:a16="http://schemas.microsoft.com/office/drawing/2014/main" xmlns="" id="{F3F748FC-9C3E-F845-BDC5-AE3B948D4E1B}"/>
              </a:ext>
            </a:extLst>
          </p:cNvPr>
          <p:cNvSpPr txBox="1"/>
          <p:nvPr/>
        </p:nvSpPr>
        <p:spPr>
          <a:xfrm>
            <a:off x="3733800" y="1635701"/>
            <a:ext cx="5791200" cy="646331"/>
          </a:xfrm>
          <a:prstGeom prst="rect">
            <a:avLst/>
          </a:prstGeom>
          <a:noFill/>
        </p:spPr>
        <p:txBody>
          <a:bodyPr wrap="square" rtlCol="0">
            <a:spAutoFit/>
          </a:bodyPr>
          <a:lstStyle/>
          <a:p>
            <a:r>
              <a:rPr lang="en-US" sz="3600" b="1" dirty="0">
                <a:solidFill>
                  <a:srgbClr val="0070C0"/>
                </a:solidFill>
                <a:latin typeface="Avenir Black" panose="02000503020000020003" pitchFamily="2" charset="0"/>
              </a:rPr>
              <a:t>Actions Recommended</a:t>
            </a:r>
          </a:p>
        </p:txBody>
      </p:sp>
    </p:spTree>
    <p:extLst>
      <p:ext uri="{BB962C8B-B14F-4D97-AF65-F5344CB8AC3E}">
        <p14:creationId xmlns:p14="http://schemas.microsoft.com/office/powerpoint/2010/main" val="2716368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3293928-12E8-45DA-B17E-E9E9234E23F6}"/>
              </a:ext>
            </a:extLst>
          </p:cNvPr>
          <p:cNvSpPr>
            <a:spLocks noGrp="1"/>
          </p:cNvSpPr>
          <p:nvPr>
            <p:ph idx="1"/>
          </p:nvPr>
        </p:nvSpPr>
        <p:spPr>
          <a:xfrm>
            <a:off x="457200" y="2078037"/>
            <a:ext cx="8229600" cy="4144963"/>
          </a:xfrm>
        </p:spPr>
        <p:txBody>
          <a:bodyPr>
            <a:normAutofit/>
          </a:bodyPr>
          <a:lstStyle/>
          <a:p>
            <a:r>
              <a:rPr lang="en-US" dirty="0"/>
              <a:t>Virginia is a top 10 bike-friendly state</a:t>
            </a:r>
          </a:p>
          <a:p>
            <a:r>
              <a:rPr lang="en-US" dirty="0"/>
              <a:t>Injuries and fatalities for bicyclists and pedestrians began rising again after 2010</a:t>
            </a:r>
          </a:p>
          <a:p>
            <a:r>
              <a:rPr lang="en-US" dirty="0"/>
              <a:t>15%-20% of all fatalities are bicyclists and pedestrians</a:t>
            </a:r>
          </a:p>
          <a:p>
            <a:endParaRPr lang="en-US" dirty="0"/>
          </a:p>
          <a:p>
            <a:endParaRPr lang="en-US" dirty="0"/>
          </a:p>
          <a:p>
            <a:pPr marL="0" indent="0">
              <a:buNone/>
            </a:pPr>
            <a:endParaRPr lang="en-US" dirty="0"/>
          </a:p>
        </p:txBody>
      </p:sp>
      <p:pic>
        <p:nvPicPr>
          <p:cNvPr id="4" name="Picture 3">
            <a:extLst>
              <a:ext uri="{FF2B5EF4-FFF2-40B4-BE49-F238E27FC236}">
                <a16:creationId xmlns:a16="http://schemas.microsoft.com/office/drawing/2014/main" xmlns="" id="{B83C4EB1-27D1-264B-B55F-BFD27D052479}"/>
              </a:ext>
            </a:extLst>
          </p:cNvPr>
          <p:cNvPicPr>
            <a:picLocks noChangeAspect="1"/>
          </p:cNvPicPr>
          <p:nvPr/>
        </p:nvPicPr>
        <p:blipFill rotWithShape="1">
          <a:blip r:embed="rId3">
            <a:extLst>
              <a:ext uri="{28A0092B-C50C-407E-A947-70E740481C1C}">
                <a14:useLocalDpi xmlns:a14="http://schemas.microsoft.com/office/drawing/2010/main" val="0"/>
              </a:ext>
            </a:extLst>
          </a:blip>
          <a:srcRect l="10294"/>
          <a:stretch/>
        </p:blipFill>
        <p:spPr>
          <a:xfrm>
            <a:off x="-76200" y="-38244"/>
            <a:ext cx="9296400" cy="1217036"/>
          </a:xfrm>
          <a:prstGeom prst="rect">
            <a:avLst/>
          </a:prstGeom>
        </p:spPr>
      </p:pic>
      <p:sp>
        <p:nvSpPr>
          <p:cNvPr id="10" name="Rectangle 4">
            <a:extLst>
              <a:ext uri="{FF2B5EF4-FFF2-40B4-BE49-F238E27FC236}">
                <a16:creationId xmlns:a16="http://schemas.microsoft.com/office/drawing/2014/main" xmlns="" id="{295A42CD-FDB6-9245-B938-9B93881B4E8C}"/>
              </a:ext>
            </a:extLst>
          </p:cNvPr>
          <p:cNvSpPr>
            <a:spLocks noChangeArrowheads="1"/>
          </p:cNvSpPr>
          <p:nvPr/>
        </p:nvSpPr>
        <p:spPr bwMode="white">
          <a:xfrm>
            <a:off x="0" y="1164899"/>
            <a:ext cx="9144000" cy="76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accent2"/>
                </a:solidFill>
                <a:latin typeface="Verdana" pitchFamily="34" charset="0"/>
              </a:defRPr>
            </a:lvl1pPr>
            <a:lvl2pPr marL="742950" indent="-285750">
              <a:spcBef>
                <a:spcPct val="20000"/>
              </a:spcBef>
              <a:buChar char="–"/>
              <a:defRPr sz="2400">
                <a:solidFill>
                  <a:schemeClr val="accent2"/>
                </a:solidFill>
                <a:latin typeface="Verdana" pitchFamily="34" charset="0"/>
              </a:defRPr>
            </a:lvl2pPr>
            <a:lvl3pPr marL="1143000" indent="-228600">
              <a:spcBef>
                <a:spcPct val="20000"/>
              </a:spcBef>
              <a:buChar char="•"/>
              <a:defRPr sz="2000">
                <a:solidFill>
                  <a:schemeClr val="accent2"/>
                </a:solidFill>
                <a:latin typeface="Verdana" pitchFamily="34" charset="0"/>
              </a:defRPr>
            </a:lvl3pPr>
            <a:lvl4pPr marL="1600200" indent="-228600">
              <a:spcBef>
                <a:spcPct val="20000"/>
              </a:spcBef>
              <a:buChar char="–"/>
              <a:defRPr>
                <a:solidFill>
                  <a:schemeClr val="accent2"/>
                </a:solidFill>
                <a:latin typeface="Verdana" pitchFamily="34" charset="0"/>
              </a:defRPr>
            </a:lvl4pPr>
            <a:lvl5pPr marL="2057400" indent="-228600">
              <a:spcBef>
                <a:spcPct val="20000"/>
              </a:spcBef>
              <a:buChar char="»"/>
              <a:defRPr>
                <a:solidFill>
                  <a:schemeClr val="accent2"/>
                </a:solidFill>
                <a:latin typeface="Verdana" pitchFamily="34" charset="0"/>
              </a:defRPr>
            </a:lvl5pPr>
            <a:lvl6pPr marL="2514600" indent="-228600" eaLnBrk="0" fontAlgn="base" hangingPunct="0">
              <a:spcBef>
                <a:spcPct val="20000"/>
              </a:spcBef>
              <a:spcAft>
                <a:spcPct val="0"/>
              </a:spcAft>
              <a:buChar char="»"/>
              <a:defRPr>
                <a:solidFill>
                  <a:schemeClr val="accent2"/>
                </a:solidFill>
                <a:latin typeface="Verdana" pitchFamily="34" charset="0"/>
              </a:defRPr>
            </a:lvl6pPr>
            <a:lvl7pPr marL="2971800" indent="-228600" eaLnBrk="0" fontAlgn="base" hangingPunct="0">
              <a:spcBef>
                <a:spcPct val="20000"/>
              </a:spcBef>
              <a:spcAft>
                <a:spcPct val="0"/>
              </a:spcAft>
              <a:buChar char="»"/>
              <a:defRPr>
                <a:solidFill>
                  <a:schemeClr val="accent2"/>
                </a:solidFill>
                <a:latin typeface="Verdana" pitchFamily="34" charset="0"/>
              </a:defRPr>
            </a:lvl7pPr>
            <a:lvl8pPr marL="3429000" indent="-228600" eaLnBrk="0" fontAlgn="base" hangingPunct="0">
              <a:spcBef>
                <a:spcPct val="20000"/>
              </a:spcBef>
              <a:spcAft>
                <a:spcPct val="0"/>
              </a:spcAft>
              <a:buChar char="»"/>
              <a:defRPr>
                <a:solidFill>
                  <a:schemeClr val="accent2"/>
                </a:solidFill>
                <a:latin typeface="Verdana" pitchFamily="34" charset="0"/>
              </a:defRPr>
            </a:lvl8pPr>
            <a:lvl9pPr marL="3886200" indent="-228600" eaLnBrk="0" fontAlgn="base" hangingPunct="0">
              <a:spcBef>
                <a:spcPct val="20000"/>
              </a:spcBef>
              <a:spcAft>
                <a:spcPct val="0"/>
              </a:spcAft>
              <a:buChar char="»"/>
              <a:defRPr>
                <a:solidFill>
                  <a:schemeClr val="accent2"/>
                </a:solidFill>
                <a:latin typeface="Verdana" pitchFamily="34" charset="0"/>
              </a:defRPr>
            </a:lvl9pPr>
          </a:lstStyle>
          <a:p>
            <a:pPr eaLnBrk="1" hangingPunct="1">
              <a:spcBef>
                <a:spcPct val="0"/>
              </a:spcBef>
              <a:buFontTx/>
              <a:buNone/>
            </a:pPr>
            <a:endParaRPr lang="en-US" altLang="en-US" sz="1800">
              <a:solidFill>
                <a:schemeClr val="tx1"/>
              </a:solidFill>
              <a:latin typeface="Arial" pitchFamily="34" charset="0"/>
            </a:endParaRPr>
          </a:p>
        </p:txBody>
      </p:sp>
      <p:pic>
        <p:nvPicPr>
          <p:cNvPr id="16" name="Picture 15">
            <a:extLst>
              <a:ext uri="{FF2B5EF4-FFF2-40B4-BE49-F238E27FC236}">
                <a16:creationId xmlns:a16="http://schemas.microsoft.com/office/drawing/2014/main" xmlns="" id="{720405BD-81D1-AB49-ABA3-A96DB4B0F1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5791200"/>
            <a:ext cx="863600" cy="863600"/>
          </a:xfrm>
          <a:prstGeom prst="rect">
            <a:avLst/>
          </a:prstGeom>
        </p:spPr>
      </p:pic>
    </p:spTree>
    <p:extLst>
      <p:ext uri="{BB962C8B-B14F-4D97-AF65-F5344CB8AC3E}">
        <p14:creationId xmlns:p14="http://schemas.microsoft.com/office/powerpoint/2010/main" val="2447536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4482E0-79D7-485B-B0E8-264EECEDB38E}"/>
              </a:ext>
            </a:extLst>
          </p:cNvPr>
          <p:cNvSpPr>
            <a:spLocks noGrp="1"/>
          </p:cNvSpPr>
          <p:nvPr>
            <p:ph type="ctrTitle"/>
          </p:nvPr>
        </p:nvSpPr>
        <p:spPr>
          <a:xfrm>
            <a:off x="1143000" y="1981200"/>
            <a:ext cx="6858000" cy="4055086"/>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solidFill>
                  <a:srgbClr val="383484"/>
                </a:solidFill>
              </a:rPr>
              <a:t>How can Virginia have safer roads and smarter drivers?</a:t>
            </a:r>
            <a:br>
              <a:rPr lang="en-US" dirty="0">
                <a:solidFill>
                  <a:srgbClr val="383484"/>
                </a:solidFill>
              </a:rPr>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pic>
        <p:nvPicPr>
          <p:cNvPr id="4" name="Picture 3">
            <a:extLst>
              <a:ext uri="{FF2B5EF4-FFF2-40B4-BE49-F238E27FC236}">
                <a16:creationId xmlns:a16="http://schemas.microsoft.com/office/drawing/2014/main" xmlns="" id="{046E7CD2-744C-054C-9D41-C9EA22D6E515}"/>
              </a:ext>
            </a:extLst>
          </p:cNvPr>
          <p:cNvPicPr>
            <a:picLocks noChangeAspect="1"/>
          </p:cNvPicPr>
          <p:nvPr/>
        </p:nvPicPr>
        <p:blipFill rotWithShape="1">
          <a:blip r:embed="rId3">
            <a:extLst>
              <a:ext uri="{28A0092B-C50C-407E-A947-70E740481C1C}">
                <a14:useLocalDpi xmlns:a14="http://schemas.microsoft.com/office/drawing/2010/main" val="0"/>
              </a:ext>
            </a:extLst>
          </a:blip>
          <a:srcRect t="-12494" b="42880"/>
          <a:stretch/>
        </p:blipFill>
        <p:spPr>
          <a:xfrm>
            <a:off x="-16042" y="-533400"/>
            <a:ext cx="9144000" cy="1698299"/>
          </a:xfrm>
          <a:prstGeom prst="rect">
            <a:avLst/>
          </a:prstGeom>
        </p:spPr>
      </p:pic>
      <p:sp>
        <p:nvSpPr>
          <p:cNvPr id="8" name="Rectangle 4">
            <a:extLst>
              <a:ext uri="{FF2B5EF4-FFF2-40B4-BE49-F238E27FC236}">
                <a16:creationId xmlns:a16="http://schemas.microsoft.com/office/drawing/2014/main" xmlns="" id="{CA2F884E-16A2-A043-9415-BFFFA5DE3095}"/>
              </a:ext>
            </a:extLst>
          </p:cNvPr>
          <p:cNvSpPr>
            <a:spLocks noChangeArrowheads="1"/>
          </p:cNvSpPr>
          <p:nvPr/>
        </p:nvSpPr>
        <p:spPr bwMode="white">
          <a:xfrm>
            <a:off x="0" y="1164899"/>
            <a:ext cx="9144000" cy="76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accent2"/>
                </a:solidFill>
                <a:latin typeface="Verdana" pitchFamily="34" charset="0"/>
              </a:defRPr>
            </a:lvl1pPr>
            <a:lvl2pPr marL="742950" indent="-285750">
              <a:spcBef>
                <a:spcPct val="20000"/>
              </a:spcBef>
              <a:buChar char="–"/>
              <a:defRPr sz="2400">
                <a:solidFill>
                  <a:schemeClr val="accent2"/>
                </a:solidFill>
                <a:latin typeface="Verdana" pitchFamily="34" charset="0"/>
              </a:defRPr>
            </a:lvl2pPr>
            <a:lvl3pPr marL="1143000" indent="-228600">
              <a:spcBef>
                <a:spcPct val="20000"/>
              </a:spcBef>
              <a:buChar char="•"/>
              <a:defRPr sz="2000">
                <a:solidFill>
                  <a:schemeClr val="accent2"/>
                </a:solidFill>
                <a:latin typeface="Verdana" pitchFamily="34" charset="0"/>
              </a:defRPr>
            </a:lvl3pPr>
            <a:lvl4pPr marL="1600200" indent="-228600">
              <a:spcBef>
                <a:spcPct val="20000"/>
              </a:spcBef>
              <a:buChar char="–"/>
              <a:defRPr>
                <a:solidFill>
                  <a:schemeClr val="accent2"/>
                </a:solidFill>
                <a:latin typeface="Verdana" pitchFamily="34" charset="0"/>
              </a:defRPr>
            </a:lvl4pPr>
            <a:lvl5pPr marL="2057400" indent="-228600">
              <a:spcBef>
                <a:spcPct val="20000"/>
              </a:spcBef>
              <a:buChar char="»"/>
              <a:defRPr>
                <a:solidFill>
                  <a:schemeClr val="accent2"/>
                </a:solidFill>
                <a:latin typeface="Verdana" pitchFamily="34" charset="0"/>
              </a:defRPr>
            </a:lvl5pPr>
            <a:lvl6pPr marL="2514600" indent="-228600" eaLnBrk="0" fontAlgn="base" hangingPunct="0">
              <a:spcBef>
                <a:spcPct val="20000"/>
              </a:spcBef>
              <a:spcAft>
                <a:spcPct val="0"/>
              </a:spcAft>
              <a:buChar char="»"/>
              <a:defRPr>
                <a:solidFill>
                  <a:schemeClr val="accent2"/>
                </a:solidFill>
                <a:latin typeface="Verdana" pitchFamily="34" charset="0"/>
              </a:defRPr>
            </a:lvl6pPr>
            <a:lvl7pPr marL="2971800" indent="-228600" eaLnBrk="0" fontAlgn="base" hangingPunct="0">
              <a:spcBef>
                <a:spcPct val="20000"/>
              </a:spcBef>
              <a:spcAft>
                <a:spcPct val="0"/>
              </a:spcAft>
              <a:buChar char="»"/>
              <a:defRPr>
                <a:solidFill>
                  <a:schemeClr val="accent2"/>
                </a:solidFill>
                <a:latin typeface="Verdana" pitchFamily="34" charset="0"/>
              </a:defRPr>
            </a:lvl7pPr>
            <a:lvl8pPr marL="3429000" indent="-228600" eaLnBrk="0" fontAlgn="base" hangingPunct="0">
              <a:spcBef>
                <a:spcPct val="20000"/>
              </a:spcBef>
              <a:spcAft>
                <a:spcPct val="0"/>
              </a:spcAft>
              <a:buChar char="»"/>
              <a:defRPr>
                <a:solidFill>
                  <a:schemeClr val="accent2"/>
                </a:solidFill>
                <a:latin typeface="Verdana" pitchFamily="34" charset="0"/>
              </a:defRPr>
            </a:lvl8pPr>
            <a:lvl9pPr marL="3886200" indent="-228600" eaLnBrk="0" fontAlgn="base" hangingPunct="0">
              <a:spcBef>
                <a:spcPct val="20000"/>
              </a:spcBef>
              <a:spcAft>
                <a:spcPct val="0"/>
              </a:spcAft>
              <a:buChar char="»"/>
              <a:defRPr>
                <a:solidFill>
                  <a:schemeClr val="accent2"/>
                </a:solidFill>
                <a:latin typeface="Verdana" pitchFamily="34" charset="0"/>
              </a:defRPr>
            </a:lvl9pPr>
          </a:lstStyle>
          <a:p>
            <a:pPr eaLnBrk="1" hangingPunct="1">
              <a:spcBef>
                <a:spcPct val="0"/>
              </a:spcBef>
              <a:buFontTx/>
              <a:buNone/>
            </a:pPr>
            <a:endParaRPr lang="en-US" altLang="en-US" sz="1800">
              <a:solidFill>
                <a:schemeClr val="tx1"/>
              </a:solidFill>
              <a:latin typeface="Arial" pitchFamily="34" charset="0"/>
            </a:endParaRPr>
          </a:p>
        </p:txBody>
      </p:sp>
      <p:pic>
        <p:nvPicPr>
          <p:cNvPr id="10" name="Picture 9">
            <a:extLst>
              <a:ext uri="{FF2B5EF4-FFF2-40B4-BE49-F238E27FC236}">
                <a16:creationId xmlns:a16="http://schemas.microsoft.com/office/drawing/2014/main" xmlns="" id="{11395275-8321-374F-A434-B805A6FAB9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5791200"/>
            <a:ext cx="863600" cy="863600"/>
          </a:xfrm>
          <a:prstGeom prst="rect">
            <a:avLst/>
          </a:prstGeom>
        </p:spPr>
      </p:pic>
    </p:spTree>
    <p:extLst>
      <p:ext uri="{BB962C8B-B14F-4D97-AF65-F5344CB8AC3E}">
        <p14:creationId xmlns:p14="http://schemas.microsoft.com/office/powerpoint/2010/main" val="1778673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81249A-EB8D-4AE2-93A5-7BB93A31C896}"/>
              </a:ext>
            </a:extLst>
          </p:cNvPr>
          <p:cNvSpPr>
            <a:spLocks noGrp="1"/>
          </p:cNvSpPr>
          <p:nvPr>
            <p:ph type="title"/>
          </p:nvPr>
        </p:nvSpPr>
        <p:spPr>
          <a:xfrm>
            <a:off x="381000" y="1417638"/>
            <a:ext cx="8229600" cy="792162"/>
          </a:xfrm>
        </p:spPr>
        <p:txBody>
          <a:bodyPr/>
          <a:lstStyle/>
          <a:p>
            <a:r>
              <a:rPr lang="en-US" dirty="0"/>
              <a:t>Agenda</a:t>
            </a:r>
          </a:p>
        </p:txBody>
      </p:sp>
      <p:sp>
        <p:nvSpPr>
          <p:cNvPr id="3" name="Content Placeholder 2">
            <a:extLst>
              <a:ext uri="{FF2B5EF4-FFF2-40B4-BE49-F238E27FC236}">
                <a16:creationId xmlns:a16="http://schemas.microsoft.com/office/drawing/2014/main" xmlns="" id="{133CE9E4-F508-4526-B1DB-7A5C0BD10878}"/>
              </a:ext>
            </a:extLst>
          </p:cNvPr>
          <p:cNvSpPr>
            <a:spLocks noGrp="1"/>
          </p:cNvSpPr>
          <p:nvPr>
            <p:ph idx="1"/>
          </p:nvPr>
        </p:nvSpPr>
        <p:spPr>
          <a:xfrm>
            <a:off x="609600" y="2209800"/>
            <a:ext cx="8229600" cy="4144963"/>
          </a:xfrm>
        </p:spPr>
        <p:txBody>
          <a:bodyPr/>
          <a:lstStyle/>
          <a:p>
            <a:r>
              <a:rPr lang="en-US" dirty="0"/>
              <a:t>Education is key</a:t>
            </a:r>
          </a:p>
          <a:p>
            <a:r>
              <a:rPr lang="en-US" dirty="0"/>
              <a:t>Coordinated efforts of state and localities</a:t>
            </a:r>
          </a:p>
          <a:p>
            <a:r>
              <a:rPr lang="en-US" dirty="0"/>
              <a:t>Benefits of walking and biking</a:t>
            </a:r>
          </a:p>
          <a:p>
            <a:r>
              <a:rPr lang="en-US" dirty="0"/>
              <a:t>One fatality is too many</a:t>
            </a:r>
          </a:p>
          <a:p>
            <a:r>
              <a:rPr lang="en-US" dirty="0"/>
              <a:t>Actions recommended</a:t>
            </a:r>
          </a:p>
          <a:p>
            <a:pPr marL="0" indent="0">
              <a:buNone/>
            </a:pPr>
            <a:endParaRPr lang="en-US" dirty="0"/>
          </a:p>
        </p:txBody>
      </p:sp>
      <p:pic>
        <p:nvPicPr>
          <p:cNvPr id="5" name="Picture 4">
            <a:extLst>
              <a:ext uri="{FF2B5EF4-FFF2-40B4-BE49-F238E27FC236}">
                <a16:creationId xmlns:a16="http://schemas.microsoft.com/office/drawing/2014/main" xmlns="" id="{05DB2D3A-4350-7C46-837F-15D7FA46595B}"/>
              </a:ext>
            </a:extLst>
          </p:cNvPr>
          <p:cNvPicPr>
            <a:picLocks noChangeAspect="1"/>
          </p:cNvPicPr>
          <p:nvPr/>
        </p:nvPicPr>
        <p:blipFill rotWithShape="1">
          <a:blip r:embed="rId3">
            <a:extLst>
              <a:ext uri="{28A0092B-C50C-407E-A947-70E740481C1C}">
                <a14:useLocalDpi xmlns:a14="http://schemas.microsoft.com/office/drawing/2010/main" val="0"/>
              </a:ext>
            </a:extLst>
          </a:blip>
          <a:srcRect l="10294"/>
          <a:stretch/>
        </p:blipFill>
        <p:spPr>
          <a:xfrm>
            <a:off x="-76200" y="2164"/>
            <a:ext cx="9296400" cy="1217036"/>
          </a:xfrm>
          <a:prstGeom prst="rect">
            <a:avLst/>
          </a:prstGeom>
        </p:spPr>
      </p:pic>
      <p:sp>
        <p:nvSpPr>
          <p:cNvPr id="7" name="Rectangle 4">
            <a:extLst>
              <a:ext uri="{FF2B5EF4-FFF2-40B4-BE49-F238E27FC236}">
                <a16:creationId xmlns:a16="http://schemas.microsoft.com/office/drawing/2014/main" xmlns="" id="{9BCC7BCC-BC0C-8540-B05F-D1D0B308FD8D}"/>
              </a:ext>
            </a:extLst>
          </p:cNvPr>
          <p:cNvSpPr>
            <a:spLocks noChangeArrowheads="1"/>
          </p:cNvSpPr>
          <p:nvPr/>
        </p:nvSpPr>
        <p:spPr bwMode="white">
          <a:xfrm>
            <a:off x="0" y="1164899"/>
            <a:ext cx="9144000" cy="76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accent2"/>
                </a:solidFill>
                <a:latin typeface="Verdana" pitchFamily="34" charset="0"/>
              </a:defRPr>
            </a:lvl1pPr>
            <a:lvl2pPr marL="742950" indent="-285750">
              <a:spcBef>
                <a:spcPct val="20000"/>
              </a:spcBef>
              <a:buChar char="–"/>
              <a:defRPr sz="2400">
                <a:solidFill>
                  <a:schemeClr val="accent2"/>
                </a:solidFill>
                <a:latin typeface="Verdana" pitchFamily="34" charset="0"/>
              </a:defRPr>
            </a:lvl2pPr>
            <a:lvl3pPr marL="1143000" indent="-228600">
              <a:spcBef>
                <a:spcPct val="20000"/>
              </a:spcBef>
              <a:buChar char="•"/>
              <a:defRPr sz="2000">
                <a:solidFill>
                  <a:schemeClr val="accent2"/>
                </a:solidFill>
                <a:latin typeface="Verdana" pitchFamily="34" charset="0"/>
              </a:defRPr>
            </a:lvl3pPr>
            <a:lvl4pPr marL="1600200" indent="-228600">
              <a:spcBef>
                <a:spcPct val="20000"/>
              </a:spcBef>
              <a:buChar char="–"/>
              <a:defRPr>
                <a:solidFill>
                  <a:schemeClr val="accent2"/>
                </a:solidFill>
                <a:latin typeface="Verdana" pitchFamily="34" charset="0"/>
              </a:defRPr>
            </a:lvl4pPr>
            <a:lvl5pPr marL="2057400" indent="-228600">
              <a:spcBef>
                <a:spcPct val="20000"/>
              </a:spcBef>
              <a:buChar char="»"/>
              <a:defRPr>
                <a:solidFill>
                  <a:schemeClr val="accent2"/>
                </a:solidFill>
                <a:latin typeface="Verdana" pitchFamily="34" charset="0"/>
              </a:defRPr>
            </a:lvl5pPr>
            <a:lvl6pPr marL="2514600" indent="-228600" eaLnBrk="0" fontAlgn="base" hangingPunct="0">
              <a:spcBef>
                <a:spcPct val="20000"/>
              </a:spcBef>
              <a:spcAft>
                <a:spcPct val="0"/>
              </a:spcAft>
              <a:buChar char="»"/>
              <a:defRPr>
                <a:solidFill>
                  <a:schemeClr val="accent2"/>
                </a:solidFill>
                <a:latin typeface="Verdana" pitchFamily="34" charset="0"/>
              </a:defRPr>
            </a:lvl6pPr>
            <a:lvl7pPr marL="2971800" indent="-228600" eaLnBrk="0" fontAlgn="base" hangingPunct="0">
              <a:spcBef>
                <a:spcPct val="20000"/>
              </a:spcBef>
              <a:spcAft>
                <a:spcPct val="0"/>
              </a:spcAft>
              <a:buChar char="»"/>
              <a:defRPr>
                <a:solidFill>
                  <a:schemeClr val="accent2"/>
                </a:solidFill>
                <a:latin typeface="Verdana" pitchFamily="34" charset="0"/>
              </a:defRPr>
            </a:lvl7pPr>
            <a:lvl8pPr marL="3429000" indent="-228600" eaLnBrk="0" fontAlgn="base" hangingPunct="0">
              <a:spcBef>
                <a:spcPct val="20000"/>
              </a:spcBef>
              <a:spcAft>
                <a:spcPct val="0"/>
              </a:spcAft>
              <a:buChar char="»"/>
              <a:defRPr>
                <a:solidFill>
                  <a:schemeClr val="accent2"/>
                </a:solidFill>
                <a:latin typeface="Verdana" pitchFamily="34" charset="0"/>
              </a:defRPr>
            </a:lvl8pPr>
            <a:lvl9pPr marL="3886200" indent="-228600" eaLnBrk="0" fontAlgn="base" hangingPunct="0">
              <a:spcBef>
                <a:spcPct val="20000"/>
              </a:spcBef>
              <a:spcAft>
                <a:spcPct val="0"/>
              </a:spcAft>
              <a:buChar char="»"/>
              <a:defRPr>
                <a:solidFill>
                  <a:schemeClr val="accent2"/>
                </a:solidFill>
                <a:latin typeface="Verdana" pitchFamily="34" charset="0"/>
              </a:defRPr>
            </a:lvl9pPr>
          </a:lstStyle>
          <a:p>
            <a:pPr eaLnBrk="1" hangingPunct="1">
              <a:spcBef>
                <a:spcPct val="0"/>
              </a:spcBef>
              <a:buFontTx/>
              <a:buNone/>
            </a:pPr>
            <a:endParaRPr lang="en-US" altLang="en-US" sz="1800">
              <a:solidFill>
                <a:schemeClr val="tx1"/>
              </a:solidFill>
              <a:latin typeface="Arial" pitchFamily="34" charset="0"/>
            </a:endParaRPr>
          </a:p>
        </p:txBody>
      </p:sp>
      <p:pic>
        <p:nvPicPr>
          <p:cNvPr id="9" name="Picture 8">
            <a:extLst>
              <a:ext uri="{FF2B5EF4-FFF2-40B4-BE49-F238E27FC236}">
                <a16:creationId xmlns:a16="http://schemas.microsoft.com/office/drawing/2014/main" xmlns="" id="{34CF9FDB-0581-1241-86D9-C5702A4579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5791200"/>
            <a:ext cx="863600" cy="863600"/>
          </a:xfrm>
          <a:prstGeom prst="rect">
            <a:avLst/>
          </a:prstGeom>
        </p:spPr>
      </p:pic>
    </p:spTree>
    <p:extLst>
      <p:ext uri="{BB962C8B-B14F-4D97-AF65-F5344CB8AC3E}">
        <p14:creationId xmlns:p14="http://schemas.microsoft.com/office/powerpoint/2010/main" val="2014474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451A33-77D3-4945-8321-535D11CA7D46}"/>
              </a:ext>
            </a:extLst>
          </p:cNvPr>
          <p:cNvSpPr>
            <a:spLocks noGrp="1"/>
          </p:cNvSpPr>
          <p:nvPr>
            <p:ph type="title"/>
          </p:nvPr>
        </p:nvSpPr>
        <p:spPr>
          <a:xfrm>
            <a:off x="457200" y="1229143"/>
            <a:ext cx="8229600" cy="792162"/>
          </a:xfrm>
        </p:spPr>
        <p:txBody>
          <a:bodyPr/>
          <a:lstStyle/>
          <a:p>
            <a:r>
              <a:rPr lang="en-US" dirty="0"/>
              <a:t>Education is Key</a:t>
            </a:r>
          </a:p>
        </p:txBody>
      </p:sp>
      <p:sp>
        <p:nvSpPr>
          <p:cNvPr id="3" name="Content Placeholder 2">
            <a:extLst>
              <a:ext uri="{FF2B5EF4-FFF2-40B4-BE49-F238E27FC236}">
                <a16:creationId xmlns:a16="http://schemas.microsoft.com/office/drawing/2014/main" xmlns="" id="{8252470B-A3D1-4EB4-94BE-06413EF160DB}"/>
              </a:ext>
            </a:extLst>
          </p:cNvPr>
          <p:cNvSpPr>
            <a:spLocks noGrp="1"/>
          </p:cNvSpPr>
          <p:nvPr>
            <p:ph idx="1"/>
          </p:nvPr>
        </p:nvSpPr>
        <p:spPr>
          <a:xfrm>
            <a:off x="533400" y="2057400"/>
            <a:ext cx="8229600" cy="4144963"/>
          </a:xfrm>
        </p:spPr>
        <p:txBody>
          <a:bodyPr>
            <a:normAutofit fontScale="85000" lnSpcReduction="20000"/>
          </a:bodyPr>
          <a:lstStyle/>
          <a:p>
            <a:r>
              <a:rPr lang="en-US" dirty="0"/>
              <a:t>Children walking/biking to school:  </a:t>
            </a:r>
          </a:p>
          <a:p>
            <a:pPr lvl="1">
              <a:buFont typeface="Wingdings" panose="05000000000000000000" pitchFamily="2" charset="2"/>
              <a:buChar char="§"/>
            </a:pPr>
            <a:r>
              <a:rPr lang="en-US" dirty="0"/>
              <a:t>48% in 1969</a:t>
            </a:r>
          </a:p>
          <a:p>
            <a:pPr lvl="1">
              <a:buFont typeface="Wingdings" panose="05000000000000000000" pitchFamily="2" charset="2"/>
              <a:buChar char="§"/>
            </a:pPr>
            <a:r>
              <a:rPr lang="en-US" dirty="0"/>
              <a:t>13% in 2009</a:t>
            </a:r>
          </a:p>
          <a:p>
            <a:pPr lvl="1">
              <a:buFont typeface="Wingdings" panose="05000000000000000000" pitchFamily="2" charset="2"/>
              <a:buChar char="§"/>
            </a:pPr>
            <a:r>
              <a:rPr lang="en-US" dirty="0"/>
              <a:t>Traffic deaths and injuries have increased</a:t>
            </a:r>
          </a:p>
          <a:p>
            <a:r>
              <a:rPr lang="en-US" dirty="0"/>
              <a:t>Safe Routes to School program (SRTS) – positive results: </a:t>
            </a:r>
          </a:p>
          <a:p>
            <a:pPr lvl="1">
              <a:buFont typeface="Wingdings" panose="05000000000000000000" pitchFamily="2" charset="2"/>
              <a:buChar char="§"/>
            </a:pPr>
            <a:r>
              <a:rPr lang="en-US" dirty="0"/>
              <a:t>31% increase in walking/biking over 5 years (DC, FL, OR, TX)</a:t>
            </a:r>
          </a:p>
          <a:p>
            <a:pPr lvl="1">
              <a:buFont typeface="Wingdings" panose="05000000000000000000" pitchFamily="2" charset="2"/>
              <a:buChar char="§"/>
            </a:pPr>
            <a:r>
              <a:rPr lang="en-US" dirty="0"/>
              <a:t>CA – 75% reduction in active transport accidents</a:t>
            </a:r>
          </a:p>
          <a:p>
            <a:pPr lvl="1">
              <a:buFont typeface="Wingdings" panose="05000000000000000000" pitchFamily="2" charset="2"/>
              <a:buChar char="§"/>
            </a:pPr>
            <a:r>
              <a:rPr lang="en-US" dirty="0"/>
              <a:t>VA – dedicated coordinator; robust curriculum available (K-12), Bike/pedestrian safety part of SOL</a:t>
            </a:r>
          </a:p>
        </p:txBody>
      </p:sp>
      <p:sp>
        <p:nvSpPr>
          <p:cNvPr id="6" name="Rectangle 4">
            <a:extLst>
              <a:ext uri="{FF2B5EF4-FFF2-40B4-BE49-F238E27FC236}">
                <a16:creationId xmlns:a16="http://schemas.microsoft.com/office/drawing/2014/main" xmlns="" id="{F48232EE-A36F-C54E-A9CD-D26D049667AA}"/>
              </a:ext>
            </a:extLst>
          </p:cNvPr>
          <p:cNvSpPr>
            <a:spLocks noChangeArrowheads="1"/>
          </p:cNvSpPr>
          <p:nvPr/>
        </p:nvSpPr>
        <p:spPr bwMode="white">
          <a:xfrm>
            <a:off x="0" y="1164899"/>
            <a:ext cx="9144000" cy="76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accent2"/>
                </a:solidFill>
                <a:latin typeface="Verdana" pitchFamily="34" charset="0"/>
              </a:defRPr>
            </a:lvl1pPr>
            <a:lvl2pPr marL="742950" indent="-285750">
              <a:spcBef>
                <a:spcPct val="20000"/>
              </a:spcBef>
              <a:buChar char="–"/>
              <a:defRPr sz="2400">
                <a:solidFill>
                  <a:schemeClr val="accent2"/>
                </a:solidFill>
                <a:latin typeface="Verdana" pitchFamily="34" charset="0"/>
              </a:defRPr>
            </a:lvl2pPr>
            <a:lvl3pPr marL="1143000" indent="-228600">
              <a:spcBef>
                <a:spcPct val="20000"/>
              </a:spcBef>
              <a:buChar char="•"/>
              <a:defRPr sz="2000">
                <a:solidFill>
                  <a:schemeClr val="accent2"/>
                </a:solidFill>
                <a:latin typeface="Verdana" pitchFamily="34" charset="0"/>
              </a:defRPr>
            </a:lvl3pPr>
            <a:lvl4pPr marL="1600200" indent="-228600">
              <a:spcBef>
                <a:spcPct val="20000"/>
              </a:spcBef>
              <a:buChar char="–"/>
              <a:defRPr>
                <a:solidFill>
                  <a:schemeClr val="accent2"/>
                </a:solidFill>
                <a:latin typeface="Verdana" pitchFamily="34" charset="0"/>
              </a:defRPr>
            </a:lvl4pPr>
            <a:lvl5pPr marL="2057400" indent="-228600">
              <a:spcBef>
                <a:spcPct val="20000"/>
              </a:spcBef>
              <a:buChar char="»"/>
              <a:defRPr>
                <a:solidFill>
                  <a:schemeClr val="accent2"/>
                </a:solidFill>
                <a:latin typeface="Verdana" pitchFamily="34" charset="0"/>
              </a:defRPr>
            </a:lvl5pPr>
            <a:lvl6pPr marL="2514600" indent="-228600" eaLnBrk="0" fontAlgn="base" hangingPunct="0">
              <a:spcBef>
                <a:spcPct val="20000"/>
              </a:spcBef>
              <a:spcAft>
                <a:spcPct val="0"/>
              </a:spcAft>
              <a:buChar char="»"/>
              <a:defRPr>
                <a:solidFill>
                  <a:schemeClr val="accent2"/>
                </a:solidFill>
                <a:latin typeface="Verdana" pitchFamily="34" charset="0"/>
              </a:defRPr>
            </a:lvl6pPr>
            <a:lvl7pPr marL="2971800" indent="-228600" eaLnBrk="0" fontAlgn="base" hangingPunct="0">
              <a:spcBef>
                <a:spcPct val="20000"/>
              </a:spcBef>
              <a:spcAft>
                <a:spcPct val="0"/>
              </a:spcAft>
              <a:buChar char="»"/>
              <a:defRPr>
                <a:solidFill>
                  <a:schemeClr val="accent2"/>
                </a:solidFill>
                <a:latin typeface="Verdana" pitchFamily="34" charset="0"/>
              </a:defRPr>
            </a:lvl7pPr>
            <a:lvl8pPr marL="3429000" indent="-228600" eaLnBrk="0" fontAlgn="base" hangingPunct="0">
              <a:spcBef>
                <a:spcPct val="20000"/>
              </a:spcBef>
              <a:spcAft>
                <a:spcPct val="0"/>
              </a:spcAft>
              <a:buChar char="»"/>
              <a:defRPr>
                <a:solidFill>
                  <a:schemeClr val="accent2"/>
                </a:solidFill>
                <a:latin typeface="Verdana" pitchFamily="34" charset="0"/>
              </a:defRPr>
            </a:lvl8pPr>
            <a:lvl9pPr marL="3886200" indent="-228600" eaLnBrk="0" fontAlgn="base" hangingPunct="0">
              <a:spcBef>
                <a:spcPct val="20000"/>
              </a:spcBef>
              <a:spcAft>
                <a:spcPct val="0"/>
              </a:spcAft>
              <a:buChar char="»"/>
              <a:defRPr>
                <a:solidFill>
                  <a:schemeClr val="accent2"/>
                </a:solidFill>
                <a:latin typeface="Verdana" pitchFamily="34" charset="0"/>
              </a:defRPr>
            </a:lvl9pPr>
          </a:lstStyle>
          <a:p>
            <a:pPr eaLnBrk="1" hangingPunct="1">
              <a:spcBef>
                <a:spcPct val="0"/>
              </a:spcBef>
              <a:buFontTx/>
              <a:buNone/>
            </a:pPr>
            <a:endParaRPr lang="en-US" altLang="en-US" sz="1800">
              <a:solidFill>
                <a:schemeClr val="tx1"/>
              </a:solidFill>
              <a:latin typeface="Arial" pitchFamily="34" charset="0"/>
            </a:endParaRPr>
          </a:p>
        </p:txBody>
      </p:sp>
      <p:pic>
        <p:nvPicPr>
          <p:cNvPr id="8" name="Picture 7">
            <a:extLst>
              <a:ext uri="{FF2B5EF4-FFF2-40B4-BE49-F238E27FC236}">
                <a16:creationId xmlns:a16="http://schemas.microsoft.com/office/drawing/2014/main" xmlns="" id="{B37705AD-5527-1444-AB06-0D5A805507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5791200"/>
            <a:ext cx="863600" cy="863600"/>
          </a:xfrm>
          <a:prstGeom prst="rect">
            <a:avLst/>
          </a:prstGeom>
        </p:spPr>
      </p:pic>
      <p:pic>
        <p:nvPicPr>
          <p:cNvPr id="9" name="Picture 8">
            <a:extLst>
              <a:ext uri="{FF2B5EF4-FFF2-40B4-BE49-F238E27FC236}">
                <a16:creationId xmlns:a16="http://schemas.microsoft.com/office/drawing/2014/main" xmlns="" id="{26801D37-3A49-7846-8CA6-ECB505F4D2C3}"/>
              </a:ext>
            </a:extLst>
          </p:cNvPr>
          <p:cNvPicPr>
            <a:picLocks noChangeAspect="1"/>
          </p:cNvPicPr>
          <p:nvPr/>
        </p:nvPicPr>
        <p:blipFill rotWithShape="1">
          <a:blip r:embed="rId4">
            <a:extLst>
              <a:ext uri="{28A0092B-C50C-407E-A947-70E740481C1C}">
                <a14:useLocalDpi xmlns:a14="http://schemas.microsoft.com/office/drawing/2010/main" val="0"/>
              </a:ext>
            </a:extLst>
          </a:blip>
          <a:srcRect t="-12494" b="42880"/>
          <a:stretch/>
        </p:blipFill>
        <p:spPr>
          <a:xfrm>
            <a:off x="-16042" y="-533400"/>
            <a:ext cx="9144000" cy="1698299"/>
          </a:xfrm>
          <a:prstGeom prst="rect">
            <a:avLst/>
          </a:prstGeom>
        </p:spPr>
      </p:pic>
    </p:spTree>
    <p:extLst>
      <p:ext uri="{BB962C8B-B14F-4D97-AF65-F5344CB8AC3E}">
        <p14:creationId xmlns:p14="http://schemas.microsoft.com/office/powerpoint/2010/main" val="2653248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31AB73-147D-4F95-A5B7-75EDDC7AFEDA}"/>
              </a:ext>
            </a:extLst>
          </p:cNvPr>
          <p:cNvSpPr>
            <a:spLocks noGrp="1"/>
          </p:cNvSpPr>
          <p:nvPr>
            <p:ph type="title"/>
          </p:nvPr>
        </p:nvSpPr>
        <p:spPr>
          <a:xfrm>
            <a:off x="619626" y="1300993"/>
            <a:ext cx="7904747" cy="487438"/>
          </a:xfrm>
        </p:spPr>
        <p:txBody>
          <a:bodyPr>
            <a:noAutofit/>
          </a:bodyPr>
          <a:lstStyle/>
          <a:p>
            <a:r>
              <a:rPr lang="en-US" sz="3200" dirty="0"/>
              <a:t>Coordinated Efforts of State and Localities	</a:t>
            </a:r>
          </a:p>
        </p:txBody>
      </p:sp>
      <p:sp>
        <p:nvSpPr>
          <p:cNvPr id="3" name="Content Placeholder 2">
            <a:extLst>
              <a:ext uri="{FF2B5EF4-FFF2-40B4-BE49-F238E27FC236}">
                <a16:creationId xmlns:a16="http://schemas.microsoft.com/office/drawing/2014/main" xmlns="" id="{F528618E-117B-4CBB-AFF3-1C72B793F809}"/>
              </a:ext>
            </a:extLst>
          </p:cNvPr>
          <p:cNvSpPr>
            <a:spLocks noGrp="1"/>
          </p:cNvSpPr>
          <p:nvPr>
            <p:ph idx="1"/>
          </p:nvPr>
        </p:nvSpPr>
        <p:spPr>
          <a:xfrm>
            <a:off x="409074" y="2133599"/>
            <a:ext cx="8277726" cy="4040615"/>
          </a:xfrm>
        </p:spPr>
        <p:txBody>
          <a:bodyPr>
            <a:normAutofit/>
          </a:bodyPr>
          <a:lstStyle/>
          <a:p>
            <a:r>
              <a:rPr lang="en-US" dirty="0"/>
              <a:t>Virginia </a:t>
            </a:r>
            <a:r>
              <a:rPr lang="en-US"/>
              <a:t>10</a:t>
            </a:r>
            <a:r>
              <a:rPr lang="en-US" baseline="30000"/>
              <a:t>th</a:t>
            </a:r>
            <a:r>
              <a:rPr lang="en-US"/>
              <a:t> </a:t>
            </a:r>
            <a:r>
              <a:rPr lang="en-US" smtClean="0"/>
              <a:t>most bike friendly </a:t>
            </a:r>
            <a:r>
              <a:rPr lang="en-US" dirty="0"/>
              <a:t>state in the nation</a:t>
            </a:r>
          </a:p>
          <a:p>
            <a:pPr lvl="1"/>
            <a:r>
              <a:rPr lang="en-US" dirty="0"/>
              <a:t>#1 of the 13 southern states</a:t>
            </a:r>
          </a:p>
          <a:p>
            <a:pPr lvl="1"/>
            <a:r>
              <a:rPr lang="en-US" dirty="0"/>
              <a:t>VDOT, DMV, DOE, VDH, VDFP, State Police programs</a:t>
            </a:r>
          </a:p>
          <a:p>
            <a:pPr lvl="1"/>
            <a:r>
              <a:rPr lang="en-US" dirty="0"/>
              <a:t>UDA grant programs</a:t>
            </a:r>
          </a:p>
          <a:p>
            <a:pPr lvl="1"/>
            <a:r>
              <a:rPr lang="en-US" dirty="0"/>
              <a:t>Bicycle-friendly laws</a:t>
            </a:r>
          </a:p>
        </p:txBody>
      </p:sp>
      <p:pic>
        <p:nvPicPr>
          <p:cNvPr id="4" name="Picture 3">
            <a:extLst>
              <a:ext uri="{FF2B5EF4-FFF2-40B4-BE49-F238E27FC236}">
                <a16:creationId xmlns:a16="http://schemas.microsoft.com/office/drawing/2014/main" xmlns="" id="{1BA1DBBA-7ED0-2D47-A84F-8A0A2A8C8F79}"/>
              </a:ext>
            </a:extLst>
          </p:cNvPr>
          <p:cNvPicPr>
            <a:picLocks noChangeAspect="1"/>
          </p:cNvPicPr>
          <p:nvPr/>
        </p:nvPicPr>
        <p:blipFill rotWithShape="1">
          <a:blip r:embed="rId3">
            <a:extLst>
              <a:ext uri="{28A0092B-C50C-407E-A947-70E740481C1C}">
                <a14:useLocalDpi xmlns:a14="http://schemas.microsoft.com/office/drawing/2010/main" val="0"/>
              </a:ext>
            </a:extLst>
          </a:blip>
          <a:srcRect l="10294"/>
          <a:stretch/>
        </p:blipFill>
        <p:spPr>
          <a:xfrm>
            <a:off x="0" y="-76200"/>
            <a:ext cx="9296400" cy="1217036"/>
          </a:xfrm>
          <a:prstGeom prst="rect">
            <a:avLst/>
          </a:prstGeom>
        </p:spPr>
      </p:pic>
      <p:sp>
        <p:nvSpPr>
          <p:cNvPr id="6" name="Rectangle 4">
            <a:extLst>
              <a:ext uri="{FF2B5EF4-FFF2-40B4-BE49-F238E27FC236}">
                <a16:creationId xmlns:a16="http://schemas.microsoft.com/office/drawing/2014/main" xmlns="" id="{FAB59F0A-8A1B-8746-A2CF-386D2EA0617D}"/>
              </a:ext>
            </a:extLst>
          </p:cNvPr>
          <p:cNvSpPr>
            <a:spLocks noChangeArrowheads="1"/>
          </p:cNvSpPr>
          <p:nvPr/>
        </p:nvSpPr>
        <p:spPr bwMode="white">
          <a:xfrm>
            <a:off x="0" y="1164899"/>
            <a:ext cx="9144000" cy="76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accent2"/>
                </a:solidFill>
                <a:latin typeface="Verdana" pitchFamily="34" charset="0"/>
              </a:defRPr>
            </a:lvl1pPr>
            <a:lvl2pPr marL="742950" indent="-285750">
              <a:spcBef>
                <a:spcPct val="20000"/>
              </a:spcBef>
              <a:buChar char="–"/>
              <a:defRPr sz="2400">
                <a:solidFill>
                  <a:schemeClr val="accent2"/>
                </a:solidFill>
                <a:latin typeface="Verdana" pitchFamily="34" charset="0"/>
              </a:defRPr>
            </a:lvl2pPr>
            <a:lvl3pPr marL="1143000" indent="-228600">
              <a:spcBef>
                <a:spcPct val="20000"/>
              </a:spcBef>
              <a:buChar char="•"/>
              <a:defRPr sz="2000">
                <a:solidFill>
                  <a:schemeClr val="accent2"/>
                </a:solidFill>
                <a:latin typeface="Verdana" pitchFamily="34" charset="0"/>
              </a:defRPr>
            </a:lvl3pPr>
            <a:lvl4pPr marL="1600200" indent="-228600">
              <a:spcBef>
                <a:spcPct val="20000"/>
              </a:spcBef>
              <a:buChar char="–"/>
              <a:defRPr>
                <a:solidFill>
                  <a:schemeClr val="accent2"/>
                </a:solidFill>
                <a:latin typeface="Verdana" pitchFamily="34" charset="0"/>
              </a:defRPr>
            </a:lvl4pPr>
            <a:lvl5pPr marL="2057400" indent="-228600">
              <a:spcBef>
                <a:spcPct val="20000"/>
              </a:spcBef>
              <a:buChar char="»"/>
              <a:defRPr>
                <a:solidFill>
                  <a:schemeClr val="accent2"/>
                </a:solidFill>
                <a:latin typeface="Verdana" pitchFamily="34" charset="0"/>
              </a:defRPr>
            </a:lvl5pPr>
            <a:lvl6pPr marL="2514600" indent="-228600" eaLnBrk="0" fontAlgn="base" hangingPunct="0">
              <a:spcBef>
                <a:spcPct val="20000"/>
              </a:spcBef>
              <a:spcAft>
                <a:spcPct val="0"/>
              </a:spcAft>
              <a:buChar char="»"/>
              <a:defRPr>
                <a:solidFill>
                  <a:schemeClr val="accent2"/>
                </a:solidFill>
                <a:latin typeface="Verdana" pitchFamily="34" charset="0"/>
              </a:defRPr>
            </a:lvl6pPr>
            <a:lvl7pPr marL="2971800" indent="-228600" eaLnBrk="0" fontAlgn="base" hangingPunct="0">
              <a:spcBef>
                <a:spcPct val="20000"/>
              </a:spcBef>
              <a:spcAft>
                <a:spcPct val="0"/>
              </a:spcAft>
              <a:buChar char="»"/>
              <a:defRPr>
                <a:solidFill>
                  <a:schemeClr val="accent2"/>
                </a:solidFill>
                <a:latin typeface="Verdana" pitchFamily="34" charset="0"/>
              </a:defRPr>
            </a:lvl7pPr>
            <a:lvl8pPr marL="3429000" indent="-228600" eaLnBrk="0" fontAlgn="base" hangingPunct="0">
              <a:spcBef>
                <a:spcPct val="20000"/>
              </a:spcBef>
              <a:spcAft>
                <a:spcPct val="0"/>
              </a:spcAft>
              <a:buChar char="»"/>
              <a:defRPr>
                <a:solidFill>
                  <a:schemeClr val="accent2"/>
                </a:solidFill>
                <a:latin typeface="Verdana" pitchFamily="34" charset="0"/>
              </a:defRPr>
            </a:lvl8pPr>
            <a:lvl9pPr marL="3886200" indent="-228600" eaLnBrk="0" fontAlgn="base" hangingPunct="0">
              <a:spcBef>
                <a:spcPct val="20000"/>
              </a:spcBef>
              <a:spcAft>
                <a:spcPct val="0"/>
              </a:spcAft>
              <a:buChar char="»"/>
              <a:defRPr>
                <a:solidFill>
                  <a:schemeClr val="accent2"/>
                </a:solidFill>
                <a:latin typeface="Verdana" pitchFamily="34" charset="0"/>
              </a:defRPr>
            </a:lvl9pPr>
          </a:lstStyle>
          <a:p>
            <a:pPr eaLnBrk="1" hangingPunct="1">
              <a:spcBef>
                <a:spcPct val="0"/>
              </a:spcBef>
              <a:buFontTx/>
              <a:buNone/>
            </a:pPr>
            <a:endParaRPr lang="en-US" altLang="en-US" sz="1800">
              <a:solidFill>
                <a:schemeClr val="tx1"/>
              </a:solidFill>
              <a:latin typeface="Arial" pitchFamily="34" charset="0"/>
            </a:endParaRPr>
          </a:p>
        </p:txBody>
      </p:sp>
      <p:pic>
        <p:nvPicPr>
          <p:cNvPr id="8" name="Picture 7">
            <a:extLst>
              <a:ext uri="{FF2B5EF4-FFF2-40B4-BE49-F238E27FC236}">
                <a16:creationId xmlns:a16="http://schemas.microsoft.com/office/drawing/2014/main" xmlns="" id="{84A312D0-F7B5-034A-89B9-A73148B6E0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5791200"/>
            <a:ext cx="863600" cy="863600"/>
          </a:xfrm>
          <a:prstGeom prst="rect">
            <a:avLst/>
          </a:prstGeom>
        </p:spPr>
      </p:pic>
    </p:spTree>
    <p:extLst>
      <p:ext uri="{BB962C8B-B14F-4D97-AF65-F5344CB8AC3E}">
        <p14:creationId xmlns:p14="http://schemas.microsoft.com/office/powerpoint/2010/main" val="887250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31AB73-147D-4F95-A5B7-75EDDC7AFEDA}"/>
              </a:ext>
            </a:extLst>
          </p:cNvPr>
          <p:cNvSpPr>
            <a:spLocks noGrp="1"/>
          </p:cNvSpPr>
          <p:nvPr>
            <p:ph type="title"/>
          </p:nvPr>
        </p:nvSpPr>
        <p:spPr>
          <a:xfrm>
            <a:off x="409074" y="1281035"/>
            <a:ext cx="7904747" cy="487438"/>
          </a:xfrm>
        </p:spPr>
        <p:txBody>
          <a:bodyPr>
            <a:noAutofit/>
          </a:bodyPr>
          <a:lstStyle/>
          <a:p>
            <a:r>
              <a:rPr lang="en-US" sz="3200" dirty="0"/>
              <a:t>Coordinated Efforts of State and Localities	</a:t>
            </a:r>
          </a:p>
        </p:txBody>
      </p:sp>
      <p:sp>
        <p:nvSpPr>
          <p:cNvPr id="3" name="Content Placeholder 2">
            <a:extLst>
              <a:ext uri="{FF2B5EF4-FFF2-40B4-BE49-F238E27FC236}">
                <a16:creationId xmlns:a16="http://schemas.microsoft.com/office/drawing/2014/main" xmlns="" id="{F528618E-117B-4CBB-AFF3-1C72B793F809}"/>
              </a:ext>
            </a:extLst>
          </p:cNvPr>
          <p:cNvSpPr>
            <a:spLocks noGrp="1"/>
          </p:cNvSpPr>
          <p:nvPr>
            <p:ph idx="1"/>
          </p:nvPr>
        </p:nvSpPr>
        <p:spPr>
          <a:xfrm>
            <a:off x="409074" y="1808409"/>
            <a:ext cx="8277726" cy="4365806"/>
          </a:xfrm>
        </p:spPr>
        <p:txBody>
          <a:bodyPr>
            <a:normAutofit lnSpcReduction="10000"/>
          </a:bodyPr>
          <a:lstStyle/>
          <a:p>
            <a:r>
              <a:rPr lang="en-US" dirty="0"/>
              <a:t>Possible areas of improvement</a:t>
            </a:r>
          </a:p>
          <a:p>
            <a:pPr lvl="1"/>
            <a:r>
              <a:rPr lang="en-US" dirty="0"/>
              <a:t>Continue to encourage local involvement</a:t>
            </a:r>
          </a:p>
          <a:p>
            <a:pPr lvl="1"/>
            <a:r>
              <a:rPr lang="en-US" dirty="0"/>
              <a:t>Take advantage of federal funding</a:t>
            </a:r>
          </a:p>
          <a:p>
            <a:pPr lvl="1"/>
            <a:r>
              <a:rPr lang="en-US" dirty="0"/>
              <a:t>Safety messaging on buses and billboards</a:t>
            </a:r>
          </a:p>
          <a:p>
            <a:pPr lvl="1"/>
            <a:r>
              <a:rPr lang="en-US" dirty="0"/>
              <a:t>Utilize AARP to get message out about dangerous pedestrian areas</a:t>
            </a:r>
          </a:p>
          <a:p>
            <a:pPr lvl="1"/>
            <a:r>
              <a:rPr lang="en-US" dirty="0"/>
              <a:t>Enhance safety at crosswalks/curb jaywalking</a:t>
            </a:r>
          </a:p>
          <a:p>
            <a:pPr lvl="1"/>
            <a:r>
              <a:rPr lang="en-US" dirty="0"/>
              <a:t>Assess speed limits due to growth</a:t>
            </a:r>
          </a:p>
          <a:p>
            <a:pPr lvl="1"/>
            <a:r>
              <a:rPr lang="en-US" dirty="0">
                <a:solidFill>
                  <a:schemeClr val="accent2"/>
                </a:solidFill>
              </a:rPr>
              <a:t>Enact tougher distracted driving laws</a:t>
            </a:r>
          </a:p>
          <a:p>
            <a:pPr lvl="1"/>
            <a:endParaRPr lang="en-US" dirty="0"/>
          </a:p>
        </p:txBody>
      </p:sp>
      <p:pic>
        <p:nvPicPr>
          <p:cNvPr id="4" name="Picture 3">
            <a:extLst>
              <a:ext uri="{FF2B5EF4-FFF2-40B4-BE49-F238E27FC236}">
                <a16:creationId xmlns:a16="http://schemas.microsoft.com/office/drawing/2014/main" xmlns="" id="{1BA1DBBA-7ED0-2D47-A84F-8A0A2A8C8F79}"/>
              </a:ext>
            </a:extLst>
          </p:cNvPr>
          <p:cNvPicPr>
            <a:picLocks noChangeAspect="1"/>
          </p:cNvPicPr>
          <p:nvPr/>
        </p:nvPicPr>
        <p:blipFill rotWithShape="1">
          <a:blip r:embed="rId3">
            <a:extLst>
              <a:ext uri="{28A0092B-C50C-407E-A947-70E740481C1C}">
                <a14:useLocalDpi xmlns:a14="http://schemas.microsoft.com/office/drawing/2010/main" val="0"/>
              </a:ext>
            </a:extLst>
          </a:blip>
          <a:srcRect l="10294"/>
          <a:stretch/>
        </p:blipFill>
        <p:spPr>
          <a:xfrm>
            <a:off x="0" y="-76200"/>
            <a:ext cx="9296400" cy="1217036"/>
          </a:xfrm>
          <a:prstGeom prst="rect">
            <a:avLst/>
          </a:prstGeom>
        </p:spPr>
      </p:pic>
      <p:sp>
        <p:nvSpPr>
          <p:cNvPr id="6" name="Rectangle 4">
            <a:extLst>
              <a:ext uri="{FF2B5EF4-FFF2-40B4-BE49-F238E27FC236}">
                <a16:creationId xmlns:a16="http://schemas.microsoft.com/office/drawing/2014/main" xmlns="" id="{FAB59F0A-8A1B-8746-A2CF-386D2EA0617D}"/>
              </a:ext>
            </a:extLst>
          </p:cNvPr>
          <p:cNvSpPr>
            <a:spLocks noChangeArrowheads="1"/>
          </p:cNvSpPr>
          <p:nvPr/>
        </p:nvSpPr>
        <p:spPr bwMode="white">
          <a:xfrm>
            <a:off x="0" y="1164899"/>
            <a:ext cx="9144000" cy="76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accent2"/>
                </a:solidFill>
                <a:latin typeface="Verdana" pitchFamily="34" charset="0"/>
              </a:defRPr>
            </a:lvl1pPr>
            <a:lvl2pPr marL="742950" indent="-285750">
              <a:spcBef>
                <a:spcPct val="20000"/>
              </a:spcBef>
              <a:buChar char="–"/>
              <a:defRPr sz="2400">
                <a:solidFill>
                  <a:schemeClr val="accent2"/>
                </a:solidFill>
                <a:latin typeface="Verdana" pitchFamily="34" charset="0"/>
              </a:defRPr>
            </a:lvl2pPr>
            <a:lvl3pPr marL="1143000" indent="-228600">
              <a:spcBef>
                <a:spcPct val="20000"/>
              </a:spcBef>
              <a:buChar char="•"/>
              <a:defRPr sz="2000">
                <a:solidFill>
                  <a:schemeClr val="accent2"/>
                </a:solidFill>
                <a:latin typeface="Verdana" pitchFamily="34" charset="0"/>
              </a:defRPr>
            </a:lvl3pPr>
            <a:lvl4pPr marL="1600200" indent="-228600">
              <a:spcBef>
                <a:spcPct val="20000"/>
              </a:spcBef>
              <a:buChar char="–"/>
              <a:defRPr>
                <a:solidFill>
                  <a:schemeClr val="accent2"/>
                </a:solidFill>
                <a:latin typeface="Verdana" pitchFamily="34" charset="0"/>
              </a:defRPr>
            </a:lvl4pPr>
            <a:lvl5pPr marL="2057400" indent="-228600">
              <a:spcBef>
                <a:spcPct val="20000"/>
              </a:spcBef>
              <a:buChar char="»"/>
              <a:defRPr>
                <a:solidFill>
                  <a:schemeClr val="accent2"/>
                </a:solidFill>
                <a:latin typeface="Verdana" pitchFamily="34" charset="0"/>
              </a:defRPr>
            </a:lvl5pPr>
            <a:lvl6pPr marL="2514600" indent="-228600" eaLnBrk="0" fontAlgn="base" hangingPunct="0">
              <a:spcBef>
                <a:spcPct val="20000"/>
              </a:spcBef>
              <a:spcAft>
                <a:spcPct val="0"/>
              </a:spcAft>
              <a:buChar char="»"/>
              <a:defRPr>
                <a:solidFill>
                  <a:schemeClr val="accent2"/>
                </a:solidFill>
                <a:latin typeface="Verdana" pitchFamily="34" charset="0"/>
              </a:defRPr>
            </a:lvl6pPr>
            <a:lvl7pPr marL="2971800" indent="-228600" eaLnBrk="0" fontAlgn="base" hangingPunct="0">
              <a:spcBef>
                <a:spcPct val="20000"/>
              </a:spcBef>
              <a:spcAft>
                <a:spcPct val="0"/>
              </a:spcAft>
              <a:buChar char="»"/>
              <a:defRPr>
                <a:solidFill>
                  <a:schemeClr val="accent2"/>
                </a:solidFill>
                <a:latin typeface="Verdana" pitchFamily="34" charset="0"/>
              </a:defRPr>
            </a:lvl7pPr>
            <a:lvl8pPr marL="3429000" indent="-228600" eaLnBrk="0" fontAlgn="base" hangingPunct="0">
              <a:spcBef>
                <a:spcPct val="20000"/>
              </a:spcBef>
              <a:spcAft>
                <a:spcPct val="0"/>
              </a:spcAft>
              <a:buChar char="»"/>
              <a:defRPr>
                <a:solidFill>
                  <a:schemeClr val="accent2"/>
                </a:solidFill>
                <a:latin typeface="Verdana" pitchFamily="34" charset="0"/>
              </a:defRPr>
            </a:lvl8pPr>
            <a:lvl9pPr marL="3886200" indent="-228600" eaLnBrk="0" fontAlgn="base" hangingPunct="0">
              <a:spcBef>
                <a:spcPct val="20000"/>
              </a:spcBef>
              <a:spcAft>
                <a:spcPct val="0"/>
              </a:spcAft>
              <a:buChar char="»"/>
              <a:defRPr>
                <a:solidFill>
                  <a:schemeClr val="accent2"/>
                </a:solidFill>
                <a:latin typeface="Verdana" pitchFamily="34" charset="0"/>
              </a:defRPr>
            </a:lvl9pPr>
          </a:lstStyle>
          <a:p>
            <a:pPr eaLnBrk="1" hangingPunct="1">
              <a:spcBef>
                <a:spcPct val="0"/>
              </a:spcBef>
              <a:buFontTx/>
              <a:buNone/>
            </a:pPr>
            <a:endParaRPr lang="en-US" altLang="en-US" sz="1800">
              <a:solidFill>
                <a:schemeClr val="tx1"/>
              </a:solidFill>
              <a:latin typeface="Arial" pitchFamily="34" charset="0"/>
            </a:endParaRPr>
          </a:p>
        </p:txBody>
      </p:sp>
      <p:pic>
        <p:nvPicPr>
          <p:cNvPr id="8" name="Picture 7">
            <a:extLst>
              <a:ext uri="{FF2B5EF4-FFF2-40B4-BE49-F238E27FC236}">
                <a16:creationId xmlns:a16="http://schemas.microsoft.com/office/drawing/2014/main" xmlns="" id="{84A312D0-F7B5-034A-89B9-A73148B6E0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5791200"/>
            <a:ext cx="863600" cy="863600"/>
          </a:xfrm>
          <a:prstGeom prst="rect">
            <a:avLst/>
          </a:prstGeom>
        </p:spPr>
      </p:pic>
    </p:spTree>
    <p:extLst>
      <p:ext uri="{BB962C8B-B14F-4D97-AF65-F5344CB8AC3E}">
        <p14:creationId xmlns:p14="http://schemas.microsoft.com/office/powerpoint/2010/main" val="1700479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40EEE9-5494-47A2-BDCA-70E0D3680736}"/>
              </a:ext>
            </a:extLst>
          </p:cNvPr>
          <p:cNvSpPr>
            <a:spLocks noGrp="1"/>
          </p:cNvSpPr>
          <p:nvPr>
            <p:ph type="title"/>
          </p:nvPr>
        </p:nvSpPr>
        <p:spPr/>
        <p:txBody>
          <a:bodyPr>
            <a:normAutofit/>
          </a:bodyPr>
          <a:lstStyle/>
          <a:p>
            <a:r>
              <a:rPr lang="en-US" dirty="0"/>
              <a:t>Benefits of Walking and Biking</a:t>
            </a:r>
          </a:p>
        </p:txBody>
      </p:sp>
      <p:sp>
        <p:nvSpPr>
          <p:cNvPr id="3" name="Content Placeholder 2">
            <a:extLst>
              <a:ext uri="{FF2B5EF4-FFF2-40B4-BE49-F238E27FC236}">
                <a16:creationId xmlns:a16="http://schemas.microsoft.com/office/drawing/2014/main" xmlns="" id="{ECFBCB2B-EBD9-4FE9-9836-68EFEE43ADCF}"/>
              </a:ext>
            </a:extLst>
          </p:cNvPr>
          <p:cNvSpPr>
            <a:spLocks noGrp="1"/>
          </p:cNvSpPr>
          <p:nvPr>
            <p:ph idx="1"/>
          </p:nvPr>
        </p:nvSpPr>
        <p:spPr>
          <a:xfrm>
            <a:off x="462455" y="2078037"/>
            <a:ext cx="8229600" cy="4144963"/>
          </a:xfrm>
        </p:spPr>
        <p:txBody>
          <a:bodyPr>
            <a:normAutofit/>
          </a:bodyPr>
          <a:lstStyle/>
          <a:p>
            <a:r>
              <a:rPr lang="en-US"/>
              <a:t>Increase </a:t>
            </a:r>
            <a:r>
              <a:rPr lang="en-US" smtClean="0"/>
              <a:t>in</a:t>
            </a:r>
            <a:r>
              <a:rPr lang="en-US" smtClean="0"/>
              <a:t> </a:t>
            </a:r>
            <a:r>
              <a:rPr lang="en-US" dirty="0"/>
              <a:t>quality of life/health</a:t>
            </a:r>
          </a:p>
          <a:p>
            <a:r>
              <a:rPr lang="en-US" dirty="0"/>
              <a:t>Environmental – reduction in air pollution </a:t>
            </a:r>
          </a:p>
          <a:p>
            <a:r>
              <a:rPr lang="en-US" dirty="0"/>
              <a:t>Low-cost commuting alternative</a:t>
            </a:r>
          </a:p>
        </p:txBody>
      </p:sp>
      <p:pic>
        <p:nvPicPr>
          <p:cNvPr id="11" name="Picture 10">
            <a:extLst>
              <a:ext uri="{FF2B5EF4-FFF2-40B4-BE49-F238E27FC236}">
                <a16:creationId xmlns:a16="http://schemas.microsoft.com/office/drawing/2014/main" xmlns="" id="{BF654C65-5CEF-6744-8378-B008A6504DD0}"/>
              </a:ext>
            </a:extLst>
          </p:cNvPr>
          <p:cNvPicPr>
            <a:picLocks noChangeAspect="1"/>
          </p:cNvPicPr>
          <p:nvPr/>
        </p:nvPicPr>
        <p:blipFill rotWithShape="1">
          <a:blip r:embed="rId3">
            <a:extLst>
              <a:ext uri="{28A0092B-C50C-407E-A947-70E740481C1C}">
                <a14:useLocalDpi xmlns:a14="http://schemas.microsoft.com/office/drawing/2010/main" val="0"/>
              </a:ext>
            </a:extLst>
          </a:blip>
          <a:srcRect t="9511" b="21488"/>
          <a:stretch/>
        </p:blipFill>
        <p:spPr>
          <a:xfrm>
            <a:off x="0" y="-549602"/>
            <a:ext cx="9144000" cy="1752601"/>
          </a:xfrm>
          <a:prstGeom prst="rect">
            <a:avLst/>
          </a:prstGeom>
        </p:spPr>
      </p:pic>
      <p:sp>
        <p:nvSpPr>
          <p:cNvPr id="13" name="Rectangle 4">
            <a:extLst>
              <a:ext uri="{FF2B5EF4-FFF2-40B4-BE49-F238E27FC236}">
                <a16:creationId xmlns:a16="http://schemas.microsoft.com/office/drawing/2014/main" xmlns="" id="{2BE2950C-1C33-B24B-84E0-E939C6F49177}"/>
              </a:ext>
            </a:extLst>
          </p:cNvPr>
          <p:cNvSpPr>
            <a:spLocks noChangeArrowheads="1"/>
          </p:cNvSpPr>
          <p:nvPr/>
        </p:nvSpPr>
        <p:spPr bwMode="white">
          <a:xfrm>
            <a:off x="0" y="1164899"/>
            <a:ext cx="9144000" cy="76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accent2"/>
                </a:solidFill>
                <a:latin typeface="Verdana" pitchFamily="34" charset="0"/>
              </a:defRPr>
            </a:lvl1pPr>
            <a:lvl2pPr marL="742950" indent="-285750">
              <a:spcBef>
                <a:spcPct val="20000"/>
              </a:spcBef>
              <a:buChar char="–"/>
              <a:defRPr sz="2400">
                <a:solidFill>
                  <a:schemeClr val="accent2"/>
                </a:solidFill>
                <a:latin typeface="Verdana" pitchFamily="34" charset="0"/>
              </a:defRPr>
            </a:lvl2pPr>
            <a:lvl3pPr marL="1143000" indent="-228600">
              <a:spcBef>
                <a:spcPct val="20000"/>
              </a:spcBef>
              <a:buChar char="•"/>
              <a:defRPr sz="2000">
                <a:solidFill>
                  <a:schemeClr val="accent2"/>
                </a:solidFill>
                <a:latin typeface="Verdana" pitchFamily="34" charset="0"/>
              </a:defRPr>
            </a:lvl3pPr>
            <a:lvl4pPr marL="1600200" indent="-228600">
              <a:spcBef>
                <a:spcPct val="20000"/>
              </a:spcBef>
              <a:buChar char="–"/>
              <a:defRPr>
                <a:solidFill>
                  <a:schemeClr val="accent2"/>
                </a:solidFill>
                <a:latin typeface="Verdana" pitchFamily="34" charset="0"/>
              </a:defRPr>
            </a:lvl4pPr>
            <a:lvl5pPr marL="2057400" indent="-228600">
              <a:spcBef>
                <a:spcPct val="20000"/>
              </a:spcBef>
              <a:buChar char="»"/>
              <a:defRPr>
                <a:solidFill>
                  <a:schemeClr val="accent2"/>
                </a:solidFill>
                <a:latin typeface="Verdana" pitchFamily="34" charset="0"/>
              </a:defRPr>
            </a:lvl5pPr>
            <a:lvl6pPr marL="2514600" indent="-228600" eaLnBrk="0" fontAlgn="base" hangingPunct="0">
              <a:spcBef>
                <a:spcPct val="20000"/>
              </a:spcBef>
              <a:spcAft>
                <a:spcPct val="0"/>
              </a:spcAft>
              <a:buChar char="»"/>
              <a:defRPr>
                <a:solidFill>
                  <a:schemeClr val="accent2"/>
                </a:solidFill>
                <a:latin typeface="Verdana" pitchFamily="34" charset="0"/>
              </a:defRPr>
            </a:lvl6pPr>
            <a:lvl7pPr marL="2971800" indent="-228600" eaLnBrk="0" fontAlgn="base" hangingPunct="0">
              <a:spcBef>
                <a:spcPct val="20000"/>
              </a:spcBef>
              <a:spcAft>
                <a:spcPct val="0"/>
              </a:spcAft>
              <a:buChar char="»"/>
              <a:defRPr>
                <a:solidFill>
                  <a:schemeClr val="accent2"/>
                </a:solidFill>
                <a:latin typeface="Verdana" pitchFamily="34" charset="0"/>
              </a:defRPr>
            </a:lvl7pPr>
            <a:lvl8pPr marL="3429000" indent="-228600" eaLnBrk="0" fontAlgn="base" hangingPunct="0">
              <a:spcBef>
                <a:spcPct val="20000"/>
              </a:spcBef>
              <a:spcAft>
                <a:spcPct val="0"/>
              </a:spcAft>
              <a:buChar char="»"/>
              <a:defRPr>
                <a:solidFill>
                  <a:schemeClr val="accent2"/>
                </a:solidFill>
                <a:latin typeface="Verdana" pitchFamily="34" charset="0"/>
              </a:defRPr>
            </a:lvl8pPr>
            <a:lvl9pPr marL="3886200" indent="-228600" eaLnBrk="0" fontAlgn="base" hangingPunct="0">
              <a:spcBef>
                <a:spcPct val="20000"/>
              </a:spcBef>
              <a:spcAft>
                <a:spcPct val="0"/>
              </a:spcAft>
              <a:buChar char="»"/>
              <a:defRPr>
                <a:solidFill>
                  <a:schemeClr val="accent2"/>
                </a:solidFill>
                <a:latin typeface="Verdana" pitchFamily="34" charset="0"/>
              </a:defRPr>
            </a:lvl9pPr>
          </a:lstStyle>
          <a:p>
            <a:pPr eaLnBrk="1" hangingPunct="1">
              <a:spcBef>
                <a:spcPct val="0"/>
              </a:spcBef>
              <a:buFontTx/>
              <a:buNone/>
            </a:pPr>
            <a:endParaRPr lang="en-US" altLang="en-US" sz="1800">
              <a:solidFill>
                <a:schemeClr val="tx1"/>
              </a:solidFill>
              <a:latin typeface="Arial" pitchFamily="34" charset="0"/>
            </a:endParaRPr>
          </a:p>
        </p:txBody>
      </p:sp>
      <p:pic>
        <p:nvPicPr>
          <p:cNvPr id="15" name="Picture 14">
            <a:extLst>
              <a:ext uri="{FF2B5EF4-FFF2-40B4-BE49-F238E27FC236}">
                <a16:creationId xmlns:a16="http://schemas.microsoft.com/office/drawing/2014/main" xmlns="" id="{82FB9BCF-4012-424F-A5D8-26D5F6443F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5791200"/>
            <a:ext cx="863600" cy="863600"/>
          </a:xfrm>
          <a:prstGeom prst="rect">
            <a:avLst/>
          </a:prstGeom>
        </p:spPr>
      </p:pic>
      <p:sp>
        <p:nvSpPr>
          <p:cNvPr id="9" name="Title 1">
            <a:extLst>
              <a:ext uri="{FF2B5EF4-FFF2-40B4-BE49-F238E27FC236}">
                <a16:creationId xmlns:a16="http://schemas.microsoft.com/office/drawing/2014/main" xmlns="" id="{157B5FCC-8CE5-4C51-ADF4-99199ECB063E}"/>
              </a:ext>
            </a:extLst>
          </p:cNvPr>
          <p:cNvSpPr txBox="1">
            <a:spLocks/>
          </p:cNvSpPr>
          <p:nvPr/>
        </p:nvSpPr>
        <p:spPr>
          <a:xfrm>
            <a:off x="457200" y="1362771"/>
            <a:ext cx="7904747" cy="48743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92D050"/>
                </a:solidFill>
                <a:latin typeface="+mj-lt"/>
                <a:ea typeface="+mj-ea"/>
                <a:cs typeface="+mj-cs"/>
              </a:defRPr>
            </a:lvl1pPr>
          </a:lstStyle>
          <a:p>
            <a:pPr fontAlgn="auto">
              <a:spcAft>
                <a:spcPts val="0"/>
              </a:spcAft>
            </a:pPr>
            <a:r>
              <a:rPr lang="en-US" sz="3200" dirty="0"/>
              <a:t>Social Benefits of Walking and Biking	</a:t>
            </a:r>
          </a:p>
        </p:txBody>
      </p:sp>
    </p:spTree>
    <p:extLst>
      <p:ext uri="{BB962C8B-B14F-4D97-AF65-F5344CB8AC3E}">
        <p14:creationId xmlns:p14="http://schemas.microsoft.com/office/powerpoint/2010/main" val="1377381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40EEE9-5494-47A2-BDCA-70E0D3680736}"/>
              </a:ext>
            </a:extLst>
          </p:cNvPr>
          <p:cNvSpPr>
            <a:spLocks noGrp="1"/>
          </p:cNvSpPr>
          <p:nvPr>
            <p:ph type="title"/>
          </p:nvPr>
        </p:nvSpPr>
        <p:spPr/>
        <p:txBody>
          <a:bodyPr>
            <a:normAutofit/>
          </a:bodyPr>
          <a:lstStyle/>
          <a:p>
            <a:r>
              <a:rPr lang="en-US" dirty="0"/>
              <a:t>Benefits of Walking and Biking</a:t>
            </a:r>
          </a:p>
        </p:txBody>
      </p:sp>
      <p:sp>
        <p:nvSpPr>
          <p:cNvPr id="3" name="Content Placeholder 2">
            <a:extLst>
              <a:ext uri="{FF2B5EF4-FFF2-40B4-BE49-F238E27FC236}">
                <a16:creationId xmlns:a16="http://schemas.microsoft.com/office/drawing/2014/main" xmlns="" id="{ECFBCB2B-EBD9-4FE9-9836-68EFEE43ADCF}"/>
              </a:ext>
            </a:extLst>
          </p:cNvPr>
          <p:cNvSpPr>
            <a:spLocks noGrp="1"/>
          </p:cNvSpPr>
          <p:nvPr>
            <p:ph idx="1"/>
          </p:nvPr>
        </p:nvSpPr>
        <p:spPr>
          <a:xfrm>
            <a:off x="481263" y="1905000"/>
            <a:ext cx="8229600" cy="4144963"/>
          </a:xfrm>
        </p:spPr>
        <p:txBody>
          <a:bodyPr>
            <a:normAutofit/>
          </a:bodyPr>
          <a:lstStyle/>
          <a:p>
            <a:r>
              <a:rPr lang="en-US" dirty="0"/>
              <a:t>Capital Trail and Virginia Creeper Trail</a:t>
            </a:r>
          </a:p>
          <a:p>
            <a:pPr lvl="1"/>
            <a:r>
              <a:rPr lang="en-US" dirty="0"/>
              <a:t>Increase revenue for businesses</a:t>
            </a:r>
          </a:p>
          <a:p>
            <a:pPr lvl="1"/>
            <a:r>
              <a:rPr lang="en-US" dirty="0"/>
              <a:t>Increase in jobs</a:t>
            </a:r>
          </a:p>
          <a:p>
            <a:pPr lvl="1"/>
            <a:r>
              <a:rPr lang="en-US" dirty="0"/>
              <a:t>Increased tourism to Virginia</a:t>
            </a:r>
          </a:p>
          <a:p>
            <a:pPr lvl="1"/>
            <a:r>
              <a:rPr lang="en-US" dirty="0"/>
              <a:t>Creating recreation/cultural change to use active transport</a:t>
            </a:r>
          </a:p>
          <a:p>
            <a:r>
              <a:rPr lang="en-US" dirty="0"/>
              <a:t>Active transportation attracts businesses</a:t>
            </a:r>
          </a:p>
        </p:txBody>
      </p:sp>
      <p:pic>
        <p:nvPicPr>
          <p:cNvPr id="11" name="Picture 10">
            <a:extLst>
              <a:ext uri="{FF2B5EF4-FFF2-40B4-BE49-F238E27FC236}">
                <a16:creationId xmlns:a16="http://schemas.microsoft.com/office/drawing/2014/main" xmlns="" id="{BF654C65-5CEF-6744-8378-B008A6504DD0}"/>
              </a:ext>
            </a:extLst>
          </p:cNvPr>
          <p:cNvPicPr>
            <a:picLocks noChangeAspect="1"/>
          </p:cNvPicPr>
          <p:nvPr/>
        </p:nvPicPr>
        <p:blipFill rotWithShape="1">
          <a:blip r:embed="rId3">
            <a:extLst>
              <a:ext uri="{28A0092B-C50C-407E-A947-70E740481C1C}">
                <a14:useLocalDpi xmlns:a14="http://schemas.microsoft.com/office/drawing/2010/main" val="0"/>
              </a:ext>
            </a:extLst>
          </a:blip>
          <a:srcRect t="9511" b="21488"/>
          <a:stretch/>
        </p:blipFill>
        <p:spPr>
          <a:xfrm>
            <a:off x="0" y="-549602"/>
            <a:ext cx="9144000" cy="1752601"/>
          </a:xfrm>
          <a:prstGeom prst="rect">
            <a:avLst/>
          </a:prstGeom>
        </p:spPr>
      </p:pic>
      <p:sp>
        <p:nvSpPr>
          <p:cNvPr id="13" name="Rectangle 4">
            <a:extLst>
              <a:ext uri="{FF2B5EF4-FFF2-40B4-BE49-F238E27FC236}">
                <a16:creationId xmlns:a16="http://schemas.microsoft.com/office/drawing/2014/main" xmlns="" id="{2BE2950C-1C33-B24B-84E0-E939C6F49177}"/>
              </a:ext>
            </a:extLst>
          </p:cNvPr>
          <p:cNvSpPr>
            <a:spLocks noChangeArrowheads="1"/>
          </p:cNvSpPr>
          <p:nvPr/>
        </p:nvSpPr>
        <p:spPr bwMode="white">
          <a:xfrm>
            <a:off x="0" y="1164899"/>
            <a:ext cx="9144000" cy="76200"/>
          </a:xfrm>
          <a:prstGeom prst="rect">
            <a:avLst/>
          </a:prstGeom>
          <a:solidFill>
            <a:srgbClr val="66AE2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2800">
                <a:solidFill>
                  <a:schemeClr val="accent2"/>
                </a:solidFill>
                <a:latin typeface="Verdana" pitchFamily="34" charset="0"/>
              </a:defRPr>
            </a:lvl1pPr>
            <a:lvl2pPr marL="742950" indent="-285750">
              <a:spcBef>
                <a:spcPct val="20000"/>
              </a:spcBef>
              <a:buChar char="–"/>
              <a:defRPr sz="2400">
                <a:solidFill>
                  <a:schemeClr val="accent2"/>
                </a:solidFill>
                <a:latin typeface="Verdana" pitchFamily="34" charset="0"/>
              </a:defRPr>
            </a:lvl2pPr>
            <a:lvl3pPr marL="1143000" indent="-228600">
              <a:spcBef>
                <a:spcPct val="20000"/>
              </a:spcBef>
              <a:buChar char="•"/>
              <a:defRPr sz="2000">
                <a:solidFill>
                  <a:schemeClr val="accent2"/>
                </a:solidFill>
                <a:latin typeface="Verdana" pitchFamily="34" charset="0"/>
              </a:defRPr>
            </a:lvl3pPr>
            <a:lvl4pPr marL="1600200" indent="-228600">
              <a:spcBef>
                <a:spcPct val="20000"/>
              </a:spcBef>
              <a:buChar char="–"/>
              <a:defRPr>
                <a:solidFill>
                  <a:schemeClr val="accent2"/>
                </a:solidFill>
                <a:latin typeface="Verdana" pitchFamily="34" charset="0"/>
              </a:defRPr>
            </a:lvl4pPr>
            <a:lvl5pPr marL="2057400" indent="-228600">
              <a:spcBef>
                <a:spcPct val="20000"/>
              </a:spcBef>
              <a:buChar char="»"/>
              <a:defRPr>
                <a:solidFill>
                  <a:schemeClr val="accent2"/>
                </a:solidFill>
                <a:latin typeface="Verdana" pitchFamily="34" charset="0"/>
              </a:defRPr>
            </a:lvl5pPr>
            <a:lvl6pPr marL="2514600" indent="-228600" eaLnBrk="0" fontAlgn="base" hangingPunct="0">
              <a:spcBef>
                <a:spcPct val="20000"/>
              </a:spcBef>
              <a:spcAft>
                <a:spcPct val="0"/>
              </a:spcAft>
              <a:buChar char="»"/>
              <a:defRPr>
                <a:solidFill>
                  <a:schemeClr val="accent2"/>
                </a:solidFill>
                <a:latin typeface="Verdana" pitchFamily="34" charset="0"/>
              </a:defRPr>
            </a:lvl6pPr>
            <a:lvl7pPr marL="2971800" indent="-228600" eaLnBrk="0" fontAlgn="base" hangingPunct="0">
              <a:spcBef>
                <a:spcPct val="20000"/>
              </a:spcBef>
              <a:spcAft>
                <a:spcPct val="0"/>
              </a:spcAft>
              <a:buChar char="»"/>
              <a:defRPr>
                <a:solidFill>
                  <a:schemeClr val="accent2"/>
                </a:solidFill>
                <a:latin typeface="Verdana" pitchFamily="34" charset="0"/>
              </a:defRPr>
            </a:lvl7pPr>
            <a:lvl8pPr marL="3429000" indent="-228600" eaLnBrk="0" fontAlgn="base" hangingPunct="0">
              <a:spcBef>
                <a:spcPct val="20000"/>
              </a:spcBef>
              <a:spcAft>
                <a:spcPct val="0"/>
              </a:spcAft>
              <a:buChar char="»"/>
              <a:defRPr>
                <a:solidFill>
                  <a:schemeClr val="accent2"/>
                </a:solidFill>
                <a:latin typeface="Verdana" pitchFamily="34" charset="0"/>
              </a:defRPr>
            </a:lvl8pPr>
            <a:lvl9pPr marL="3886200" indent="-228600" eaLnBrk="0" fontAlgn="base" hangingPunct="0">
              <a:spcBef>
                <a:spcPct val="20000"/>
              </a:spcBef>
              <a:spcAft>
                <a:spcPct val="0"/>
              </a:spcAft>
              <a:buChar char="»"/>
              <a:defRPr>
                <a:solidFill>
                  <a:schemeClr val="accent2"/>
                </a:solidFill>
                <a:latin typeface="Verdana" pitchFamily="34" charset="0"/>
              </a:defRPr>
            </a:lvl9pPr>
          </a:lstStyle>
          <a:p>
            <a:pPr eaLnBrk="1" hangingPunct="1">
              <a:spcBef>
                <a:spcPct val="0"/>
              </a:spcBef>
              <a:buFontTx/>
              <a:buNone/>
            </a:pPr>
            <a:endParaRPr lang="en-US" altLang="en-US" sz="1800">
              <a:solidFill>
                <a:schemeClr val="tx1"/>
              </a:solidFill>
              <a:latin typeface="Arial" pitchFamily="34" charset="0"/>
            </a:endParaRPr>
          </a:p>
        </p:txBody>
      </p:sp>
      <p:pic>
        <p:nvPicPr>
          <p:cNvPr id="15" name="Picture 14">
            <a:extLst>
              <a:ext uri="{FF2B5EF4-FFF2-40B4-BE49-F238E27FC236}">
                <a16:creationId xmlns:a16="http://schemas.microsoft.com/office/drawing/2014/main" xmlns="" id="{82FB9BCF-4012-424F-A5D8-26D5F6443F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5791200"/>
            <a:ext cx="863600" cy="863600"/>
          </a:xfrm>
          <a:prstGeom prst="rect">
            <a:avLst/>
          </a:prstGeom>
        </p:spPr>
      </p:pic>
      <p:sp>
        <p:nvSpPr>
          <p:cNvPr id="9" name="Title 1">
            <a:extLst>
              <a:ext uri="{FF2B5EF4-FFF2-40B4-BE49-F238E27FC236}">
                <a16:creationId xmlns:a16="http://schemas.microsoft.com/office/drawing/2014/main" xmlns="" id="{157B5FCC-8CE5-4C51-ADF4-99199ECB063E}"/>
              </a:ext>
            </a:extLst>
          </p:cNvPr>
          <p:cNvSpPr txBox="1">
            <a:spLocks/>
          </p:cNvSpPr>
          <p:nvPr/>
        </p:nvSpPr>
        <p:spPr>
          <a:xfrm>
            <a:off x="13138" y="1350350"/>
            <a:ext cx="8902262" cy="5165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92D050"/>
                </a:solidFill>
                <a:latin typeface="+mj-lt"/>
                <a:ea typeface="+mj-ea"/>
                <a:cs typeface="+mj-cs"/>
              </a:defRPr>
            </a:lvl1pPr>
          </a:lstStyle>
          <a:p>
            <a:pPr fontAlgn="auto">
              <a:spcAft>
                <a:spcPts val="0"/>
              </a:spcAft>
            </a:pPr>
            <a:r>
              <a:rPr lang="en-US" sz="3200" dirty="0"/>
              <a:t>Economic Benefits of Walking and Biking	</a:t>
            </a:r>
          </a:p>
        </p:txBody>
      </p:sp>
    </p:spTree>
    <p:extLst>
      <p:ext uri="{BB962C8B-B14F-4D97-AF65-F5344CB8AC3E}">
        <p14:creationId xmlns:p14="http://schemas.microsoft.com/office/powerpoint/2010/main" val="75554545"/>
      </p:ext>
    </p:extLst>
  </p:cSld>
  <p:clrMapOvr>
    <a:masterClrMapping/>
  </p:clrMapOvr>
</p:sld>
</file>

<file path=ppt/theme/theme1.xml><?xml version="1.0" encoding="utf-8"?>
<a:theme xmlns:a="http://schemas.openxmlformats.org/drawingml/2006/main" name="Custom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wner xmlns="CF75D7CF-B311-4023-B192-9D476180805A">Communications</Owner>
    <SPSDescription xmlns="CF75D7CF-B311-4023-B192-9D476180805A" xsi:nil="true"/>
    <Status xmlns="CF75D7CF-B311-4023-B192-9D476180805A" xsi:nil="true"/>
  </documentManagement>
</p:properties>
</file>

<file path=customXml/item3.xml><?xml version="1.0" encoding="utf-8"?>
<?mso-contentType ?>
<spe:Receivers xmlns:spe="http://schemas.microsoft.com/sharepoint/events"/>
</file>

<file path=customXml/item4.xml><?xml version="1.0" encoding="utf-8"?>
<ct:contentTypeSchema xmlns:ct="http://schemas.microsoft.com/office/2006/metadata/contentType" xmlns:ma="http://schemas.microsoft.com/office/2006/metadata/properties/metaAttributes" ct:_="" ma:_="" ma:contentTypeName="Document" ma:contentTypeID="0x010100BA81BA64803AE64F9874FD6F96516804" ma:contentTypeVersion="6" ma:contentTypeDescription="Create a new document." ma:contentTypeScope="" ma:versionID="9e15de68782bed5fc685dd326f924c9c">
  <xsd:schema xmlns:xsd="http://www.w3.org/2001/XMLSchema" xmlns:xs="http://www.w3.org/2001/XMLSchema" xmlns:p="http://schemas.microsoft.com/office/2006/metadata/properties" xmlns:ns2="CF75D7CF-B311-4023-B192-9D476180805A" targetNamespace="http://schemas.microsoft.com/office/2006/metadata/properties" ma:root="true" ma:fieldsID="a79fd1cd905aa8bf480d03dca6ee0ca4" ns2:_="">
    <xsd:import namespace="CF75D7CF-B311-4023-B192-9D476180805A"/>
    <xsd:element name="properties">
      <xsd:complexType>
        <xsd:sequence>
          <xsd:element name="documentManagement">
            <xsd:complexType>
              <xsd:all>
                <xsd:element ref="ns2:Owner" minOccurs="0"/>
                <xsd:element ref="ns2:SPSDescriptio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75D7CF-B311-4023-B192-9D476180805A" elementFormDefault="qualified">
    <xsd:import namespace="http://schemas.microsoft.com/office/2006/documentManagement/types"/>
    <xsd:import namespace="http://schemas.microsoft.com/office/infopath/2007/PartnerControls"/>
    <xsd:element name="Owner" ma:index="8" nillable="true" ma:displayName="Owner" ma:internalName="Owner">
      <xsd:simpleType>
        <xsd:restriction base="dms:Text"/>
      </xsd:simpleType>
    </xsd:element>
    <xsd:element name="SPSDescription" ma:index="9" nillable="true" ma:displayName="Description" ma:internalName="SPSDescription">
      <xsd:simpleType>
        <xsd:restriction base="dms:Note">
          <xsd:maxLength value="255"/>
        </xsd:restriction>
      </xsd:simpleType>
    </xsd:element>
    <xsd:element name="Status" ma:index="10" nillable="true" ma:displayName="Status" ma:internalName="Status">
      <xsd:simpleType>
        <xsd:restriction base="dms:Choice">
          <xsd:enumeration value="Rough"/>
          <xsd:enumeration value="Draft"/>
          <xsd:enumeration value="In Review"/>
          <xsd:enumeration value="Fina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57A3B5-3D8A-48DF-A735-8679E4E8AA99}">
  <ds:schemaRefs>
    <ds:schemaRef ds:uri="http://schemas.microsoft.com/sharepoint/v3/contenttype/forms"/>
  </ds:schemaRefs>
</ds:datastoreItem>
</file>

<file path=customXml/itemProps2.xml><?xml version="1.0" encoding="utf-8"?>
<ds:datastoreItem xmlns:ds="http://schemas.openxmlformats.org/officeDocument/2006/customXml" ds:itemID="{87A70C86-D861-4577-95D5-496799390851}">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CF75D7CF-B311-4023-B192-9D476180805A"/>
    <ds:schemaRef ds:uri="http://www.w3.org/XML/1998/namespace"/>
    <ds:schemaRef ds:uri="http://purl.org/dc/dcmitype/"/>
  </ds:schemaRefs>
</ds:datastoreItem>
</file>

<file path=customXml/itemProps3.xml><?xml version="1.0" encoding="utf-8"?>
<ds:datastoreItem xmlns:ds="http://schemas.openxmlformats.org/officeDocument/2006/customXml" ds:itemID="{7D310300-6BCC-419B-A559-27C986B26DAF}">
  <ds:schemaRefs>
    <ds:schemaRef ds:uri="http://schemas.microsoft.com/sharepoint/events"/>
  </ds:schemaRefs>
</ds:datastoreItem>
</file>

<file path=customXml/itemProps4.xml><?xml version="1.0" encoding="utf-8"?>
<ds:datastoreItem xmlns:ds="http://schemas.openxmlformats.org/officeDocument/2006/customXml" ds:itemID="{B46FB58C-8CF3-49AB-B1CA-17923B90FB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75D7CF-B311-4023-B192-9D47618080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18378</TotalTime>
  <Words>1500</Words>
  <Application>Microsoft Office PowerPoint</Application>
  <PresentationFormat>On-screen Show (4:3)</PresentationFormat>
  <Paragraphs>212</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Avenir Black</vt:lpstr>
      <vt:lpstr>Avenir Heavy</vt:lpstr>
      <vt:lpstr>Calibri</vt:lpstr>
      <vt:lpstr>Century Gothic</vt:lpstr>
      <vt:lpstr>Wingdings</vt:lpstr>
      <vt:lpstr>Custom Design</vt:lpstr>
      <vt:lpstr>PowerPoint Presentation</vt:lpstr>
      <vt:lpstr>PowerPoint Presentation</vt:lpstr>
      <vt:lpstr>     How can Virginia have safer roads and smarter drivers?      </vt:lpstr>
      <vt:lpstr>Agenda</vt:lpstr>
      <vt:lpstr>Education is Key</vt:lpstr>
      <vt:lpstr>Coordinated Efforts of State and Localities </vt:lpstr>
      <vt:lpstr>Coordinated Efforts of State and Localities </vt:lpstr>
      <vt:lpstr>Benefits of Walking and Biking</vt:lpstr>
      <vt:lpstr>Benefits of Walking and Biking</vt:lpstr>
      <vt:lpstr>Arrive Alive Virginia</vt:lpstr>
      <vt:lpstr>Arrive Alive Virginia</vt:lpstr>
      <vt:lpstr>Improve the Safety of Active Transport - Benefits</vt:lpstr>
      <vt:lpstr>PowerPoint Presentation</vt:lpstr>
    </vt:vector>
  </TitlesOfParts>
  <Company>VITA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 PowerPoint Template</dc:title>
  <dc:creator>Fuentes, Julie (VITA)</dc:creator>
  <cp:lastModifiedBy>Pulley, Crystal A. (VADOC)</cp:lastModifiedBy>
  <cp:revision>155</cp:revision>
  <dcterms:created xsi:type="dcterms:W3CDTF">2005-03-23T18:12:39Z</dcterms:created>
  <dcterms:modified xsi:type="dcterms:W3CDTF">2018-05-23T23:21:32Z</dcterms:modified>
</cp:coreProperties>
</file>