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3" r:id="rId8"/>
  </p:sldMasterIdLst>
  <p:notesMasterIdLst>
    <p:notesMasterId r:id="rId28"/>
  </p:notesMasterIdLst>
  <p:sldIdLst>
    <p:sldId id="256" r:id="rId9"/>
    <p:sldId id="269" r:id="rId10"/>
    <p:sldId id="258" r:id="rId11"/>
    <p:sldId id="257" r:id="rId12"/>
    <p:sldId id="259" r:id="rId13"/>
    <p:sldId id="272" r:id="rId14"/>
    <p:sldId id="260" r:id="rId15"/>
    <p:sldId id="282" r:id="rId16"/>
    <p:sldId id="261" r:id="rId17"/>
    <p:sldId id="276" r:id="rId18"/>
    <p:sldId id="283" r:id="rId19"/>
    <p:sldId id="264" r:id="rId20"/>
    <p:sldId id="265" r:id="rId21"/>
    <p:sldId id="278" r:id="rId22"/>
    <p:sldId id="279" r:id="rId23"/>
    <p:sldId id="270" r:id="rId24"/>
    <p:sldId id="273" r:id="rId25"/>
    <p:sldId id="271" r:id="rId26"/>
    <p:sldId id="27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66423" autoAdjust="0"/>
  </p:normalViewPr>
  <p:slideViewPr>
    <p:cSldViewPr>
      <p:cViewPr varScale="1">
        <p:scale>
          <a:sx n="48" d="100"/>
          <a:sy n="48" d="100"/>
        </p:scale>
        <p:origin x="2004" y="60"/>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199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344509-60AC-4C2D-9F34-351B36A0E170}" type="datetimeFigureOut">
              <a:rPr lang="en-US" smtClean="0"/>
              <a:t>5/24/2018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B108A4-F56E-4B41-BAC9-2242A41E1298}" type="slidenum">
              <a:rPr lang="en-US" smtClean="0"/>
              <a:t>‹#›</a:t>
            </a:fld>
            <a:endParaRPr lang="en-US"/>
          </a:p>
        </p:txBody>
      </p:sp>
    </p:spTree>
    <p:extLst>
      <p:ext uri="{BB962C8B-B14F-4D97-AF65-F5344CB8AC3E}">
        <p14:creationId xmlns:p14="http://schemas.microsoft.com/office/powerpoint/2010/main" val="2943364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b="1" i="1" u="sng" dirty="0" smtClean="0"/>
              <a:t>Read in Spanish</a:t>
            </a:r>
          </a:p>
        </p:txBody>
      </p:sp>
      <p:sp>
        <p:nvSpPr>
          <p:cNvPr id="4" name="Slide Number Placeholder 3"/>
          <p:cNvSpPr>
            <a:spLocks noGrp="1"/>
          </p:cNvSpPr>
          <p:nvPr>
            <p:ph type="sldNum" sz="quarter" idx="10"/>
          </p:nvPr>
        </p:nvSpPr>
        <p:spPr/>
        <p:txBody>
          <a:bodyPr/>
          <a:lstStyle/>
          <a:p>
            <a:fld id="{C1B108A4-F56E-4B41-BAC9-2242A41E1298}" type="slidenum">
              <a:rPr lang="en-US" smtClean="0"/>
              <a:t>1</a:t>
            </a:fld>
            <a:endParaRPr lang="en-US"/>
          </a:p>
        </p:txBody>
      </p:sp>
    </p:spTree>
    <p:extLst>
      <p:ext uri="{BB962C8B-B14F-4D97-AF65-F5344CB8AC3E}">
        <p14:creationId xmlns:p14="http://schemas.microsoft.com/office/powerpoint/2010/main" val="3399431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Labor market’s slow recovery from the recession is driving research in to long term strategies to improve labor market outcomes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Best practice: 21st century learning must take place in contexts that promote interaction and a sense of community that enable formal and informal learning</a:t>
            </a:r>
          </a:p>
          <a:p>
            <a:endParaRPr lang="en-US" dirty="0"/>
          </a:p>
        </p:txBody>
      </p:sp>
      <p:sp>
        <p:nvSpPr>
          <p:cNvPr id="4" name="Slide Number Placeholder 3"/>
          <p:cNvSpPr>
            <a:spLocks noGrp="1"/>
          </p:cNvSpPr>
          <p:nvPr>
            <p:ph type="sldNum" sz="quarter" idx="10"/>
          </p:nvPr>
        </p:nvSpPr>
        <p:spPr/>
        <p:txBody>
          <a:bodyPr/>
          <a:lstStyle/>
          <a:p>
            <a:fld id="{C1B108A4-F56E-4B41-BAC9-2242A41E1298}" type="slidenum">
              <a:rPr lang="en-US" smtClean="0"/>
              <a:t>11</a:t>
            </a:fld>
            <a:endParaRPr lang="en-US"/>
          </a:p>
        </p:txBody>
      </p:sp>
    </p:spTree>
    <p:extLst>
      <p:ext uri="{BB962C8B-B14F-4D97-AF65-F5344CB8AC3E}">
        <p14:creationId xmlns:p14="http://schemas.microsoft.com/office/powerpoint/2010/main" val="2974858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Create a 21</a:t>
            </a:r>
            <a:r>
              <a:rPr lang="en-US" sz="1200" b="1" baseline="30000" dirty="0" smtClean="0"/>
              <a:t>st</a:t>
            </a:r>
            <a:r>
              <a:rPr lang="en-US" sz="1200" b="1" dirty="0" smtClean="0"/>
              <a:t> Century learning environment Alignment</a:t>
            </a:r>
            <a:endParaRPr lang="en-US" sz="1200" b="1" dirty="0"/>
          </a:p>
        </p:txBody>
      </p:sp>
      <p:sp>
        <p:nvSpPr>
          <p:cNvPr id="4" name="Slide Number Placeholder 3"/>
          <p:cNvSpPr>
            <a:spLocks noGrp="1"/>
          </p:cNvSpPr>
          <p:nvPr>
            <p:ph type="sldNum" sz="quarter" idx="10"/>
          </p:nvPr>
        </p:nvSpPr>
        <p:spPr/>
        <p:txBody>
          <a:bodyPr/>
          <a:lstStyle/>
          <a:p>
            <a:fld id="{C1B108A4-F56E-4B41-BAC9-2242A41E1298}" type="slidenum">
              <a:rPr lang="en-US" smtClean="0"/>
              <a:t>12</a:t>
            </a:fld>
            <a:endParaRPr lang="en-US"/>
          </a:p>
        </p:txBody>
      </p:sp>
    </p:spTree>
    <p:extLst>
      <p:ext uri="{BB962C8B-B14F-4D97-AF65-F5344CB8AC3E}">
        <p14:creationId xmlns:p14="http://schemas.microsoft.com/office/powerpoint/2010/main" val="110505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108A4-F56E-4B41-BAC9-2242A41E1298}" type="slidenum">
              <a:rPr lang="en-US" smtClean="0"/>
              <a:t>13</a:t>
            </a:fld>
            <a:endParaRPr lang="en-US"/>
          </a:p>
        </p:txBody>
      </p:sp>
    </p:spTree>
    <p:extLst>
      <p:ext uri="{BB962C8B-B14F-4D97-AF65-F5344CB8AC3E}">
        <p14:creationId xmlns:p14="http://schemas.microsoft.com/office/powerpoint/2010/main" val="898763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108A4-F56E-4B41-BAC9-2242A41E1298}" type="slidenum">
              <a:rPr lang="en-US" smtClean="0"/>
              <a:t>14</a:t>
            </a:fld>
            <a:endParaRPr lang="en-US"/>
          </a:p>
        </p:txBody>
      </p:sp>
    </p:spTree>
    <p:extLst>
      <p:ext uri="{BB962C8B-B14F-4D97-AF65-F5344CB8AC3E}">
        <p14:creationId xmlns:p14="http://schemas.microsoft.com/office/powerpoint/2010/main" val="2690253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108A4-F56E-4B41-BAC9-2242A41E1298}" type="slidenum">
              <a:rPr lang="en-US" smtClean="0"/>
              <a:t>15</a:t>
            </a:fld>
            <a:endParaRPr lang="en-US"/>
          </a:p>
        </p:txBody>
      </p:sp>
    </p:spTree>
    <p:extLst>
      <p:ext uri="{BB962C8B-B14F-4D97-AF65-F5344CB8AC3E}">
        <p14:creationId xmlns:p14="http://schemas.microsoft.com/office/powerpoint/2010/main" val="3698286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C1B108A4-F56E-4B41-BAC9-2242A41E1298}" type="slidenum">
              <a:rPr lang="en-US" smtClean="0"/>
              <a:t>17</a:t>
            </a:fld>
            <a:endParaRPr lang="en-US"/>
          </a:p>
        </p:txBody>
      </p:sp>
    </p:spTree>
    <p:extLst>
      <p:ext uri="{BB962C8B-B14F-4D97-AF65-F5344CB8AC3E}">
        <p14:creationId xmlns:p14="http://schemas.microsoft.com/office/powerpoint/2010/main" val="2776070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C1B108A4-F56E-4B41-BAC9-2242A41E1298}" type="slidenum">
              <a:rPr lang="en-US" smtClean="0"/>
              <a:t>18</a:t>
            </a:fld>
            <a:endParaRPr lang="en-US"/>
          </a:p>
        </p:txBody>
      </p:sp>
    </p:spTree>
    <p:extLst>
      <p:ext uri="{BB962C8B-B14F-4D97-AF65-F5344CB8AC3E}">
        <p14:creationId xmlns:p14="http://schemas.microsoft.com/office/powerpoint/2010/main" val="1187333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C1B108A4-F56E-4B41-BAC9-2242A41E1298}" type="slidenum">
              <a:rPr lang="en-US" smtClean="0"/>
              <a:t>19</a:t>
            </a:fld>
            <a:endParaRPr lang="en-US"/>
          </a:p>
        </p:txBody>
      </p:sp>
    </p:spTree>
    <p:extLst>
      <p:ext uri="{BB962C8B-B14F-4D97-AF65-F5344CB8AC3E}">
        <p14:creationId xmlns:p14="http://schemas.microsoft.com/office/powerpoint/2010/main" val="1704864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u="sng" dirty="0" smtClean="0"/>
              <a:t>Read in Spanish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would you feel if you only listen to this language all day and don't have many people to socialize with?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Are your basic needs</a:t>
            </a:r>
            <a:r>
              <a:rPr lang="en-US" baseline="0" dirty="0" smtClean="0"/>
              <a:t> being met?</a:t>
            </a:r>
            <a:endParaRPr lang="en-US" dirty="0" smtClean="0"/>
          </a:p>
          <a:p>
            <a:endParaRPr lang="en-US" dirty="0" smtClean="0"/>
          </a:p>
          <a:p>
            <a:r>
              <a:rPr lang="en-US" dirty="0" smtClean="0"/>
              <a:t>• Communication</a:t>
            </a:r>
          </a:p>
          <a:p>
            <a:r>
              <a:rPr lang="en-US" dirty="0" smtClean="0"/>
              <a:t>• Friendships</a:t>
            </a:r>
          </a:p>
          <a:p>
            <a:r>
              <a:rPr lang="en-US" dirty="0" smtClean="0"/>
              <a:t>• Participation</a:t>
            </a:r>
          </a:p>
          <a:p>
            <a:r>
              <a:rPr lang="en-US" dirty="0" smtClean="0"/>
              <a:t>• Understanding</a:t>
            </a:r>
          </a:p>
          <a:p>
            <a:pPr marL="171450" indent="-171450">
              <a:buFont typeface="Arial" panose="020B0604020202020204" pitchFamily="34" charset="0"/>
              <a:buChar char="•"/>
            </a:pPr>
            <a:r>
              <a:rPr lang="en-US" dirty="0" smtClean="0"/>
              <a:t>Emotional connection</a:t>
            </a:r>
          </a:p>
        </p:txBody>
      </p:sp>
      <p:sp>
        <p:nvSpPr>
          <p:cNvPr id="4" name="Slide Number Placeholder 3"/>
          <p:cNvSpPr>
            <a:spLocks noGrp="1"/>
          </p:cNvSpPr>
          <p:nvPr>
            <p:ph type="sldNum" sz="quarter" idx="10"/>
          </p:nvPr>
        </p:nvSpPr>
        <p:spPr/>
        <p:txBody>
          <a:bodyPr/>
          <a:lstStyle/>
          <a:p>
            <a:fld id="{C1B108A4-F56E-4B41-BAC9-2242A41E1298}" type="slidenum">
              <a:rPr lang="en-US" smtClean="0"/>
              <a:t>2</a:t>
            </a:fld>
            <a:endParaRPr lang="en-US"/>
          </a:p>
        </p:txBody>
      </p:sp>
    </p:spTree>
    <p:extLst>
      <p:ext uri="{BB962C8B-B14F-4D97-AF65-F5344CB8AC3E}">
        <p14:creationId xmlns:p14="http://schemas.microsoft.com/office/powerpoint/2010/main" val="363555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b="1" i="1" u="sng" dirty="0" smtClean="0"/>
              <a:t>Active Slide</a:t>
            </a:r>
            <a:r>
              <a:rPr lang="en-US" b="1" i="1" u="sng" baseline="0" dirty="0" smtClean="0"/>
              <a:t> – Need to  progress forward to see each image</a:t>
            </a:r>
          </a:p>
          <a:p>
            <a:endParaRPr lang="en-US" baseline="0" dirty="0" smtClean="0"/>
          </a:p>
          <a:p>
            <a:r>
              <a:rPr lang="en-US" dirty="0" smtClean="0"/>
              <a:t>How can our children become a successful future workforce if they are constantly under the Gun of Hunger,</a:t>
            </a:r>
            <a:r>
              <a:rPr lang="en-US" baseline="0" dirty="0" smtClean="0"/>
              <a:t> Physical Safety , Bulling, Social Acceptance </a:t>
            </a:r>
            <a:endParaRPr lang="en-US" dirty="0"/>
          </a:p>
        </p:txBody>
      </p:sp>
      <p:sp>
        <p:nvSpPr>
          <p:cNvPr id="4" name="Slide Number Placeholder 3"/>
          <p:cNvSpPr>
            <a:spLocks noGrp="1"/>
          </p:cNvSpPr>
          <p:nvPr>
            <p:ph type="sldNum" sz="quarter" idx="10"/>
          </p:nvPr>
        </p:nvSpPr>
        <p:spPr/>
        <p:txBody>
          <a:bodyPr/>
          <a:lstStyle/>
          <a:p>
            <a:fld id="{C1B108A4-F56E-4B41-BAC9-2242A41E1298}" type="slidenum">
              <a:rPr lang="en-US" smtClean="0"/>
              <a:t>3</a:t>
            </a:fld>
            <a:endParaRPr lang="en-US"/>
          </a:p>
        </p:txBody>
      </p:sp>
    </p:spTree>
    <p:extLst>
      <p:ext uri="{BB962C8B-B14F-4D97-AF65-F5344CB8AC3E}">
        <p14:creationId xmlns:p14="http://schemas.microsoft.com/office/powerpoint/2010/main" val="770637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u="sng" dirty="0" smtClean="0"/>
              <a:t>Active Slide</a:t>
            </a:r>
            <a:r>
              <a:rPr lang="en-US" b="1" i="1" u="sng" baseline="0" dirty="0" smtClean="0"/>
              <a:t> – Need to  progress forward to see each image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Maslow’s hierarchy provides a model for how students are motivated to learn. Without the lowest layer of the hierarchy met, students cannot reach the next level. Each level allows students the ability and motivation to increase. Each student can move up in the hierarchy with the proper support of the teachers and school staff who must focus on Maslow’s hierarchy of needs in teaching and education.</a:t>
            </a:r>
            <a:endParaRPr lang="en-US" dirty="0"/>
          </a:p>
        </p:txBody>
      </p:sp>
      <p:sp>
        <p:nvSpPr>
          <p:cNvPr id="4" name="Slide Number Placeholder 3"/>
          <p:cNvSpPr>
            <a:spLocks noGrp="1"/>
          </p:cNvSpPr>
          <p:nvPr>
            <p:ph type="sldNum" sz="quarter" idx="10"/>
          </p:nvPr>
        </p:nvSpPr>
        <p:spPr/>
        <p:txBody>
          <a:bodyPr/>
          <a:lstStyle/>
          <a:p>
            <a:fld id="{C1B108A4-F56E-4B41-BAC9-2242A41E1298}" type="slidenum">
              <a:rPr lang="en-US" smtClean="0"/>
              <a:t>4</a:t>
            </a:fld>
            <a:endParaRPr lang="en-US"/>
          </a:p>
        </p:txBody>
      </p:sp>
    </p:spTree>
    <p:extLst>
      <p:ext uri="{BB962C8B-B14F-4D97-AF65-F5344CB8AC3E}">
        <p14:creationId xmlns:p14="http://schemas.microsoft.com/office/powerpoint/2010/main" val="2009715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108A4-F56E-4B41-BAC9-2242A41E1298}" type="slidenum">
              <a:rPr lang="en-US" smtClean="0"/>
              <a:t>6</a:t>
            </a:fld>
            <a:endParaRPr lang="en-US"/>
          </a:p>
        </p:txBody>
      </p:sp>
    </p:spTree>
    <p:extLst>
      <p:ext uri="{BB962C8B-B14F-4D97-AF65-F5344CB8AC3E}">
        <p14:creationId xmlns:p14="http://schemas.microsoft.com/office/powerpoint/2010/main" val="3099308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108A4-F56E-4B41-BAC9-2242A41E1298}" type="slidenum">
              <a:rPr lang="en-US" smtClean="0"/>
              <a:t>7</a:t>
            </a:fld>
            <a:endParaRPr lang="en-US"/>
          </a:p>
        </p:txBody>
      </p:sp>
    </p:spTree>
    <p:extLst>
      <p:ext uri="{BB962C8B-B14F-4D97-AF65-F5344CB8AC3E}">
        <p14:creationId xmlns:p14="http://schemas.microsoft.com/office/powerpoint/2010/main" val="1951454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According to</a:t>
            </a:r>
            <a:r>
              <a:rPr lang="en-US" baseline="0" dirty="0" smtClean="0"/>
              <a:t> the National Center on Safe Supportive Learning Environments, s</a:t>
            </a:r>
            <a:r>
              <a:rPr lang="en-US" dirty="0" smtClean="0"/>
              <a:t>ocially and emotionally competed children</a:t>
            </a:r>
            <a:r>
              <a:rPr lang="en-US" baseline="0" dirty="0" smtClean="0"/>
              <a:t> and youth are skilled in five core areas</a:t>
            </a:r>
            <a:endParaRPr lang="en-US" dirty="0" smtClean="0"/>
          </a:p>
          <a:p>
            <a:pPr marL="228600" indent="-228600">
              <a:buAutoNum type="arabicPeriod"/>
            </a:pPr>
            <a:r>
              <a:rPr lang="en-US" dirty="0" smtClean="0"/>
              <a:t>Self-aware</a:t>
            </a:r>
          </a:p>
          <a:p>
            <a:pPr marL="228600" indent="-228600">
              <a:buAutoNum type="arabicPeriod"/>
            </a:pPr>
            <a:r>
              <a:rPr lang="en-US" baseline="0" dirty="0" smtClean="0"/>
              <a:t>Regulate their emotions</a:t>
            </a:r>
          </a:p>
          <a:p>
            <a:pPr marL="228600" indent="-228600">
              <a:buAutoNum type="arabicPeriod"/>
            </a:pPr>
            <a:r>
              <a:rPr lang="en-US" baseline="0" dirty="0" smtClean="0"/>
              <a:t>Socially aware</a:t>
            </a:r>
          </a:p>
          <a:p>
            <a:pPr marL="228600" indent="-228600">
              <a:buAutoNum type="arabicPeriod"/>
            </a:pPr>
            <a:r>
              <a:rPr lang="en-US" baseline="0" dirty="0" smtClean="0"/>
              <a:t>Good relationships</a:t>
            </a:r>
          </a:p>
          <a:p>
            <a:pPr marL="228600" indent="-228600">
              <a:buAutoNum type="arabicPeriod"/>
            </a:pPr>
            <a:r>
              <a:rPr lang="en-US" baseline="0" dirty="0" smtClean="0"/>
              <a:t>Responsible decision making</a:t>
            </a:r>
          </a:p>
          <a:p>
            <a:pPr marL="228600" indent="-228600">
              <a:buAutoNum type="arabicPeriod"/>
            </a:pPr>
            <a:endParaRPr lang="en-US" baseline="0" dirty="0" smtClean="0"/>
          </a:p>
          <a:p>
            <a:pPr marL="228600" indent="-228600">
              <a:buAutoNum type="arabicPeriod"/>
            </a:pPr>
            <a:r>
              <a:rPr lang="en-US" sz="1200" b="0" kern="1200" dirty="0" smtClean="0">
                <a:solidFill>
                  <a:schemeClr val="tx1"/>
                </a:solidFill>
                <a:effectLst/>
                <a:latin typeface="+mn-lt"/>
                <a:ea typeface="+mn-ea"/>
                <a:cs typeface="+mn-cs"/>
              </a:rPr>
              <a:t>CASEL (Collaborative For Academic, Social, and Emotional Learning)</a:t>
            </a:r>
          </a:p>
          <a:p>
            <a:pPr marL="0" indent="0">
              <a:buNone/>
            </a:pPr>
            <a:endParaRPr lang="en-US" dirty="0" smtClean="0"/>
          </a:p>
          <a:p>
            <a:pPr marL="0" indent="0">
              <a:buNone/>
            </a:pPr>
            <a:r>
              <a:rPr lang="en-US" dirty="0" smtClean="0"/>
              <a:t>According to</a:t>
            </a:r>
            <a:r>
              <a:rPr lang="en-US" baseline="0" dirty="0" smtClean="0"/>
              <a:t> the National Center on Safe Supportive Learning Environments, s</a:t>
            </a:r>
            <a:r>
              <a:rPr lang="en-US" dirty="0" smtClean="0"/>
              <a:t>ocially and emotionally competed children</a:t>
            </a:r>
            <a:r>
              <a:rPr lang="en-US" baseline="0" dirty="0" smtClean="0"/>
              <a:t> and youth are skilled in five core areas</a:t>
            </a:r>
            <a:endParaRPr lang="en-US" dirty="0" smtClean="0"/>
          </a:p>
          <a:p>
            <a:pPr marL="228600" indent="-228600">
              <a:buAutoNum type="arabicPeriod"/>
            </a:pPr>
            <a:r>
              <a:rPr lang="en-US" dirty="0" smtClean="0"/>
              <a:t>Self-aware</a:t>
            </a:r>
          </a:p>
          <a:p>
            <a:pPr marL="228600" indent="-228600">
              <a:buAutoNum type="arabicPeriod"/>
            </a:pPr>
            <a:r>
              <a:rPr lang="en-US" baseline="0" dirty="0" smtClean="0"/>
              <a:t>Regulate their emotions</a:t>
            </a:r>
          </a:p>
          <a:p>
            <a:pPr marL="228600" indent="-228600">
              <a:buAutoNum type="arabicPeriod"/>
            </a:pPr>
            <a:r>
              <a:rPr lang="en-US" baseline="0" dirty="0" smtClean="0"/>
              <a:t>Socially aware</a:t>
            </a:r>
          </a:p>
          <a:p>
            <a:pPr marL="228600" indent="-228600">
              <a:buAutoNum type="arabicPeriod"/>
            </a:pPr>
            <a:r>
              <a:rPr lang="en-US" baseline="0" dirty="0" smtClean="0"/>
              <a:t>Good relationships</a:t>
            </a:r>
          </a:p>
          <a:p>
            <a:pPr marL="228600" indent="-228600">
              <a:buAutoNum type="arabicPeriod"/>
            </a:pPr>
            <a:r>
              <a:rPr lang="en-US" baseline="0" dirty="0" smtClean="0"/>
              <a:t>Responsible decision making</a:t>
            </a: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C1B108A4-F56E-4B41-BAC9-2242A41E1298}" type="slidenum">
              <a:rPr lang="en-US" smtClean="0"/>
              <a:t>8</a:t>
            </a:fld>
            <a:endParaRPr lang="en-US"/>
          </a:p>
        </p:txBody>
      </p:sp>
    </p:spTree>
    <p:extLst>
      <p:ext uri="{BB962C8B-B14F-4D97-AF65-F5344CB8AC3E}">
        <p14:creationId xmlns:p14="http://schemas.microsoft.com/office/powerpoint/2010/main" val="4146966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2000" b="1" dirty="0" smtClean="0"/>
              <a:t>Sense of Connection</a:t>
            </a:r>
          </a:p>
          <a:p>
            <a:pPr marL="285750" indent="-285750">
              <a:buFont typeface="Arial" panose="020B0604020202020204" pitchFamily="34" charset="0"/>
              <a:buChar char="•"/>
            </a:pPr>
            <a:r>
              <a:rPr lang="en-US" sz="2000" dirty="0" smtClean="0"/>
              <a:t>Student sense that their teacher respects them</a:t>
            </a:r>
          </a:p>
          <a:p>
            <a:pPr marL="285750" indent="-285750">
              <a:buFont typeface="Arial" panose="020B0604020202020204" pitchFamily="34" charset="0"/>
              <a:buChar char="•"/>
            </a:pPr>
            <a:r>
              <a:rPr lang="en-US" sz="2000" dirty="0" smtClean="0"/>
              <a:t>Student perception of the school’s culture (do I feel like I belong?)</a:t>
            </a:r>
          </a:p>
          <a:p>
            <a:pPr marL="742950" lvl="1" indent="-285750">
              <a:buFont typeface="Arial" panose="020B0604020202020204" pitchFamily="34" charset="0"/>
              <a:buChar char="•"/>
            </a:pPr>
            <a:r>
              <a:rPr lang="en-US" sz="2000" dirty="0" smtClean="0"/>
              <a:t>Diversity in school reading materials</a:t>
            </a:r>
          </a:p>
          <a:p>
            <a:pPr marL="742950" lvl="1" indent="-285750">
              <a:buFont typeface="Arial" panose="020B0604020202020204" pitchFamily="34" charset="0"/>
              <a:buChar char="•"/>
            </a:pPr>
            <a:r>
              <a:rPr lang="en-US" sz="2000" dirty="0" smtClean="0"/>
              <a:t>Dress codes </a:t>
            </a:r>
          </a:p>
          <a:p>
            <a:pPr marL="742950" lvl="1" indent="-285750">
              <a:buFont typeface="Arial" panose="020B0604020202020204" pitchFamily="34" charset="0"/>
              <a:buChar char="•"/>
            </a:pPr>
            <a:r>
              <a:rPr lang="en-US" sz="2000" dirty="0" smtClean="0"/>
              <a:t>Teachers capacity to relate to them individually</a:t>
            </a:r>
          </a:p>
          <a:p>
            <a:pPr marL="0" indent="0">
              <a:buFont typeface="Arial" panose="020B0604020202020204" pitchFamily="34" charset="0"/>
              <a:buNone/>
            </a:pPr>
            <a:r>
              <a:rPr lang="en-US" sz="2400" kern="1200" dirty="0" smtClean="0">
                <a:solidFill>
                  <a:schemeClr val="tx1"/>
                </a:solidFill>
                <a:latin typeface="+mn-lt"/>
                <a:ea typeface="+mn-ea"/>
                <a:cs typeface="+mn-cs"/>
              </a:rPr>
              <a:t>School’s culture (do I feel like I belong?)</a:t>
            </a:r>
          </a:p>
          <a:p>
            <a:pPr marL="742950" lvl="1" indent="-285750">
              <a:buFont typeface="Arial" panose="020B0604020202020204" pitchFamily="34" charset="0"/>
              <a:buChar char="•"/>
            </a:pPr>
            <a:r>
              <a:rPr lang="en-US" sz="2400" kern="1200" dirty="0" smtClean="0">
                <a:solidFill>
                  <a:schemeClr val="tx1"/>
                </a:solidFill>
                <a:latin typeface="+mn-lt"/>
                <a:ea typeface="+mn-ea"/>
                <a:cs typeface="+mn-cs"/>
              </a:rPr>
              <a:t>Diversity in school reading materials</a:t>
            </a:r>
          </a:p>
          <a:p>
            <a:pPr marL="742950" lvl="1" indent="-285750">
              <a:buFont typeface="Arial" panose="020B0604020202020204" pitchFamily="34" charset="0"/>
              <a:buChar char="•"/>
            </a:pPr>
            <a:r>
              <a:rPr lang="en-US" sz="2400" kern="1200" dirty="0" smtClean="0">
                <a:solidFill>
                  <a:schemeClr val="tx1"/>
                </a:solidFill>
                <a:latin typeface="+mn-lt"/>
                <a:ea typeface="+mn-ea"/>
                <a:cs typeface="+mn-cs"/>
              </a:rPr>
              <a:t>Dress codes </a:t>
            </a:r>
          </a:p>
          <a:p>
            <a:pPr marL="742950" lvl="1" indent="-285750">
              <a:buFont typeface="Arial" panose="020B0604020202020204" pitchFamily="34" charset="0"/>
              <a:buChar char="•"/>
            </a:pPr>
            <a:r>
              <a:rPr lang="en-US" sz="2400" kern="1200" dirty="0" smtClean="0">
                <a:solidFill>
                  <a:schemeClr val="tx1"/>
                </a:solidFill>
                <a:latin typeface="+mn-lt"/>
                <a:ea typeface="+mn-ea"/>
                <a:cs typeface="+mn-cs"/>
              </a:rPr>
              <a:t>Teachers capacity to relate to them individually</a:t>
            </a:r>
          </a:p>
          <a:p>
            <a:endParaRPr lang="en-US" dirty="0"/>
          </a:p>
        </p:txBody>
      </p:sp>
      <p:sp>
        <p:nvSpPr>
          <p:cNvPr id="4" name="Slide Number Placeholder 3"/>
          <p:cNvSpPr>
            <a:spLocks noGrp="1"/>
          </p:cNvSpPr>
          <p:nvPr>
            <p:ph type="sldNum" sz="quarter" idx="10"/>
          </p:nvPr>
        </p:nvSpPr>
        <p:spPr/>
        <p:txBody>
          <a:bodyPr/>
          <a:lstStyle/>
          <a:p>
            <a:fld id="{C1B108A4-F56E-4B41-BAC9-2242A41E1298}" type="slidenum">
              <a:rPr lang="en-US" smtClean="0"/>
              <a:t>9</a:t>
            </a:fld>
            <a:endParaRPr lang="en-US"/>
          </a:p>
        </p:txBody>
      </p:sp>
    </p:spTree>
    <p:extLst>
      <p:ext uri="{BB962C8B-B14F-4D97-AF65-F5344CB8AC3E}">
        <p14:creationId xmlns:p14="http://schemas.microsoft.com/office/powerpoint/2010/main" val="1807557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108A4-F56E-4B41-BAC9-2242A41E1298}" type="slidenum">
              <a:rPr lang="en-US" smtClean="0"/>
              <a:t>10</a:t>
            </a:fld>
            <a:endParaRPr lang="en-US"/>
          </a:p>
        </p:txBody>
      </p:sp>
    </p:spTree>
    <p:extLst>
      <p:ext uri="{BB962C8B-B14F-4D97-AF65-F5344CB8AC3E}">
        <p14:creationId xmlns:p14="http://schemas.microsoft.com/office/powerpoint/2010/main" val="357825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5441AF-EBE4-45F0-AC43-B69FDDBEFAA1}"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438E7-523D-48E7-A800-BBB145F659DC}" type="slidenum">
              <a:rPr lang="en-US" smtClean="0"/>
              <a:t>‹#›</a:t>
            </a:fld>
            <a:endParaRPr lang="en-US"/>
          </a:p>
        </p:txBody>
      </p:sp>
    </p:spTree>
    <p:extLst>
      <p:ext uri="{BB962C8B-B14F-4D97-AF65-F5344CB8AC3E}">
        <p14:creationId xmlns:p14="http://schemas.microsoft.com/office/powerpoint/2010/main" val="55153749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5441AF-EBE4-45F0-AC43-B69FDDBEFAA1}"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438E7-523D-48E7-A800-BBB145F659DC}" type="slidenum">
              <a:rPr lang="en-US" smtClean="0"/>
              <a:t>‹#›</a:t>
            </a:fld>
            <a:endParaRPr lang="en-US"/>
          </a:p>
        </p:txBody>
      </p:sp>
    </p:spTree>
    <p:extLst>
      <p:ext uri="{BB962C8B-B14F-4D97-AF65-F5344CB8AC3E}">
        <p14:creationId xmlns:p14="http://schemas.microsoft.com/office/powerpoint/2010/main" val="824666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5441AF-EBE4-45F0-AC43-B69FDDBEFAA1}"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438E7-523D-48E7-A800-BBB145F659DC}" type="slidenum">
              <a:rPr lang="en-US" smtClean="0"/>
              <a:t>‹#›</a:t>
            </a:fld>
            <a:endParaRPr lang="en-US"/>
          </a:p>
        </p:txBody>
      </p:sp>
    </p:spTree>
    <p:extLst>
      <p:ext uri="{BB962C8B-B14F-4D97-AF65-F5344CB8AC3E}">
        <p14:creationId xmlns:p14="http://schemas.microsoft.com/office/powerpoint/2010/main" val="355384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5441AF-EBE4-45F0-AC43-B69FDDBEFAA1}"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438E7-523D-48E7-A800-BBB145F659DC}"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6958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5441AF-EBE4-45F0-AC43-B69FDDBEFAA1}"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438E7-523D-48E7-A800-BBB145F659DC}" type="slidenum">
              <a:rPr lang="en-US" smtClean="0"/>
              <a:t>‹#›</a:t>
            </a:fld>
            <a:endParaRPr lang="en-US"/>
          </a:p>
        </p:txBody>
      </p:sp>
    </p:spTree>
    <p:extLst>
      <p:ext uri="{BB962C8B-B14F-4D97-AF65-F5344CB8AC3E}">
        <p14:creationId xmlns:p14="http://schemas.microsoft.com/office/powerpoint/2010/main" val="1989124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75441AF-EBE4-45F0-AC43-B69FDDBEFAA1}"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7438E7-523D-48E7-A800-BBB145F659DC}" type="slidenum">
              <a:rPr lang="en-US" smtClean="0"/>
              <a:t>‹#›</a:t>
            </a:fld>
            <a:endParaRPr lang="en-US"/>
          </a:p>
        </p:txBody>
      </p:sp>
    </p:spTree>
    <p:extLst>
      <p:ext uri="{BB962C8B-B14F-4D97-AF65-F5344CB8AC3E}">
        <p14:creationId xmlns:p14="http://schemas.microsoft.com/office/powerpoint/2010/main" val="1649799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75441AF-EBE4-45F0-AC43-B69FDDBEFAA1}"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7438E7-523D-48E7-A800-BBB145F659DC}" type="slidenum">
              <a:rPr lang="en-US" smtClean="0"/>
              <a:t>‹#›</a:t>
            </a:fld>
            <a:endParaRPr lang="en-US"/>
          </a:p>
        </p:txBody>
      </p:sp>
    </p:spTree>
    <p:extLst>
      <p:ext uri="{BB962C8B-B14F-4D97-AF65-F5344CB8AC3E}">
        <p14:creationId xmlns:p14="http://schemas.microsoft.com/office/powerpoint/2010/main" val="2547882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441AF-EBE4-45F0-AC43-B69FDDBEFAA1}"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438E7-523D-48E7-A800-BBB145F659DC}" type="slidenum">
              <a:rPr lang="en-US" smtClean="0"/>
              <a:t>‹#›</a:t>
            </a:fld>
            <a:endParaRPr lang="en-US"/>
          </a:p>
        </p:txBody>
      </p:sp>
    </p:spTree>
    <p:extLst>
      <p:ext uri="{BB962C8B-B14F-4D97-AF65-F5344CB8AC3E}">
        <p14:creationId xmlns:p14="http://schemas.microsoft.com/office/powerpoint/2010/main" val="1773643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441AF-EBE4-45F0-AC43-B69FDDBEFAA1}"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438E7-523D-48E7-A800-BBB145F659DC}" type="slidenum">
              <a:rPr lang="en-US" smtClean="0"/>
              <a:t>‹#›</a:t>
            </a:fld>
            <a:endParaRPr lang="en-US"/>
          </a:p>
        </p:txBody>
      </p:sp>
    </p:spTree>
    <p:extLst>
      <p:ext uri="{BB962C8B-B14F-4D97-AF65-F5344CB8AC3E}">
        <p14:creationId xmlns:p14="http://schemas.microsoft.com/office/powerpoint/2010/main" val="407775793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441AF-EBE4-45F0-AC43-B69FDDBEFAA1}"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438E7-523D-48E7-A800-BBB145F659DC}" type="slidenum">
              <a:rPr lang="en-US" smtClean="0"/>
              <a:t>‹#›</a:t>
            </a:fld>
            <a:endParaRPr lang="en-US"/>
          </a:p>
        </p:txBody>
      </p:sp>
    </p:spTree>
    <p:extLst>
      <p:ext uri="{BB962C8B-B14F-4D97-AF65-F5344CB8AC3E}">
        <p14:creationId xmlns:p14="http://schemas.microsoft.com/office/powerpoint/2010/main" val="422179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5441AF-EBE4-45F0-AC43-B69FDDBEFAA1}"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438E7-523D-48E7-A800-BBB145F659DC}" type="slidenum">
              <a:rPr lang="en-US" smtClean="0"/>
              <a:t>‹#›</a:t>
            </a:fld>
            <a:endParaRPr lang="en-US"/>
          </a:p>
        </p:txBody>
      </p:sp>
    </p:spTree>
    <p:extLst>
      <p:ext uri="{BB962C8B-B14F-4D97-AF65-F5344CB8AC3E}">
        <p14:creationId xmlns:p14="http://schemas.microsoft.com/office/powerpoint/2010/main" val="109152169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5441AF-EBE4-45F0-AC43-B69FDDBEFAA1}"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438E7-523D-48E7-A800-BBB145F659DC}" type="slidenum">
              <a:rPr lang="en-US" smtClean="0"/>
              <a:t>‹#›</a:t>
            </a:fld>
            <a:endParaRPr lang="en-US"/>
          </a:p>
        </p:txBody>
      </p:sp>
    </p:spTree>
    <p:extLst>
      <p:ext uri="{BB962C8B-B14F-4D97-AF65-F5344CB8AC3E}">
        <p14:creationId xmlns:p14="http://schemas.microsoft.com/office/powerpoint/2010/main" val="1245056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5441AF-EBE4-45F0-AC43-B69FDDBEFAA1}"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7438E7-523D-48E7-A800-BBB145F659DC}" type="slidenum">
              <a:rPr lang="en-US" smtClean="0"/>
              <a:t>‹#›</a:t>
            </a:fld>
            <a:endParaRPr lang="en-US"/>
          </a:p>
        </p:txBody>
      </p:sp>
    </p:spTree>
    <p:extLst>
      <p:ext uri="{BB962C8B-B14F-4D97-AF65-F5344CB8AC3E}">
        <p14:creationId xmlns:p14="http://schemas.microsoft.com/office/powerpoint/2010/main" val="1248715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5441AF-EBE4-45F0-AC43-B69FDDBEFAA1}"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7438E7-523D-48E7-A800-BBB145F659DC}" type="slidenum">
              <a:rPr lang="en-US" smtClean="0"/>
              <a:t>‹#›</a:t>
            </a:fld>
            <a:endParaRPr lang="en-US"/>
          </a:p>
        </p:txBody>
      </p:sp>
    </p:spTree>
    <p:extLst>
      <p:ext uri="{BB962C8B-B14F-4D97-AF65-F5344CB8AC3E}">
        <p14:creationId xmlns:p14="http://schemas.microsoft.com/office/powerpoint/2010/main" val="94141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441AF-EBE4-45F0-AC43-B69FDDBEFAA1}"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7438E7-523D-48E7-A800-BBB145F659DC}" type="slidenum">
              <a:rPr lang="en-US" smtClean="0"/>
              <a:t>‹#›</a:t>
            </a:fld>
            <a:endParaRPr lang="en-US"/>
          </a:p>
        </p:txBody>
      </p:sp>
    </p:spTree>
    <p:extLst>
      <p:ext uri="{BB962C8B-B14F-4D97-AF65-F5344CB8AC3E}">
        <p14:creationId xmlns:p14="http://schemas.microsoft.com/office/powerpoint/2010/main" val="253034963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5441AF-EBE4-45F0-AC43-B69FDDBEFAA1}"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438E7-523D-48E7-A800-BBB145F659DC}" type="slidenum">
              <a:rPr lang="en-US" smtClean="0"/>
              <a:t>‹#›</a:t>
            </a:fld>
            <a:endParaRPr lang="en-US"/>
          </a:p>
        </p:txBody>
      </p:sp>
    </p:spTree>
    <p:extLst>
      <p:ext uri="{BB962C8B-B14F-4D97-AF65-F5344CB8AC3E}">
        <p14:creationId xmlns:p14="http://schemas.microsoft.com/office/powerpoint/2010/main" val="262322957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5441AF-EBE4-45F0-AC43-B69FDDBEFAA1}"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438E7-523D-48E7-A800-BBB145F659DC}" type="slidenum">
              <a:rPr lang="en-US" smtClean="0"/>
              <a:t>‹#›</a:t>
            </a:fld>
            <a:endParaRPr lang="en-US"/>
          </a:p>
        </p:txBody>
      </p:sp>
    </p:spTree>
    <p:extLst>
      <p:ext uri="{BB962C8B-B14F-4D97-AF65-F5344CB8AC3E}">
        <p14:creationId xmlns:p14="http://schemas.microsoft.com/office/powerpoint/2010/main" val="47891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75441AF-EBE4-45F0-AC43-B69FDDBEFAA1}" type="datetimeFigureOut">
              <a:rPr lang="en-US" smtClean="0"/>
              <a:t>5/24/2018</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37438E7-523D-48E7-A800-BBB145F659DC}" type="slidenum">
              <a:rPr lang="en-US" smtClean="0"/>
              <a:t>‹#›</a:t>
            </a:fld>
            <a:endParaRPr lang="en-US"/>
          </a:p>
        </p:txBody>
      </p:sp>
    </p:spTree>
    <p:extLst>
      <p:ext uri="{BB962C8B-B14F-4D97-AF65-F5344CB8AC3E}">
        <p14:creationId xmlns:p14="http://schemas.microsoft.com/office/powerpoint/2010/main" val="3482673936"/>
      </p:ext>
    </p:extLst>
  </p:cSld>
  <p:clrMap bg1="dk1" tx1="lt1" bg2="dk2" tx2="lt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78" r:id="rId15"/>
    <p:sldLayoutId id="2147484279" r:id="rId16"/>
    <p:sldLayoutId id="2147484280"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vahungersolutions.org/wp-content/uploads/2016/04/CEP_Toolkit_20" TargetMode="External"/><Relationship Id="rId3" Type="http://schemas.openxmlformats.org/officeDocument/2006/relationships/hyperlink" Target="https://www.fns.usda.gov/evaluation-demonstration-projects-end-childhood-hunger-edech-final-interim-evaluation-report" TargetMode="External"/><Relationship Id="rId7" Type="http://schemas.openxmlformats.org/officeDocument/2006/relationships/hyperlink" Target="http://vahungersolutions.org/cep/"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s://www.fns.usda.gov/school-meals/community-eligibility-provision" TargetMode="External"/><Relationship Id="rId5" Type="http://schemas.openxmlformats.org/officeDocument/2006/relationships/hyperlink" Target="http://povertylaw.org/clearinghouse/articles/meals" TargetMode="External"/><Relationship Id="rId4" Type="http://schemas.openxmlformats.org/officeDocument/2006/relationships/hyperlink" Target="http://povertylaw.org/clearinghouse/issue/2014/2014-march-apri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nlander.com/Bloglander/archives/2014/06/02/why-not-just-give-all-students-free-breakfast-and-lunch"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www.fordfoundation.org/ideas/equals-change-blog/posts/fighting-the-stigma-of-free-lunch-why-universal-free-school-lunch-is-good-for-students-schools-and-families/" TargetMode="External"/><Relationship Id="rId4" Type="http://schemas.openxmlformats.org/officeDocument/2006/relationships/hyperlink" Target="https://www.newamerica.org/education-policy/edcentral/free-lunch-for-hungry-student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edweek.org/ew/articles/2017/06/21/belonging-at-school-starts-with-teachers.html"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www.psychologytoday.com/us/blog/hide-and-seek/201205/our-hierarchy-needs" TargetMode="External"/><Relationship Id="rId4" Type="http://schemas.openxmlformats.org/officeDocument/2006/relationships/hyperlink" Target="http://sguditus.blogspot.com/2013/02/maslows-hierarchy-of-school-needs-steve.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110" y="651020"/>
            <a:ext cx="7772400" cy="2057400"/>
          </a:xfrm>
        </p:spPr>
        <p:txBody>
          <a:bodyPr>
            <a:noAutofit/>
          </a:bodyPr>
          <a:lstStyle/>
          <a:p>
            <a:r>
              <a:rPr lang="en-US" sz="2800" b="1" dirty="0"/>
              <a:t>Economic Growth in Virginia: Investing in Virginia’s </a:t>
            </a:r>
            <a:r>
              <a:rPr lang="en-US" sz="2800" b="1" dirty="0" smtClean="0"/>
              <a:t>Future Workforce </a:t>
            </a:r>
            <a:r>
              <a:rPr lang="en-US" sz="2800" b="1" dirty="0"/>
              <a:t>through Social and Physical Security in Schools </a:t>
            </a:r>
            <a:endParaRPr lang="en-US" sz="2800" dirty="0"/>
          </a:p>
        </p:txBody>
      </p:sp>
      <p:sp>
        <p:nvSpPr>
          <p:cNvPr id="3" name="Subtitle 2"/>
          <p:cNvSpPr>
            <a:spLocks noGrp="1"/>
          </p:cNvSpPr>
          <p:nvPr>
            <p:ph type="subTitle" idx="1"/>
          </p:nvPr>
        </p:nvSpPr>
        <p:spPr/>
        <p:txBody>
          <a:bodyPr>
            <a:noAutofit/>
          </a:bodyPr>
          <a:lstStyle/>
          <a:p>
            <a:pPr>
              <a:lnSpc>
                <a:spcPct val="100000"/>
              </a:lnSpc>
              <a:spcBef>
                <a:spcPts val="600"/>
              </a:spcBef>
            </a:pPr>
            <a:r>
              <a:rPr lang="en-US" sz="2000" dirty="0" smtClean="0"/>
              <a:t>Olga Lopez, DOC</a:t>
            </a:r>
          </a:p>
          <a:p>
            <a:pPr>
              <a:lnSpc>
                <a:spcPct val="100000"/>
              </a:lnSpc>
              <a:spcBef>
                <a:spcPts val="600"/>
              </a:spcBef>
            </a:pPr>
            <a:r>
              <a:rPr lang="en-US" sz="2000" dirty="0" err="1" smtClean="0"/>
              <a:t>Europai</a:t>
            </a:r>
            <a:r>
              <a:rPr lang="en-US" sz="2000" dirty="0" smtClean="0"/>
              <a:t> Parker, DDS</a:t>
            </a:r>
          </a:p>
          <a:p>
            <a:pPr>
              <a:lnSpc>
                <a:spcPct val="100000"/>
              </a:lnSpc>
              <a:spcBef>
                <a:spcPts val="600"/>
              </a:spcBef>
            </a:pPr>
            <a:r>
              <a:rPr lang="en-US" sz="2000" dirty="0"/>
              <a:t>Antonio Terry, TAX </a:t>
            </a:r>
            <a:endParaRPr lang="en-US" sz="2000" dirty="0" smtClean="0"/>
          </a:p>
          <a:p>
            <a:pPr>
              <a:lnSpc>
                <a:spcPct val="100000"/>
              </a:lnSpc>
              <a:spcBef>
                <a:spcPts val="600"/>
              </a:spcBef>
            </a:pPr>
            <a:r>
              <a:rPr lang="en-US" sz="2000" dirty="0" smtClean="0"/>
              <a:t>Elizabeth Seward, VHDA</a:t>
            </a:r>
          </a:p>
          <a:p>
            <a:pPr>
              <a:lnSpc>
                <a:spcPct val="100000"/>
              </a:lnSpc>
              <a:spcBef>
                <a:spcPts val="600"/>
              </a:spcBef>
            </a:pPr>
            <a:r>
              <a:rPr lang="en-US" sz="2000" dirty="0"/>
              <a:t>Craig Nicol, DEQ</a:t>
            </a:r>
          </a:p>
          <a:p>
            <a:pPr>
              <a:lnSpc>
                <a:spcPct val="100000"/>
              </a:lnSpc>
              <a:spcBef>
                <a:spcPts val="600"/>
              </a:spcBef>
            </a:pPr>
            <a:endParaRPr lang="en-US" sz="2000" dirty="0"/>
          </a:p>
        </p:txBody>
      </p:sp>
      <p:sp>
        <p:nvSpPr>
          <p:cNvPr id="4" name="TextBox 3"/>
          <p:cNvSpPr txBox="1"/>
          <p:nvPr/>
        </p:nvSpPr>
        <p:spPr>
          <a:xfrm>
            <a:off x="228600" y="6172200"/>
            <a:ext cx="8609722" cy="381000"/>
          </a:xfrm>
          <a:prstGeom prst="rect">
            <a:avLst/>
          </a:prstGeom>
          <a:noFill/>
        </p:spPr>
        <p:txBody>
          <a:bodyPr wrap="square" rtlCol="0">
            <a:spAutoFit/>
          </a:bodyPr>
          <a:lstStyle/>
          <a:p>
            <a:r>
              <a:rPr lang="en-US" dirty="0" smtClean="0">
                <a:solidFill>
                  <a:schemeClr val="bg2">
                    <a:lumMod val="40000"/>
                    <a:lumOff val="60000"/>
                  </a:schemeClr>
                </a:solidFill>
              </a:rPr>
              <a:t>VEI – 2018 Leadership Presentation                                                                   Group 4  </a:t>
            </a:r>
            <a:endParaRPr lang="en-US" dirty="0">
              <a:solidFill>
                <a:schemeClr val="bg2">
                  <a:lumMod val="40000"/>
                  <a:lumOff val="60000"/>
                </a:schemeClr>
              </a:solidFill>
            </a:endParaRPr>
          </a:p>
        </p:txBody>
      </p:sp>
    </p:spTree>
    <p:extLst>
      <p:ext uri="{BB962C8B-B14F-4D97-AF65-F5344CB8AC3E}">
        <p14:creationId xmlns:p14="http://schemas.microsoft.com/office/powerpoint/2010/main" val="1770197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65321" cy="1143000"/>
          </a:xfrm>
        </p:spPr>
        <p:txBody>
          <a:bodyPr>
            <a:normAutofit/>
          </a:bodyPr>
          <a:lstStyle/>
          <a:p>
            <a:r>
              <a:rPr lang="en-US" sz="3600" dirty="0" smtClean="0"/>
              <a:t>WHEN The basics are Missing </a:t>
            </a:r>
            <a:endParaRPr lang="en-US" sz="3600" dirty="0"/>
          </a:p>
        </p:txBody>
      </p:sp>
      <p:sp>
        <p:nvSpPr>
          <p:cNvPr id="3" name="TextBox 2"/>
          <p:cNvSpPr txBox="1"/>
          <p:nvPr/>
        </p:nvSpPr>
        <p:spPr>
          <a:xfrm>
            <a:off x="381000" y="1982310"/>
            <a:ext cx="8614141" cy="4955203"/>
          </a:xfrm>
          <a:prstGeom prst="rect">
            <a:avLst/>
          </a:prstGeom>
          <a:noFill/>
        </p:spPr>
        <p:txBody>
          <a:bodyPr wrap="square" rtlCol="0">
            <a:spAutoFit/>
          </a:bodyPr>
          <a:lstStyle/>
          <a:p>
            <a:r>
              <a:rPr lang="en-US" sz="2800" b="1" u="sng" dirty="0" smtClean="0">
                <a:latin typeface="+mj-lt"/>
              </a:rPr>
              <a:t>THE FACTS:</a:t>
            </a:r>
            <a:endParaRPr lang="en-US" sz="2800" dirty="0">
              <a:latin typeface="+mj-lt"/>
            </a:endParaRPr>
          </a:p>
          <a:p>
            <a:pPr marL="457200" indent="-457200">
              <a:buFont typeface="Arial" panose="020B0604020202020204" pitchFamily="34" charset="0"/>
              <a:buChar char="•"/>
            </a:pPr>
            <a:r>
              <a:rPr lang="en-US" sz="2800" dirty="0"/>
              <a:t>Declining public investment </a:t>
            </a:r>
          </a:p>
          <a:p>
            <a:endParaRPr lang="en-US" sz="2800" dirty="0" smtClean="0">
              <a:latin typeface="+mj-lt"/>
            </a:endParaRPr>
          </a:p>
          <a:p>
            <a:pPr marL="457200" indent="-457200">
              <a:buFont typeface="Arial" panose="020B0604020202020204" pitchFamily="34" charset="0"/>
              <a:buChar char="•"/>
            </a:pPr>
            <a:r>
              <a:rPr lang="en-US" sz="2800" dirty="0" smtClean="0">
                <a:latin typeface="+mj-lt"/>
              </a:rPr>
              <a:t>School </a:t>
            </a:r>
            <a:r>
              <a:rPr lang="en-US" sz="2800" dirty="0">
                <a:latin typeface="+mj-lt"/>
              </a:rPr>
              <a:t>violence </a:t>
            </a:r>
            <a:r>
              <a:rPr lang="en-US" sz="2800" dirty="0" smtClean="0">
                <a:latin typeface="+mj-lt"/>
              </a:rPr>
              <a:t>impacts </a:t>
            </a:r>
            <a:r>
              <a:rPr lang="en-US" sz="2800" dirty="0">
                <a:latin typeface="+mj-lt"/>
              </a:rPr>
              <a:t>the </a:t>
            </a:r>
            <a:endParaRPr lang="en-US" sz="2800" dirty="0" smtClean="0">
              <a:latin typeface="+mj-lt"/>
            </a:endParaRPr>
          </a:p>
          <a:p>
            <a:r>
              <a:rPr lang="en-US" sz="2800" dirty="0" smtClean="0">
                <a:latin typeface="+mj-lt"/>
              </a:rPr>
              <a:t>    educational </a:t>
            </a:r>
            <a:r>
              <a:rPr lang="en-US" sz="2800" dirty="0">
                <a:latin typeface="+mj-lt"/>
              </a:rPr>
              <a:t>environment </a:t>
            </a:r>
            <a:endParaRPr lang="en-US" sz="2800" dirty="0" smtClean="0">
              <a:latin typeface="+mj-lt"/>
            </a:endParaRPr>
          </a:p>
          <a:p>
            <a:endParaRPr lang="en-US" sz="2800" dirty="0" smtClean="0">
              <a:latin typeface="+mj-lt"/>
            </a:endParaRPr>
          </a:p>
          <a:p>
            <a:pPr marL="457200" indent="-457200">
              <a:buFont typeface="Arial" panose="020B0604020202020204" pitchFamily="34" charset="0"/>
              <a:buChar char="•"/>
            </a:pPr>
            <a:r>
              <a:rPr lang="en-US" sz="2800" dirty="0" smtClean="0">
                <a:latin typeface="+mj-lt"/>
              </a:rPr>
              <a:t>Continual growth in childhood poverty</a:t>
            </a:r>
            <a:endParaRPr lang="en-US" sz="2800" dirty="0">
              <a:latin typeface="+mj-lt"/>
            </a:endParaRPr>
          </a:p>
          <a:p>
            <a:endParaRPr lang="en-US" sz="2800" dirty="0">
              <a:latin typeface="+mj-lt"/>
            </a:endParaRPr>
          </a:p>
          <a:p>
            <a:pPr marL="457200" indent="-457200">
              <a:buFont typeface="Arial" panose="020B0604020202020204" pitchFamily="34" charset="0"/>
              <a:buChar char="•"/>
            </a:pPr>
            <a:r>
              <a:rPr lang="en-US" sz="2800" dirty="0" smtClean="0">
                <a:latin typeface="+mj-lt"/>
              </a:rPr>
              <a:t>Need long term </a:t>
            </a:r>
            <a:r>
              <a:rPr lang="en-US" sz="2800" dirty="0">
                <a:latin typeface="+mj-lt"/>
              </a:rPr>
              <a:t>strategies to improve labor market outcomes </a:t>
            </a:r>
            <a:endParaRPr lang="en-US" sz="2800" dirty="0" smtClean="0">
              <a:latin typeface="+mj-lt"/>
            </a:endParaRP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818" y="1350818"/>
            <a:ext cx="2306782" cy="2306782"/>
          </a:xfrm>
          <a:prstGeom prst="rect">
            <a:avLst/>
          </a:prstGeom>
        </p:spPr>
      </p:pic>
    </p:spTree>
    <p:extLst>
      <p:ext uri="{BB962C8B-B14F-4D97-AF65-F5344CB8AC3E}">
        <p14:creationId xmlns:p14="http://schemas.microsoft.com/office/powerpoint/2010/main" val="4072642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546" y="533400"/>
            <a:ext cx="7765321" cy="1374913"/>
          </a:xfrm>
        </p:spPr>
        <p:txBody>
          <a:bodyPr>
            <a:normAutofit fontScale="90000"/>
          </a:bodyPr>
          <a:lstStyle/>
          <a:p>
            <a:r>
              <a:rPr lang="en-US" sz="4000" dirty="0" smtClean="0"/>
              <a:t>When The basics are </a:t>
            </a:r>
            <a:br>
              <a:rPr lang="en-US" sz="4000" dirty="0" smtClean="0"/>
            </a:br>
            <a:r>
              <a:rPr lang="en-US" sz="4000" dirty="0" smtClean="0"/>
              <a:t>Present</a:t>
            </a:r>
            <a:r>
              <a:rPr lang="en-US" sz="3600" dirty="0" smtClean="0"/>
              <a:t/>
            </a:r>
            <a:br>
              <a:rPr lang="en-US" sz="3600" dirty="0" smtClean="0"/>
            </a:br>
            <a:r>
              <a:rPr lang="en-US" sz="3600" dirty="0" smtClean="0"/>
              <a:t> </a:t>
            </a:r>
            <a:endParaRPr lang="en-US" sz="3600" dirty="0"/>
          </a:p>
        </p:txBody>
      </p:sp>
      <p:sp>
        <p:nvSpPr>
          <p:cNvPr id="3" name="TextBox 2"/>
          <p:cNvSpPr txBox="1"/>
          <p:nvPr/>
        </p:nvSpPr>
        <p:spPr>
          <a:xfrm>
            <a:off x="672546" y="1676400"/>
            <a:ext cx="8382000" cy="4616648"/>
          </a:xfrm>
          <a:prstGeom prst="rect">
            <a:avLst/>
          </a:prstGeom>
          <a:noFill/>
        </p:spPr>
        <p:txBody>
          <a:bodyPr wrap="square" rtlCol="0">
            <a:spAutoFit/>
          </a:bodyPr>
          <a:lstStyle/>
          <a:p>
            <a:endParaRPr lang="en-US" b="1" dirty="0"/>
          </a:p>
          <a:p>
            <a:r>
              <a:rPr lang="en-US" sz="3200" b="1" dirty="0" smtClean="0"/>
              <a:t>Provide for Opportunity </a:t>
            </a:r>
          </a:p>
          <a:p>
            <a:endParaRPr lang="en-US" sz="3200" dirty="0">
              <a:latin typeface="+mj-lt"/>
            </a:endParaRPr>
          </a:p>
          <a:p>
            <a:r>
              <a:rPr lang="en-US" sz="3200" dirty="0" smtClean="0">
                <a:latin typeface="+mj-lt"/>
              </a:rPr>
              <a:t>Expand focus on school safety beyond just physical safety to ensure today’s students are equipped with in-demand skills that will advance Virginia’s future economy</a:t>
            </a:r>
          </a:p>
          <a:p>
            <a:endParaRPr lang="en-US" sz="2800" dirty="0">
              <a:latin typeface="+mj-lt"/>
            </a:endParaRPr>
          </a:p>
          <a:p>
            <a:endParaRPr lang="en-US" sz="2400" dirty="0">
              <a:latin typeface="+mj-lt"/>
            </a:endParaRPr>
          </a:p>
        </p:txBody>
      </p:sp>
    </p:spTree>
    <p:extLst>
      <p:ext uri="{BB962C8B-B14F-4D97-AF65-F5344CB8AC3E}">
        <p14:creationId xmlns:p14="http://schemas.microsoft.com/office/powerpoint/2010/main" val="303082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18000"/>
                <a:satMod val="160000"/>
                <a:lumMod val="28000"/>
              </a:schemeClr>
              <a:schemeClr val="bg2">
                <a:tint val="95000"/>
                <a:satMod val="160000"/>
                <a:lumMod val="116000"/>
              </a:schemeClr>
            </a:duotone>
            <a:lum/>
          </a:blip>
          <a:srcRect/>
          <a:stretch>
            <a:fillRect/>
          </a:stretch>
        </a:blipFill>
        <a:effectLst/>
      </p:bgPr>
    </p:bg>
    <p:spTree>
      <p:nvGrpSpPr>
        <p:cNvPr id="1" name=""/>
        <p:cNvGrpSpPr/>
        <p:nvPr/>
      </p:nvGrpSpPr>
      <p:grpSpPr>
        <a:xfrm>
          <a:off x="0" y="0"/>
          <a:ext cx="0" cy="0"/>
          <a:chOff x="0" y="0"/>
          <a:chExt cx="0" cy="0"/>
        </a:xfrm>
      </p:grpSpPr>
      <p:sp>
        <p:nvSpPr>
          <p:cNvPr id="23" name="Curved Down Arrow 22"/>
          <p:cNvSpPr/>
          <p:nvPr/>
        </p:nvSpPr>
        <p:spPr>
          <a:xfrm rot="489672" flipH="1">
            <a:off x="5330914" y="1750491"/>
            <a:ext cx="3013243" cy="1259442"/>
          </a:xfrm>
          <a:prstGeom prst="curvedDownArrow">
            <a:avLst>
              <a:gd name="adj1" fmla="val 25000"/>
              <a:gd name="adj2" fmla="val 52228"/>
              <a:gd name="adj3" fmla="val 21685"/>
            </a:avLst>
          </a:prstGeom>
          <a:gradFill flip="none" rotWithShape="1">
            <a:gsLst>
              <a:gs pos="0">
                <a:schemeClr val="accent1">
                  <a:lumMod val="40000"/>
                  <a:lumOff val="60000"/>
                  <a:alpha val="0"/>
                </a:schemeClr>
              </a:gs>
              <a:gs pos="76000">
                <a:schemeClr val="accent1">
                  <a:lumMod val="95000"/>
                  <a:lumOff val="5000"/>
                </a:schemeClr>
              </a:gs>
              <a:gs pos="98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Down Arrow 21"/>
          <p:cNvSpPr/>
          <p:nvPr/>
        </p:nvSpPr>
        <p:spPr>
          <a:xfrm rot="20481835">
            <a:off x="684322" y="1769549"/>
            <a:ext cx="3101753" cy="1633567"/>
          </a:xfrm>
          <a:prstGeom prst="curvedDownArrow">
            <a:avLst>
              <a:gd name="adj1" fmla="val 25000"/>
              <a:gd name="adj2" fmla="val 52228"/>
              <a:gd name="adj3" fmla="val 21685"/>
            </a:avLst>
          </a:prstGeom>
          <a:gradFill flip="none" rotWithShape="1">
            <a:gsLst>
              <a:gs pos="0">
                <a:schemeClr val="accent1">
                  <a:lumMod val="40000"/>
                  <a:lumOff val="60000"/>
                  <a:alpha val="0"/>
                </a:schemeClr>
              </a:gs>
              <a:gs pos="76000">
                <a:schemeClr val="accent1">
                  <a:lumMod val="95000"/>
                  <a:lumOff val="5000"/>
                </a:schemeClr>
              </a:gs>
              <a:gs pos="98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Down Arrow 20"/>
          <p:cNvSpPr/>
          <p:nvPr/>
        </p:nvSpPr>
        <p:spPr>
          <a:xfrm rot="2088907" flipH="1">
            <a:off x="6312687" y="3870931"/>
            <a:ext cx="2068322" cy="1155656"/>
          </a:xfrm>
          <a:prstGeom prst="curvedDownArrow">
            <a:avLst/>
          </a:prstGeom>
          <a:gradFill flip="none" rotWithShape="1">
            <a:gsLst>
              <a:gs pos="0">
                <a:schemeClr val="accent1">
                  <a:lumMod val="40000"/>
                  <a:lumOff val="60000"/>
                  <a:alpha val="0"/>
                </a:schemeClr>
              </a:gs>
              <a:gs pos="76000">
                <a:schemeClr val="accent1">
                  <a:lumMod val="95000"/>
                  <a:lumOff val="5000"/>
                </a:schemeClr>
              </a:gs>
              <a:gs pos="98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Down Arrow 19"/>
          <p:cNvSpPr/>
          <p:nvPr/>
        </p:nvSpPr>
        <p:spPr>
          <a:xfrm rot="19502423">
            <a:off x="1115067" y="4231755"/>
            <a:ext cx="1803420" cy="782725"/>
          </a:xfrm>
          <a:prstGeom prst="curvedDownArrow">
            <a:avLst>
              <a:gd name="adj1" fmla="val 25000"/>
              <a:gd name="adj2" fmla="val 66281"/>
              <a:gd name="adj3" fmla="val 25000"/>
            </a:avLst>
          </a:prstGeom>
          <a:gradFill flip="none" rotWithShape="1">
            <a:gsLst>
              <a:gs pos="0">
                <a:schemeClr val="accent1">
                  <a:lumMod val="40000"/>
                  <a:lumOff val="60000"/>
                  <a:alpha val="0"/>
                </a:schemeClr>
              </a:gs>
              <a:gs pos="76000">
                <a:schemeClr val="accent1">
                  <a:lumMod val="95000"/>
                  <a:lumOff val="5000"/>
                </a:schemeClr>
              </a:gs>
              <a:gs pos="98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Isosceles Triangle 18"/>
          <p:cNvSpPr/>
          <p:nvPr/>
        </p:nvSpPr>
        <p:spPr>
          <a:xfrm>
            <a:off x="1824470" y="1716415"/>
            <a:ext cx="5585980" cy="4579663"/>
          </a:xfrm>
          <a:prstGeom prst="triangle">
            <a:avLst>
              <a:gd name="adj" fmla="val 48977"/>
            </a:avLst>
          </a:prstGeom>
          <a:gradFill>
            <a:gsLst>
              <a:gs pos="0">
                <a:schemeClr val="accent5">
                  <a:alpha val="0"/>
                  <a:lumMod val="69000"/>
                </a:schemeClr>
              </a:gs>
              <a:gs pos="100000">
                <a:schemeClr val="accent5">
                  <a:lumMod val="45000"/>
                  <a:lumOff val="55000"/>
                </a:schemeClr>
              </a:gs>
              <a:gs pos="100000">
                <a:schemeClr val="accent5">
                  <a:lumMod val="45000"/>
                  <a:lumOff val="55000"/>
                </a:schemeClr>
              </a:gs>
              <a:gs pos="100000">
                <a:schemeClr val="accent5">
                  <a:lumMod val="30000"/>
                  <a:lumOff val="7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39856" y="4865609"/>
            <a:ext cx="1584613" cy="16041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48944" y="4266949"/>
            <a:ext cx="1784248" cy="16957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3563" y="2454875"/>
            <a:ext cx="1854852" cy="17136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8978" y="5127845"/>
            <a:ext cx="1447800" cy="923330"/>
          </a:xfrm>
          <a:prstGeom prst="rect">
            <a:avLst/>
          </a:prstGeom>
          <a:noFill/>
        </p:spPr>
        <p:txBody>
          <a:bodyPr wrap="square" rtlCol="0">
            <a:spAutoFit/>
          </a:bodyPr>
          <a:lstStyle/>
          <a:p>
            <a:r>
              <a:rPr lang="en-US" dirty="0" smtClean="0"/>
              <a:t>Food</a:t>
            </a:r>
          </a:p>
          <a:p>
            <a:r>
              <a:rPr lang="en-US" dirty="0" smtClean="0"/>
              <a:t>Water </a:t>
            </a:r>
          </a:p>
          <a:p>
            <a:r>
              <a:rPr lang="en-US" dirty="0" smtClean="0"/>
              <a:t>Shelter</a:t>
            </a:r>
            <a:endParaRPr lang="en-US" dirty="0"/>
          </a:p>
        </p:txBody>
      </p:sp>
      <p:sp>
        <p:nvSpPr>
          <p:cNvPr id="11" name="TextBox 10"/>
          <p:cNvSpPr txBox="1"/>
          <p:nvPr/>
        </p:nvSpPr>
        <p:spPr>
          <a:xfrm>
            <a:off x="7411802" y="4574548"/>
            <a:ext cx="1544782" cy="646331"/>
          </a:xfrm>
          <a:prstGeom prst="rect">
            <a:avLst/>
          </a:prstGeom>
          <a:noFill/>
        </p:spPr>
        <p:txBody>
          <a:bodyPr wrap="square" rtlCol="0">
            <a:spAutoFit/>
          </a:bodyPr>
          <a:lstStyle/>
          <a:p>
            <a:r>
              <a:rPr lang="en-US" dirty="0" smtClean="0"/>
              <a:t>Physical Safety</a:t>
            </a:r>
          </a:p>
          <a:p>
            <a:r>
              <a:rPr lang="en-US" dirty="0" smtClean="0"/>
              <a:t> Health</a:t>
            </a:r>
            <a:endParaRPr lang="en-US" dirty="0"/>
          </a:p>
        </p:txBody>
      </p:sp>
      <p:sp>
        <p:nvSpPr>
          <p:cNvPr id="12" name="TextBox 11"/>
          <p:cNvSpPr txBox="1"/>
          <p:nvPr/>
        </p:nvSpPr>
        <p:spPr>
          <a:xfrm>
            <a:off x="421734" y="2877187"/>
            <a:ext cx="1731818" cy="1200329"/>
          </a:xfrm>
          <a:prstGeom prst="rect">
            <a:avLst/>
          </a:prstGeom>
          <a:noFill/>
        </p:spPr>
        <p:txBody>
          <a:bodyPr wrap="square" rtlCol="0">
            <a:spAutoFit/>
          </a:bodyPr>
          <a:lstStyle/>
          <a:p>
            <a:r>
              <a:rPr lang="en-US" dirty="0" smtClean="0"/>
              <a:t>Friendship</a:t>
            </a:r>
          </a:p>
          <a:p>
            <a:r>
              <a:rPr lang="en-US" dirty="0" smtClean="0"/>
              <a:t>Sense of connection</a:t>
            </a:r>
          </a:p>
          <a:p>
            <a:r>
              <a:rPr lang="en-US" dirty="0" smtClean="0"/>
              <a:t> </a:t>
            </a:r>
            <a:endParaRPr lang="en-US" dirty="0"/>
          </a:p>
        </p:txBody>
      </p:sp>
      <p:sp>
        <p:nvSpPr>
          <p:cNvPr id="16" name="Title 1"/>
          <p:cNvSpPr txBox="1">
            <a:spLocks/>
          </p:cNvSpPr>
          <p:nvPr/>
        </p:nvSpPr>
        <p:spPr>
          <a:xfrm>
            <a:off x="728612" y="592060"/>
            <a:ext cx="7765321" cy="1326321"/>
          </a:xfrm>
          <a:prstGeom prst="rect">
            <a:avLst/>
          </a:prstGeom>
        </p:spPr>
        <p:txBody>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3600" dirty="0" smtClean="0"/>
              <a:t>Realignment</a:t>
            </a:r>
            <a:r>
              <a:rPr lang="en-US" dirty="0" smtClean="0"/>
              <a:t>  </a:t>
            </a:r>
            <a:endParaRPr lang="en-US" dirty="0"/>
          </a:p>
        </p:txBody>
      </p:sp>
      <p:sp>
        <p:nvSpPr>
          <p:cNvPr id="17" name="Oval 16"/>
          <p:cNvSpPr/>
          <p:nvPr/>
        </p:nvSpPr>
        <p:spPr>
          <a:xfrm>
            <a:off x="6872221" y="1827090"/>
            <a:ext cx="1891647" cy="18174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217168" y="2392837"/>
            <a:ext cx="1447800" cy="646331"/>
          </a:xfrm>
          <a:prstGeom prst="rect">
            <a:avLst/>
          </a:prstGeom>
          <a:noFill/>
        </p:spPr>
        <p:txBody>
          <a:bodyPr wrap="square" rtlCol="0">
            <a:spAutoFit/>
          </a:bodyPr>
          <a:lstStyle/>
          <a:p>
            <a:r>
              <a:rPr lang="en-US" dirty="0" smtClean="0"/>
              <a:t>Classroom Culture</a:t>
            </a:r>
            <a:endParaRPr lang="en-US" dirty="0"/>
          </a:p>
        </p:txBody>
      </p:sp>
      <p:sp>
        <p:nvSpPr>
          <p:cNvPr id="24" name="TextBox 23"/>
          <p:cNvSpPr txBox="1"/>
          <p:nvPr/>
        </p:nvSpPr>
        <p:spPr>
          <a:xfrm>
            <a:off x="2698077" y="6356988"/>
            <a:ext cx="3902158" cy="369332"/>
          </a:xfrm>
          <a:prstGeom prst="rect">
            <a:avLst/>
          </a:prstGeom>
          <a:noFill/>
        </p:spPr>
        <p:txBody>
          <a:bodyPr wrap="none" rtlCol="0">
            <a:spAutoFit/>
          </a:bodyPr>
          <a:lstStyle/>
          <a:p>
            <a:r>
              <a:rPr lang="en-US" dirty="0" smtClean="0"/>
              <a:t>21</a:t>
            </a:r>
            <a:r>
              <a:rPr lang="en-US" baseline="30000" dirty="0" smtClean="0"/>
              <a:t>st</a:t>
            </a:r>
            <a:r>
              <a:rPr lang="en-US" dirty="0" smtClean="0"/>
              <a:t> Century Learning Environment</a:t>
            </a:r>
            <a:endParaRPr lang="en-US" dirty="0"/>
          </a:p>
        </p:txBody>
      </p:sp>
      <p:sp>
        <p:nvSpPr>
          <p:cNvPr id="25" name="Oval 24"/>
          <p:cNvSpPr/>
          <p:nvPr/>
        </p:nvSpPr>
        <p:spPr>
          <a:xfrm>
            <a:off x="2649434" y="4018564"/>
            <a:ext cx="2362200" cy="2218562"/>
          </a:xfrm>
          <a:prstGeom prst="ellipse">
            <a:avLst/>
          </a:prstGeom>
          <a:gradFill flip="none" rotWithShape="1">
            <a:gsLst>
              <a:gs pos="0">
                <a:schemeClr val="accent3">
                  <a:lumMod val="65000"/>
                  <a:alpha val="0"/>
                </a:schemeClr>
              </a:gs>
              <a:gs pos="69000">
                <a:schemeClr val="accent3">
                  <a:lumMod val="97000"/>
                  <a:lumOff val="3000"/>
                </a:schemeClr>
              </a:gs>
              <a:gs pos="100000">
                <a:schemeClr val="accent3">
                  <a:lumMod val="60000"/>
                  <a:lumOff val="40000"/>
                </a:schemeClr>
              </a:gs>
            </a:gsLst>
            <a:lin ang="0" scaled="1"/>
            <a:tileRect/>
          </a:gra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Oval 25"/>
          <p:cNvSpPr/>
          <p:nvPr/>
        </p:nvSpPr>
        <p:spPr>
          <a:xfrm>
            <a:off x="4161838" y="4094686"/>
            <a:ext cx="2362200" cy="2218562"/>
          </a:xfrm>
          <a:prstGeom prst="ellipse">
            <a:avLst/>
          </a:prstGeom>
          <a:gradFill flip="none" rotWithShape="1">
            <a:gsLst>
              <a:gs pos="0">
                <a:schemeClr val="accent1">
                  <a:lumMod val="0"/>
                  <a:lumOff val="100000"/>
                  <a:alpha val="0"/>
                </a:schemeClr>
              </a:gs>
              <a:gs pos="35000">
                <a:schemeClr val="accent1">
                  <a:lumMod val="0"/>
                  <a:lumOff val="100000"/>
                </a:schemeClr>
              </a:gs>
              <a:gs pos="100000">
                <a:schemeClr val="accent1">
                  <a:lumMod val="100000"/>
                </a:schemeClr>
              </a:gs>
            </a:gsLst>
            <a:path path="circle">
              <a:fillToRect r="100000" b="100000"/>
            </a:path>
            <a:tileRect l="-100000" t="-100000"/>
          </a:gra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32226" y="2818910"/>
            <a:ext cx="2362200" cy="2218562"/>
          </a:xfrm>
          <a:prstGeom prst="ellipse">
            <a:avLst/>
          </a:prstGeom>
          <a:gradFill flip="none" rotWithShape="1">
            <a:gsLst>
              <a:gs pos="0">
                <a:schemeClr val="accent5">
                  <a:lumMod val="5000"/>
                  <a:lumOff val="95000"/>
                  <a:alpha val="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850967" y="5179958"/>
            <a:ext cx="2066591" cy="523220"/>
          </a:xfrm>
          <a:prstGeom prst="rect">
            <a:avLst/>
          </a:prstGeom>
          <a:noFill/>
        </p:spPr>
        <p:txBody>
          <a:bodyPr wrap="none" rtlCol="0">
            <a:spAutoFit/>
          </a:bodyPr>
          <a:lstStyle/>
          <a:p>
            <a:r>
              <a:rPr lang="en-US" sz="2000" b="1" dirty="0" smtClean="0">
                <a:solidFill>
                  <a:schemeClr val="bg1"/>
                </a:solidFill>
                <a:latin typeface="+mj-lt"/>
              </a:rPr>
              <a:t>Physiological</a:t>
            </a:r>
            <a:r>
              <a:rPr lang="en-US" sz="2800" b="1" dirty="0" smtClean="0">
                <a:solidFill>
                  <a:schemeClr val="bg1"/>
                </a:solidFill>
                <a:latin typeface="+mj-lt"/>
              </a:rPr>
              <a:t> </a:t>
            </a:r>
            <a:endParaRPr lang="en-US" sz="2800" b="1" dirty="0">
              <a:solidFill>
                <a:schemeClr val="bg1"/>
              </a:solidFill>
              <a:latin typeface="+mj-lt"/>
            </a:endParaRPr>
          </a:p>
        </p:txBody>
      </p:sp>
      <p:sp>
        <p:nvSpPr>
          <p:cNvPr id="29" name="TextBox 28"/>
          <p:cNvSpPr txBox="1"/>
          <p:nvPr/>
        </p:nvSpPr>
        <p:spPr>
          <a:xfrm>
            <a:off x="5143279" y="4876497"/>
            <a:ext cx="1027845" cy="400110"/>
          </a:xfrm>
          <a:prstGeom prst="rect">
            <a:avLst/>
          </a:prstGeom>
          <a:noFill/>
        </p:spPr>
        <p:txBody>
          <a:bodyPr wrap="none" rtlCol="0">
            <a:spAutoFit/>
          </a:bodyPr>
          <a:lstStyle/>
          <a:p>
            <a:r>
              <a:rPr lang="en-US" sz="2000" b="1" dirty="0" smtClean="0">
                <a:solidFill>
                  <a:schemeClr val="bg1"/>
                </a:solidFill>
                <a:latin typeface="+mj-lt"/>
              </a:rPr>
              <a:t>Safety</a:t>
            </a:r>
            <a:endParaRPr lang="en-US" sz="2800" b="1" dirty="0">
              <a:solidFill>
                <a:schemeClr val="bg1"/>
              </a:solidFill>
              <a:latin typeface="+mj-lt"/>
            </a:endParaRPr>
          </a:p>
        </p:txBody>
      </p:sp>
      <p:sp>
        <p:nvSpPr>
          <p:cNvPr id="30" name="TextBox 29"/>
          <p:cNvSpPr txBox="1"/>
          <p:nvPr/>
        </p:nvSpPr>
        <p:spPr>
          <a:xfrm>
            <a:off x="3884262" y="3125419"/>
            <a:ext cx="1503938" cy="1015663"/>
          </a:xfrm>
          <a:prstGeom prst="rect">
            <a:avLst/>
          </a:prstGeom>
          <a:noFill/>
        </p:spPr>
        <p:txBody>
          <a:bodyPr wrap="none" rtlCol="0">
            <a:spAutoFit/>
          </a:bodyPr>
          <a:lstStyle/>
          <a:p>
            <a:pPr algn="ctr"/>
            <a:r>
              <a:rPr lang="en-US" sz="2000" b="1" dirty="0" smtClean="0">
                <a:solidFill>
                  <a:schemeClr val="bg1"/>
                </a:solidFill>
                <a:latin typeface="+mj-lt"/>
              </a:rPr>
              <a:t>Esteem</a:t>
            </a:r>
          </a:p>
          <a:p>
            <a:pPr algn="ctr"/>
            <a:r>
              <a:rPr lang="en-US" sz="2000" b="1" dirty="0" smtClean="0">
                <a:solidFill>
                  <a:schemeClr val="bg1"/>
                </a:solidFill>
                <a:latin typeface="+mj-lt"/>
              </a:rPr>
              <a:t>&amp;</a:t>
            </a:r>
          </a:p>
          <a:p>
            <a:pPr algn="ctr"/>
            <a:r>
              <a:rPr lang="en-US" sz="2000" b="1" dirty="0" smtClean="0">
                <a:solidFill>
                  <a:schemeClr val="bg1"/>
                </a:solidFill>
                <a:latin typeface="+mj-lt"/>
              </a:rPr>
              <a:t>Belonging</a:t>
            </a:r>
            <a:endParaRPr lang="en-US" sz="2800" b="1" dirty="0">
              <a:solidFill>
                <a:schemeClr val="bg1"/>
              </a:solidFill>
              <a:latin typeface="+mj-lt"/>
            </a:endParaRPr>
          </a:p>
        </p:txBody>
      </p:sp>
    </p:spTree>
    <p:extLst>
      <p:ext uri="{BB962C8B-B14F-4D97-AF65-F5344CB8AC3E}">
        <p14:creationId xmlns:p14="http://schemas.microsoft.com/office/powerpoint/2010/main" val="3845425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66800"/>
            <a:ext cx="8534400" cy="5632311"/>
          </a:xfrm>
          <a:prstGeom prst="rect">
            <a:avLst/>
          </a:prstGeom>
          <a:noFill/>
        </p:spPr>
        <p:txBody>
          <a:bodyPr wrap="square" rtlCol="0">
            <a:spAutoFit/>
          </a:bodyPr>
          <a:lstStyle/>
          <a:p>
            <a:r>
              <a:rPr lang="en-US" sz="2800" dirty="0">
                <a:latin typeface="+mj-lt"/>
              </a:rPr>
              <a:t>Align existing external programs for physiological needs, safety and belonging within the four walls of our </a:t>
            </a:r>
            <a:r>
              <a:rPr lang="en-US" sz="2800" dirty="0" smtClean="0">
                <a:latin typeface="+mj-lt"/>
              </a:rPr>
              <a:t>schools</a:t>
            </a:r>
            <a:endParaRPr lang="en-US" sz="2800" dirty="0">
              <a:latin typeface="+mj-lt"/>
            </a:endParaRPr>
          </a:p>
          <a:p>
            <a:pPr marL="342900" lvl="0" indent="-342900">
              <a:buFont typeface="Arial" panose="020B0604020202020204" pitchFamily="34" charset="0"/>
              <a:buChar char="•"/>
            </a:pPr>
            <a:endParaRPr lang="en-US" sz="2800" dirty="0" smtClean="0">
              <a:latin typeface="+mj-lt"/>
            </a:endParaRPr>
          </a:p>
          <a:p>
            <a:pPr marL="800100" lvl="1" indent="-342900">
              <a:buFont typeface="Arial" panose="020B0604020202020204" pitchFamily="34" charset="0"/>
              <a:buChar char="•"/>
            </a:pPr>
            <a:r>
              <a:rPr lang="en-US" sz="2800" dirty="0" smtClean="0">
                <a:latin typeface="+mj-lt"/>
              </a:rPr>
              <a:t>Implement </a:t>
            </a:r>
            <a:r>
              <a:rPr lang="en-US" sz="2800" dirty="0">
                <a:latin typeface="+mj-lt"/>
              </a:rPr>
              <a:t>school district wide </a:t>
            </a:r>
            <a:r>
              <a:rPr lang="en-US" sz="2800" dirty="0" smtClean="0">
                <a:latin typeface="+mj-lt"/>
              </a:rPr>
              <a:t>programs </a:t>
            </a:r>
            <a:r>
              <a:rPr lang="en-US" sz="2800" dirty="0">
                <a:latin typeface="+mj-lt"/>
              </a:rPr>
              <a:t>that utilize USDA’s best practice for expanding school food programs to remove </a:t>
            </a:r>
            <a:r>
              <a:rPr lang="en-US" sz="2800" dirty="0" smtClean="0">
                <a:latin typeface="+mj-lt"/>
              </a:rPr>
              <a:t>the stigma </a:t>
            </a:r>
            <a:r>
              <a:rPr lang="en-US" sz="2800" dirty="0">
                <a:latin typeface="+mj-lt"/>
              </a:rPr>
              <a:t>of free </a:t>
            </a:r>
            <a:r>
              <a:rPr lang="en-US" sz="2800" dirty="0" smtClean="0">
                <a:latin typeface="+mj-lt"/>
              </a:rPr>
              <a:t>meals</a:t>
            </a:r>
          </a:p>
          <a:p>
            <a:pPr marL="342900" lvl="0" indent="-342900">
              <a:buFont typeface="Arial" panose="020B0604020202020204" pitchFamily="34" charset="0"/>
              <a:buChar char="•"/>
            </a:pPr>
            <a:endParaRPr lang="en-US" sz="2800" dirty="0">
              <a:latin typeface="+mj-lt"/>
            </a:endParaRPr>
          </a:p>
          <a:p>
            <a:pPr marL="800100" lvl="1" indent="-342900">
              <a:buFont typeface="Arial" panose="020B0604020202020204" pitchFamily="34" charset="0"/>
              <a:buChar char="•"/>
            </a:pPr>
            <a:r>
              <a:rPr lang="en-US" sz="2800" dirty="0" smtClean="0">
                <a:latin typeface="+mj-lt"/>
              </a:rPr>
              <a:t>Establish </a:t>
            </a:r>
            <a:r>
              <a:rPr lang="en-US" sz="2800" dirty="0">
                <a:latin typeface="+mj-lt"/>
              </a:rPr>
              <a:t>governance structure at the state and regional </a:t>
            </a:r>
            <a:r>
              <a:rPr lang="en-US" sz="2800" dirty="0" smtClean="0">
                <a:latin typeface="+mj-lt"/>
              </a:rPr>
              <a:t>level to require integration and operation of external programs</a:t>
            </a:r>
          </a:p>
          <a:p>
            <a:pPr marL="800100" lvl="1" indent="-342900">
              <a:buFont typeface="Arial" panose="020B0604020202020204" pitchFamily="34" charset="0"/>
              <a:buChar char="•"/>
            </a:pPr>
            <a:endParaRPr lang="en-US" sz="2400" dirty="0">
              <a:latin typeface="+mj-lt"/>
            </a:endParaRPr>
          </a:p>
        </p:txBody>
      </p:sp>
      <p:sp>
        <p:nvSpPr>
          <p:cNvPr id="5" name="Title 1"/>
          <p:cNvSpPr txBox="1">
            <a:spLocks/>
          </p:cNvSpPr>
          <p:nvPr/>
        </p:nvSpPr>
        <p:spPr>
          <a:xfrm>
            <a:off x="609600" y="228600"/>
            <a:ext cx="7765321" cy="1326321"/>
          </a:xfrm>
          <a:prstGeom prst="rect">
            <a:avLst/>
          </a:prstGeom>
        </p:spPr>
        <p:txBody>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smtClean="0"/>
              <a:t>Recommendations </a:t>
            </a:r>
            <a:endParaRPr lang="en-US" dirty="0"/>
          </a:p>
        </p:txBody>
      </p:sp>
    </p:spTree>
    <p:extLst>
      <p:ext uri="{BB962C8B-B14F-4D97-AF65-F5344CB8AC3E}">
        <p14:creationId xmlns:p14="http://schemas.microsoft.com/office/powerpoint/2010/main" val="4273967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66800"/>
            <a:ext cx="8534400" cy="5201424"/>
          </a:xfrm>
          <a:prstGeom prst="rect">
            <a:avLst/>
          </a:prstGeom>
          <a:noFill/>
        </p:spPr>
        <p:txBody>
          <a:bodyPr wrap="square" rtlCol="0">
            <a:spAutoFit/>
          </a:bodyPr>
          <a:lstStyle/>
          <a:p>
            <a:pPr marL="800100" lvl="1" indent="-342900">
              <a:buFont typeface="Arial" panose="020B0604020202020204" pitchFamily="34" charset="0"/>
              <a:buChar char="•"/>
            </a:pPr>
            <a:r>
              <a:rPr lang="en-US" sz="2800" dirty="0">
                <a:latin typeface="+mj-lt"/>
              </a:rPr>
              <a:t>Utilize a rapid results methodology to align goals and outcomes across </a:t>
            </a:r>
            <a:r>
              <a:rPr lang="en-US" sz="2800" dirty="0" smtClean="0">
                <a:latin typeface="+mj-lt"/>
              </a:rPr>
              <a:t>sectors </a:t>
            </a:r>
            <a:r>
              <a:rPr lang="en-US" sz="2400" dirty="0" smtClean="0">
                <a:latin typeface="+mj-lt"/>
              </a:rPr>
              <a:t>(e.g. Ending Veteran Homelessness)</a:t>
            </a:r>
            <a:endParaRPr lang="en-US" sz="2400" dirty="0">
              <a:latin typeface="+mj-lt"/>
            </a:endParaRPr>
          </a:p>
          <a:p>
            <a:pPr marL="285750" indent="-285750">
              <a:buFont typeface="Arial" panose="020B0604020202020204" pitchFamily="34" charset="0"/>
              <a:buChar char="•"/>
            </a:pPr>
            <a:endParaRPr lang="en-US" sz="2800" dirty="0">
              <a:latin typeface="+mj-lt"/>
            </a:endParaRPr>
          </a:p>
          <a:p>
            <a:pPr marL="800100" lvl="1" indent="-342900">
              <a:buFont typeface="Arial" panose="020B0604020202020204" pitchFamily="34" charset="0"/>
              <a:buChar char="•"/>
            </a:pPr>
            <a:r>
              <a:rPr lang="en-US" sz="2800" dirty="0" smtClean="0">
                <a:latin typeface="+mj-lt"/>
              </a:rPr>
              <a:t>Develop </a:t>
            </a:r>
            <a:r>
              <a:rPr lang="en-US" sz="2800" dirty="0">
                <a:latin typeface="+mj-lt"/>
              </a:rPr>
              <a:t>and implement a model for diversity and inclusion in </a:t>
            </a:r>
            <a:r>
              <a:rPr lang="en-US" sz="2800" dirty="0" smtClean="0">
                <a:latin typeface="+mj-lt"/>
              </a:rPr>
              <a:t>schools</a:t>
            </a:r>
          </a:p>
          <a:p>
            <a:pPr marL="342900" lvl="0" indent="-342900">
              <a:buFont typeface="Arial" panose="020B0604020202020204" pitchFamily="34" charset="0"/>
              <a:buChar char="•"/>
            </a:pPr>
            <a:endParaRPr lang="en-US" sz="2800" dirty="0">
              <a:latin typeface="+mj-lt"/>
            </a:endParaRPr>
          </a:p>
          <a:p>
            <a:pPr marL="800100" lvl="1" indent="-342900">
              <a:buFont typeface="Arial" panose="020B0604020202020204" pitchFamily="34" charset="0"/>
              <a:buChar char="•"/>
            </a:pPr>
            <a:r>
              <a:rPr lang="en-US" sz="2800" dirty="0">
                <a:latin typeface="+mj-lt"/>
              </a:rPr>
              <a:t>Provide framework that allows for one-on-one teacher student time to promote mentoring and feeling the pulse of the individual and student </a:t>
            </a:r>
            <a:r>
              <a:rPr lang="en-US" sz="2800" dirty="0" smtClean="0">
                <a:latin typeface="+mj-lt"/>
              </a:rPr>
              <a:t>body</a:t>
            </a:r>
            <a:endParaRPr lang="en-US" sz="2800" dirty="0">
              <a:latin typeface="+mj-lt"/>
            </a:endParaRPr>
          </a:p>
          <a:p>
            <a:pPr marL="285750" indent="-285750">
              <a:buFont typeface="Arial" panose="020B0604020202020204" pitchFamily="34" charset="0"/>
              <a:buChar char="•"/>
            </a:pPr>
            <a:endParaRPr lang="en-US" sz="2800" dirty="0" smtClean="0">
              <a:latin typeface="+mj-lt"/>
            </a:endParaRPr>
          </a:p>
        </p:txBody>
      </p:sp>
      <p:sp>
        <p:nvSpPr>
          <p:cNvPr id="5" name="Title 1"/>
          <p:cNvSpPr txBox="1">
            <a:spLocks/>
          </p:cNvSpPr>
          <p:nvPr/>
        </p:nvSpPr>
        <p:spPr>
          <a:xfrm>
            <a:off x="609600" y="207818"/>
            <a:ext cx="7765321" cy="1326321"/>
          </a:xfrm>
          <a:prstGeom prst="rect">
            <a:avLst/>
          </a:prstGeom>
        </p:spPr>
        <p:txBody>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smtClean="0"/>
              <a:t>Recommendations </a:t>
            </a:r>
            <a:r>
              <a:rPr lang="en-US" sz="2400" dirty="0" smtClean="0"/>
              <a:t>(cont.)</a:t>
            </a:r>
            <a:r>
              <a:rPr lang="en-US" dirty="0" smtClean="0"/>
              <a:t> </a:t>
            </a:r>
            <a:endParaRPr lang="en-US" dirty="0"/>
          </a:p>
        </p:txBody>
      </p:sp>
    </p:spTree>
    <p:extLst>
      <p:ext uri="{BB962C8B-B14F-4D97-AF65-F5344CB8AC3E}">
        <p14:creationId xmlns:p14="http://schemas.microsoft.com/office/powerpoint/2010/main" val="4283154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729960"/>
            <a:ext cx="8534400" cy="3231654"/>
          </a:xfrm>
          <a:prstGeom prst="rect">
            <a:avLst/>
          </a:prstGeom>
          <a:noFill/>
        </p:spPr>
        <p:txBody>
          <a:bodyPr wrap="square" rtlCol="0">
            <a:spAutoFit/>
          </a:bodyPr>
          <a:lstStyle/>
          <a:p>
            <a:pPr lvl="0"/>
            <a:endParaRPr lang="en-US" sz="2000" dirty="0">
              <a:latin typeface="+mj-lt"/>
            </a:endParaRPr>
          </a:p>
          <a:p>
            <a:pPr algn="ctr"/>
            <a:r>
              <a:rPr lang="en-US" sz="3200" dirty="0">
                <a:latin typeface="+mj-lt"/>
              </a:rPr>
              <a:t>Are we willing to write a new chapter </a:t>
            </a:r>
            <a:r>
              <a:rPr lang="en-US" sz="3200" dirty="0" smtClean="0">
                <a:latin typeface="+mj-lt"/>
              </a:rPr>
              <a:t>in Virginia’s </a:t>
            </a:r>
            <a:r>
              <a:rPr lang="en-US" sz="3200" dirty="0">
                <a:latin typeface="+mj-lt"/>
              </a:rPr>
              <a:t>social and </a:t>
            </a:r>
            <a:r>
              <a:rPr lang="en-US" sz="3200" dirty="0" smtClean="0">
                <a:latin typeface="+mj-lt"/>
              </a:rPr>
              <a:t>economic future? </a:t>
            </a:r>
            <a:endParaRPr lang="en-US" sz="3200" dirty="0">
              <a:latin typeface="+mj-lt"/>
            </a:endParaRPr>
          </a:p>
          <a:p>
            <a:pPr algn="ctr"/>
            <a:endParaRPr lang="en-US" sz="3200" dirty="0" smtClean="0">
              <a:latin typeface="+mj-lt"/>
            </a:endParaRPr>
          </a:p>
          <a:p>
            <a:pPr algn="ctr"/>
            <a:r>
              <a:rPr lang="en-US" sz="3200" dirty="0" smtClean="0">
                <a:latin typeface="+mj-lt"/>
              </a:rPr>
              <a:t>Do </a:t>
            </a:r>
            <a:r>
              <a:rPr lang="en-US" sz="3200" dirty="0">
                <a:latin typeface="+mj-lt"/>
              </a:rPr>
              <a:t>we have the </a:t>
            </a:r>
            <a:r>
              <a:rPr lang="en-US" sz="3200" dirty="0" smtClean="0">
                <a:latin typeface="+mj-lt"/>
              </a:rPr>
              <a:t>commitment?</a:t>
            </a:r>
          </a:p>
          <a:p>
            <a:pPr algn="ctr"/>
            <a:endParaRPr lang="en-US" sz="3200" dirty="0">
              <a:latin typeface="+mj-lt"/>
            </a:endParaRPr>
          </a:p>
          <a:p>
            <a:pPr marL="342900" lvl="0" indent="-342900">
              <a:buFont typeface="Arial" panose="020B0604020202020204" pitchFamily="34" charset="0"/>
              <a:buChar char="•"/>
            </a:pPr>
            <a:endParaRPr lang="en-US" sz="2400" dirty="0" smtClean="0">
              <a:latin typeface="+mj-lt"/>
            </a:endParaRPr>
          </a:p>
        </p:txBody>
      </p:sp>
      <p:sp>
        <p:nvSpPr>
          <p:cNvPr id="5" name="Title 1"/>
          <p:cNvSpPr txBox="1">
            <a:spLocks/>
          </p:cNvSpPr>
          <p:nvPr/>
        </p:nvSpPr>
        <p:spPr>
          <a:xfrm>
            <a:off x="609600" y="609600"/>
            <a:ext cx="7765321" cy="1326321"/>
          </a:xfrm>
          <a:prstGeom prst="rect">
            <a:avLst/>
          </a:prstGeom>
        </p:spPr>
        <p:txBody>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smtClean="0"/>
              <a:t>The real question </a:t>
            </a:r>
            <a:endParaRPr lang="en-US" dirty="0"/>
          </a:p>
        </p:txBody>
      </p:sp>
    </p:spTree>
    <p:extLst>
      <p:ext uri="{BB962C8B-B14F-4D97-AF65-F5344CB8AC3E}">
        <p14:creationId xmlns:p14="http://schemas.microsoft.com/office/powerpoint/2010/main" val="2334428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2133600"/>
            <a:ext cx="7765321" cy="1326321"/>
          </a:xfrm>
          <a:prstGeom prst="rect">
            <a:avLst/>
          </a:prstGeom>
        </p:spPr>
        <p:txBody>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smtClean="0"/>
              <a:t>Questions  </a:t>
            </a:r>
            <a:endParaRPr lang="en-US" dirty="0"/>
          </a:p>
        </p:txBody>
      </p:sp>
    </p:spTree>
    <p:extLst>
      <p:ext uri="{BB962C8B-B14F-4D97-AF65-F5344CB8AC3E}">
        <p14:creationId xmlns:p14="http://schemas.microsoft.com/office/powerpoint/2010/main" val="2391850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121479"/>
            <a:ext cx="7765321" cy="1326321"/>
          </a:xfrm>
        </p:spPr>
        <p:txBody>
          <a:bodyPr/>
          <a:lstStyle/>
          <a:p>
            <a:r>
              <a:rPr lang="en-US" dirty="0" smtClean="0"/>
              <a:t>References  </a:t>
            </a:r>
            <a:endParaRPr lang="en-US" dirty="0"/>
          </a:p>
        </p:txBody>
      </p:sp>
      <p:sp>
        <p:nvSpPr>
          <p:cNvPr id="4" name="AutoShape 2" descr="https://www.edweek.org/media/2017/06/20/x36-belonging-piecharts2-600.jpg.pagespeed.ic.phv2h60uDr.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www.edweek.org/media/2017/06/20/x36-belonging-piecharts2-600.jpg.pagespeed.ic.phv2h60uDr.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591993" y="1143000"/>
            <a:ext cx="7938503" cy="5078313"/>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Evaluation </a:t>
            </a:r>
            <a:r>
              <a:rPr lang="en-US" b="1" dirty="0"/>
              <a:t>of Demonstration Projects to End childhood Hunger: Interim Evaluation Report.  </a:t>
            </a:r>
            <a:r>
              <a:rPr lang="en-US" b="1" u="sng" dirty="0">
                <a:hlinkClick r:id="rId3"/>
              </a:rPr>
              <a:t>https://www.fns.usda.gov/evaluation-demonstration-projects-end-childhood-hunger-edech-final-interim-evaluation-report</a:t>
            </a:r>
            <a:endParaRPr lang="en-US" b="1" dirty="0"/>
          </a:p>
          <a:p>
            <a:endParaRPr lang="en-US" b="1" dirty="0" smtClean="0"/>
          </a:p>
          <a:p>
            <a:pPr marL="285750" indent="-285750">
              <a:buFont typeface="Arial" panose="020B0604020202020204" pitchFamily="34" charset="0"/>
              <a:buChar char="•"/>
            </a:pPr>
            <a:r>
              <a:rPr lang="en-US" b="1" dirty="0" smtClean="0"/>
              <a:t>Universal </a:t>
            </a:r>
            <a:r>
              <a:rPr lang="en-US" b="1" dirty="0"/>
              <a:t>Free School Meals -Ensuring that All Children Are Able to Learn   </a:t>
            </a:r>
            <a:r>
              <a:rPr lang="en-US" b="1" i="1" dirty="0"/>
              <a:t>By Madeleine Levin &amp; Jessie </a:t>
            </a:r>
            <a:r>
              <a:rPr lang="en-US" b="1" i="1" dirty="0" err="1"/>
              <a:t>Hewins</a:t>
            </a:r>
            <a:r>
              <a:rPr lang="en-US" b="1" dirty="0"/>
              <a:t> From our </a:t>
            </a:r>
            <a:r>
              <a:rPr lang="en-US" b="1" u="sng" dirty="0">
                <a:hlinkClick r:id="rId4"/>
              </a:rPr>
              <a:t>2014 March - April</a:t>
            </a:r>
            <a:r>
              <a:rPr lang="en-US" b="1" dirty="0"/>
              <a:t> issue </a:t>
            </a:r>
            <a:r>
              <a:rPr lang="en-US" b="1" u="sng" dirty="0">
                <a:hlinkClick r:id="rId5"/>
              </a:rPr>
              <a:t>http://povertylaw.org/clearinghouse/articles/meals</a:t>
            </a:r>
            <a:endParaRPr lang="en-US" b="1" dirty="0"/>
          </a:p>
          <a:p>
            <a:pPr lvl="0"/>
            <a:endParaRPr lang="en-US" dirty="0" smtClean="0"/>
          </a:p>
          <a:p>
            <a:pPr marL="285750" lvl="0" indent="-285750">
              <a:buFont typeface="Arial" panose="020B0604020202020204" pitchFamily="34" charset="0"/>
              <a:buChar char="•"/>
            </a:pPr>
            <a:r>
              <a:rPr lang="en-US" dirty="0" smtClean="0"/>
              <a:t>Community </a:t>
            </a:r>
            <a:r>
              <a:rPr lang="en-US" dirty="0"/>
              <a:t>Eligibility  Provisions  </a:t>
            </a:r>
            <a:r>
              <a:rPr lang="en-US" u="sng" dirty="0">
                <a:hlinkClick r:id="rId6"/>
              </a:rPr>
              <a:t>https://www.fns.usda.gov/school-meals/community-eligibility-provision</a:t>
            </a:r>
            <a:endParaRPr lang="en-US" dirty="0"/>
          </a:p>
          <a:p>
            <a:pPr lvl="0"/>
            <a:endParaRPr lang="en-US" dirty="0" smtClean="0"/>
          </a:p>
          <a:p>
            <a:pPr marL="285750" lvl="0" indent="-285750">
              <a:buFont typeface="Arial" panose="020B0604020202020204" pitchFamily="34" charset="0"/>
              <a:buChar char="•"/>
            </a:pPr>
            <a:r>
              <a:rPr lang="en-US" dirty="0" smtClean="0"/>
              <a:t>The </a:t>
            </a:r>
            <a:r>
              <a:rPr lang="en-US" dirty="0"/>
              <a:t>Community  Eligibility Provision  </a:t>
            </a:r>
            <a:r>
              <a:rPr lang="en-US" u="sng" dirty="0">
                <a:hlinkClick r:id="rId7"/>
              </a:rPr>
              <a:t>http://vahungersolutions.org/cep/</a:t>
            </a:r>
            <a:endParaRPr lang="en-US" dirty="0"/>
          </a:p>
          <a:p>
            <a:pPr lvl="0"/>
            <a:endParaRPr lang="en-US" dirty="0" smtClean="0"/>
          </a:p>
          <a:p>
            <a:pPr marL="285750" lvl="0" indent="-285750">
              <a:buFont typeface="Arial" panose="020B0604020202020204" pitchFamily="34" charset="0"/>
              <a:buChar char="•"/>
            </a:pPr>
            <a:r>
              <a:rPr lang="en-US" dirty="0" smtClean="0"/>
              <a:t>CEP </a:t>
            </a:r>
            <a:r>
              <a:rPr lang="en-US" dirty="0"/>
              <a:t>Serving up success  </a:t>
            </a:r>
            <a:r>
              <a:rPr lang="en-US" u="sng" dirty="0">
                <a:hlinkClick r:id="rId8"/>
              </a:rPr>
              <a:t>http://</a:t>
            </a:r>
            <a:r>
              <a:rPr lang="en-US" u="sng" dirty="0" smtClean="0">
                <a:hlinkClick r:id="rId8"/>
              </a:rPr>
              <a:t>vahungersolutions.org/wp-content/uploads/2016/04/CEP_Toolkit_20</a:t>
            </a:r>
            <a:endParaRPr lang="en-US" dirty="0"/>
          </a:p>
        </p:txBody>
      </p:sp>
    </p:spTree>
    <p:extLst>
      <p:ext uri="{BB962C8B-B14F-4D97-AF65-F5344CB8AC3E}">
        <p14:creationId xmlns:p14="http://schemas.microsoft.com/office/powerpoint/2010/main" val="1884052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121479"/>
            <a:ext cx="7765321" cy="1326321"/>
          </a:xfrm>
        </p:spPr>
        <p:txBody>
          <a:bodyPr/>
          <a:lstStyle/>
          <a:p>
            <a:r>
              <a:rPr lang="en-US" dirty="0" smtClean="0"/>
              <a:t>References  </a:t>
            </a:r>
            <a:endParaRPr lang="en-US" dirty="0"/>
          </a:p>
        </p:txBody>
      </p:sp>
      <p:sp>
        <p:nvSpPr>
          <p:cNvPr id="4" name="AutoShape 2" descr="https://www.edweek.org/media/2017/06/20/x36-belonging-piecharts2-600.jpg.pagespeed.ic.phv2h60uDr.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www.edweek.org/media/2017/06/20/x36-belonging-piecharts2-600.jpg.pagespeed.ic.phv2h60uDr.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619702" y="1225689"/>
            <a:ext cx="7910794"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Food </a:t>
            </a:r>
            <a:r>
              <a:rPr lang="en-US" dirty="0"/>
              <a:t>Nutrition Why not just give all students free breakfast and lunch?  Posted By Daniel Walters on Mon, Jun 2, 2014 at 12:11 PM  </a:t>
            </a:r>
            <a:r>
              <a:rPr lang="en-US" u="sng" dirty="0">
                <a:hlinkClick r:id="rId3"/>
              </a:rPr>
              <a:t>https://www.inlander.com/Bloglander/archives/2014/06/02/why-not-just-give-all-students-free-breakfast-and-lunch</a:t>
            </a:r>
            <a:endParaRPr lang="en-US" dirty="0"/>
          </a:p>
          <a:p>
            <a:pPr lvl="0"/>
            <a:endParaRPr lang="en-US" dirty="0" smtClean="0"/>
          </a:p>
          <a:p>
            <a:pPr marL="285750" lvl="0" indent="-285750">
              <a:buFont typeface="Arial" panose="020B0604020202020204" pitchFamily="34" charset="0"/>
              <a:buChar char="•"/>
            </a:pPr>
            <a:r>
              <a:rPr lang="en-US" dirty="0" smtClean="0"/>
              <a:t>Free </a:t>
            </a:r>
            <a:r>
              <a:rPr lang="en-US" dirty="0"/>
              <a:t>Lunch for all Hungry students </a:t>
            </a:r>
            <a:r>
              <a:rPr lang="en-US" u="sng" dirty="0">
                <a:hlinkClick r:id="rId4"/>
              </a:rPr>
              <a:t>https://www.newamerica.org/education-policy/edcentral/free-lunch-for-hungry-students/</a:t>
            </a:r>
            <a:r>
              <a:rPr lang="en-US" dirty="0"/>
              <a:t>  (students don’t feel singled out)</a:t>
            </a:r>
          </a:p>
          <a:p>
            <a:pPr lvl="0"/>
            <a:endParaRPr lang="en-US" dirty="0" smtClean="0"/>
          </a:p>
          <a:p>
            <a:pPr marL="285750" lvl="0" indent="-285750">
              <a:buFont typeface="Arial" panose="020B0604020202020204" pitchFamily="34" charset="0"/>
              <a:buChar char="•"/>
            </a:pPr>
            <a:r>
              <a:rPr lang="en-US" dirty="0" smtClean="0"/>
              <a:t>Fighting </a:t>
            </a:r>
            <a:r>
              <a:rPr lang="en-US" dirty="0"/>
              <a:t>the stigma of free lunch: Why universal free school lunch is good for students, schools, and families Amy, Brown, New York 2014-2015. Photo Credit: Simon </a:t>
            </a:r>
            <a:r>
              <a:rPr lang="en-US" dirty="0" err="1"/>
              <a:t>Luethi</a:t>
            </a:r>
            <a:r>
              <a:rPr lang="en-US" dirty="0"/>
              <a:t> ©Ford Foundation. Janna </a:t>
            </a:r>
            <a:r>
              <a:rPr lang="en-US" dirty="0" err="1"/>
              <a:t>Bilski</a:t>
            </a:r>
            <a:r>
              <a:rPr lang="en-US" dirty="0"/>
              <a:t>  Amy Brown, Senior Program Officer, Civic Engagement and Government Janna </a:t>
            </a:r>
            <a:r>
              <a:rPr lang="en-US" dirty="0" err="1"/>
              <a:t>Bilski</a:t>
            </a:r>
            <a:r>
              <a:rPr lang="en-US" dirty="0"/>
              <a:t>, Hedge Fund Investments 29 SEPTEMBER 2017 </a:t>
            </a:r>
            <a:r>
              <a:rPr lang="en-US" u="sng" dirty="0">
                <a:hlinkClick r:id="rId5"/>
              </a:rPr>
              <a:t>https://www.fordfoundation.org/ideas/equals-change-blog/posts/fighting-the-stigma-of-free-lunch-why-universal-free-school-lunch-is-good-for-students-schools-and-families/</a:t>
            </a:r>
            <a:r>
              <a:rPr lang="en-US" dirty="0"/>
              <a:t>   New  York</a:t>
            </a:r>
          </a:p>
          <a:p>
            <a:endParaRPr lang="en-US" dirty="0"/>
          </a:p>
        </p:txBody>
      </p:sp>
    </p:spTree>
    <p:extLst>
      <p:ext uri="{BB962C8B-B14F-4D97-AF65-F5344CB8AC3E}">
        <p14:creationId xmlns:p14="http://schemas.microsoft.com/office/powerpoint/2010/main" val="2252849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121479"/>
            <a:ext cx="7765321" cy="1326321"/>
          </a:xfrm>
        </p:spPr>
        <p:txBody>
          <a:bodyPr/>
          <a:lstStyle/>
          <a:p>
            <a:r>
              <a:rPr lang="en-US" dirty="0" smtClean="0"/>
              <a:t>References  </a:t>
            </a:r>
            <a:endParaRPr lang="en-US" dirty="0"/>
          </a:p>
        </p:txBody>
      </p:sp>
      <p:sp>
        <p:nvSpPr>
          <p:cNvPr id="4" name="AutoShape 2" descr="https://www.edweek.org/media/2017/06/20/x36-belonging-piecharts2-600.jpg.pagespeed.ic.phv2h60uDr.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www.edweek.org/media/2017/06/20/x36-belonging-piecharts2-600.jpg.pagespeed.ic.phv2h60uDr.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619702" y="1225689"/>
            <a:ext cx="7910794" cy="5909310"/>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3"/>
              </a:rPr>
              <a:t>https://</a:t>
            </a:r>
            <a:r>
              <a:rPr lang="en-US" dirty="0" smtClean="0">
                <a:hlinkClick r:id="rId3"/>
              </a:rPr>
              <a:t>www.edweek.org/ew/articles/2017/06/21/belonging-at-school-starts-with-teachers.html</a:t>
            </a:r>
            <a:endParaRPr lang="en-US" dirty="0" smtClean="0"/>
          </a:p>
          <a:p>
            <a:pPr marL="285750" indent="-285750">
              <a:buFont typeface="Arial" panose="020B0604020202020204" pitchFamily="34" charset="0"/>
              <a:buChar char="•"/>
            </a:pPr>
            <a:endParaRPr lang="en-US" dirty="0" smtClean="0">
              <a:hlinkClick r:id="rId4"/>
            </a:endParaRPr>
          </a:p>
          <a:p>
            <a:pPr marL="285750" indent="-285750">
              <a:buFont typeface="Arial" panose="020B0604020202020204" pitchFamily="34" charset="0"/>
              <a:buChar char="•"/>
            </a:pPr>
            <a:r>
              <a:rPr lang="en-US" dirty="0" smtClean="0">
                <a:hlinkClick r:id="rId4"/>
              </a:rPr>
              <a:t>http</a:t>
            </a:r>
            <a:r>
              <a:rPr lang="en-US" dirty="0">
                <a:hlinkClick r:id="rId4"/>
              </a:rPr>
              <a:t>://</a:t>
            </a:r>
            <a:r>
              <a:rPr lang="en-US" dirty="0" smtClean="0">
                <a:hlinkClick r:id="rId4"/>
              </a:rPr>
              <a:t>sguditus.blogspot.com/2013/02/maslows-hierarchy-of-school-needs-steve.html</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hlinkClick r:id="rId3"/>
              </a:rPr>
              <a:t>https</a:t>
            </a:r>
            <a:r>
              <a:rPr lang="en-US" dirty="0">
                <a:hlinkClick r:id="rId3"/>
              </a:rPr>
              <a:t>://</a:t>
            </a:r>
            <a:r>
              <a:rPr lang="en-US" dirty="0" smtClean="0">
                <a:hlinkClick r:id="rId3"/>
              </a:rPr>
              <a:t>www.edweek.org/ew/articles/2017/06/21/belonging-at-school-starts-with-teachers.html</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hlinkClick r:id="rId5"/>
              </a:rPr>
              <a:t>https</a:t>
            </a:r>
            <a:r>
              <a:rPr lang="en-US" dirty="0">
                <a:hlinkClick r:id="rId5"/>
              </a:rPr>
              <a:t>://</a:t>
            </a:r>
            <a:r>
              <a:rPr lang="en-US" dirty="0" smtClean="0">
                <a:hlinkClick r:id="rId5"/>
              </a:rPr>
              <a:t>www.psychologytoday.com/us/blog/hide-and-seek/201205/our-hierarchy-needs</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2642767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11" y="2046012"/>
            <a:ext cx="8229600" cy="1326321"/>
          </a:xfrm>
        </p:spPr>
        <p:txBody>
          <a:bodyPr>
            <a:normAutofit/>
          </a:bodyPr>
          <a:lstStyle/>
          <a:p>
            <a:r>
              <a:rPr lang="es-ES" sz="3600" dirty="0"/>
              <a:t>¿se cumplen sus necesidades básicas?</a:t>
            </a:r>
            <a:endParaRPr lang="en-US" sz="3600" dirty="0"/>
          </a:p>
        </p:txBody>
      </p:sp>
      <p:sp>
        <p:nvSpPr>
          <p:cNvPr id="4" name="Content Placeholder 3"/>
          <p:cNvSpPr>
            <a:spLocks noGrp="1"/>
          </p:cNvSpPr>
          <p:nvPr>
            <p:ph sz="half" idx="2"/>
          </p:nvPr>
        </p:nvSpPr>
        <p:spPr>
          <a:xfrm>
            <a:off x="344905" y="435464"/>
            <a:ext cx="8458200" cy="1614559"/>
          </a:xfrm>
        </p:spPr>
        <p:txBody>
          <a:bodyPr>
            <a:noAutofit/>
          </a:bodyPr>
          <a:lstStyle/>
          <a:p>
            <a:pPr marL="0" indent="0">
              <a:buNone/>
            </a:pPr>
            <a:r>
              <a:rPr lang="en-US" sz="2400" dirty="0" smtClean="0">
                <a:solidFill>
                  <a:schemeClr val="bg2">
                    <a:lumMod val="20000"/>
                    <a:lumOff val="80000"/>
                  </a:schemeClr>
                </a:solidFill>
                <a:effectLst/>
                <a:latin typeface="+mj-lt"/>
              </a:rPr>
              <a:t>¿</a:t>
            </a:r>
            <a:r>
              <a:rPr lang="en-US" sz="2400" dirty="0" err="1" smtClean="0">
                <a:solidFill>
                  <a:schemeClr val="bg2">
                    <a:lumMod val="20000"/>
                    <a:lumOff val="80000"/>
                  </a:schemeClr>
                </a:solidFill>
                <a:effectLst/>
                <a:latin typeface="+mj-lt"/>
              </a:rPr>
              <a:t>Cómo</a:t>
            </a:r>
            <a:r>
              <a:rPr lang="en-US" sz="2400" dirty="0" smtClean="0">
                <a:solidFill>
                  <a:schemeClr val="bg2">
                    <a:lumMod val="20000"/>
                    <a:lumOff val="80000"/>
                  </a:schemeClr>
                </a:solidFill>
                <a:effectLst/>
                <a:latin typeface="+mj-lt"/>
              </a:rPr>
              <a:t> se </a:t>
            </a:r>
            <a:r>
              <a:rPr lang="en-US" sz="2400" dirty="0" err="1" smtClean="0">
                <a:solidFill>
                  <a:schemeClr val="bg2">
                    <a:lumMod val="20000"/>
                    <a:lumOff val="80000"/>
                  </a:schemeClr>
                </a:solidFill>
                <a:effectLst/>
                <a:latin typeface="+mj-lt"/>
              </a:rPr>
              <a:t>sentiría</a:t>
            </a:r>
            <a:r>
              <a:rPr lang="en-US" sz="2400" dirty="0" smtClean="0">
                <a:solidFill>
                  <a:schemeClr val="bg2">
                    <a:lumMod val="20000"/>
                    <a:lumOff val="80000"/>
                  </a:schemeClr>
                </a:solidFill>
                <a:effectLst/>
                <a:latin typeface="+mj-lt"/>
              </a:rPr>
              <a:t> </a:t>
            </a:r>
            <a:r>
              <a:rPr lang="en-US" sz="2400" dirty="0" err="1" smtClean="0">
                <a:solidFill>
                  <a:schemeClr val="bg2">
                    <a:lumMod val="20000"/>
                    <a:lumOff val="80000"/>
                  </a:schemeClr>
                </a:solidFill>
                <a:effectLst/>
                <a:latin typeface="+mj-lt"/>
              </a:rPr>
              <a:t>usted</a:t>
            </a:r>
            <a:r>
              <a:rPr lang="en-US" sz="2400" dirty="0" smtClean="0">
                <a:solidFill>
                  <a:schemeClr val="bg2">
                    <a:lumMod val="20000"/>
                    <a:lumOff val="80000"/>
                  </a:schemeClr>
                </a:solidFill>
                <a:effectLst/>
                <a:latin typeface="+mj-lt"/>
              </a:rPr>
              <a:t> </a:t>
            </a:r>
            <a:r>
              <a:rPr lang="en-US" sz="2400" dirty="0" err="1" smtClean="0">
                <a:solidFill>
                  <a:schemeClr val="bg2">
                    <a:lumMod val="20000"/>
                    <a:lumOff val="80000"/>
                  </a:schemeClr>
                </a:solidFill>
                <a:effectLst/>
                <a:latin typeface="+mj-lt"/>
              </a:rPr>
              <a:t>si</a:t>
            </a:r>
            <a:r>
              <a:rPr lang="en-US" sz="2400" dirty="0" smtClean="0">
                <a:solidFill>
                  <a:schemeClr val="bg2">
                    <a:lumMod val="20000"/>
                    <a:lumOff val="80000"/>
                  </a:schemeClr>
                </a:solidFill>
                <a:effectLst/>
                <a:latin typeface="+mj-lt"/>
              </a:rPr>
              <a:t> </a:t>
            </a:r>
            <a:r>
              <a:rPr lang="en-US" sz="2400" dirty="0" err="1" smtClean="0">
                <a:solidFill>
                  <a:schemeClr val="bg2">
                    <a:lumMod val="20000"/>
                    <a:lumOff val="80000"/>
                  </a:schemeClr>
                </a:solidFill>
                <a:effectLst/>
                <a:latin typeface="+mj-lt"/>
              </a:rPr>
              <a:t>todo</a:t>
            </a:r>
            <a:r>
              <a:rPr lang="en-US" sz="2400" dirty="0" smtClean="0">
                <a:solidFill>
                  <a:schemeClr val="bg2">
                    <a:lumMod val="20000"/>
                    <a:lumOff val="80000"/>
                  </a:schemeClr>
                </a:solidFill>
                <a:effectLst/>
                <a:latin typeface="+mj-lt"/>
              </a:rPr>
              <a:t> el </a:t>
            </a:r>
            <a:r>
              <a:rPr lang="en-US" sz="2400" dirty="0" err="1" smtClean="0">
                <a:solidFill>
                  <a:schemeClr val="bg2">
                    <a:lumMod val="20000"/>
                    <a:lumOff val="80000"/>
                  </a:schemeClr>
                </a:solidFill>
                <a:effectLst/>
                <a:latin typeface="+mj-lt"/>
              </a:rPr>
              <a:t>día</a:t>
            </a:r>
            <a:r>
              <a:rPr lang="en-US" sz="2400" dirty="0" smtClean="0">
                <a:solidFill>
                  <a:schemeClr val="bg2">
                    <a:lumMod val="20000"/>
                    <a:lumOff val="80000"/>
                  </a:schemeClr>
                </a:solidFill>
                <a:effectLst/>
                <a:latin typeface="+mj-lt"/>
              </a:rPr>
              <a:t> </a:t>
            </a:r>
            <a:r>
              <a:rPr lang="en-US" sz="2400" dirty="0" err="1" smtClean="0">
                <a:solidFill>
                  <a:schemeClr val="bg2">
                    <a:lumMod val="20000"/>
                    <a:lumOff val="80000"/>
                  </a:schemeClr>
                </a:solidFill>
                <a:effectLst/>
                <a:latin typeface="+mj-lt"/>
              </a:rPr>
              <a:t>escucha</a:t>
            </a:r>
            <a:r>
              <a:rPr lang="en-US" sz="2400" dirty="0">
                <a:solidFill>
                  <a:schemeClr val="bg2">
                    <a:lumMod val="20000"/>
                    <a:lumOff val="80000"/>
                  </a:schemeClr>
                </a:solidFill>
                <a:effectLst/>
                <a:latin typeface="+mj-lt"/>
              </a:rPr>
              <a:t> </a:t>
            </a:r>
            <a:r>
              <a:rPr lang="en-US" sz="2400" dirty="0" err="1" smtClean="0">
                <a:solidFill>
                  <a:schemeClr val="bg2">
                    <a:lumMod val="20000"/>
                    <a:lumOff val="80000"/>
                  </a:schemeClr>
                </a:solidFill>
                <a:effectLst/>
                <a:latin typeface="+mj-lt"/>
              </a:rPr>
              <a:t>sólamente</a:t>
            </a:r>
            <a:r>
              <a:rPr lang="en-US" sz="2400" dirty="0" smtClean="0">
                <a:solidFill>
                  <a:schemeClr val="bg2">
                    <a:lumMod val="20000"/>
                    <a:lumOff val="80000"/>
                  </a:schemeClr>
                </a:solidFill>
                <a:effectLst/>
                <a:latin typeface="+mj-lt"/>
              </a:rPr>
              <a:t> </a:t>
            </a:r>
            <a:r>
              <a:rPr lang="en-US" sz="2400" dirty="0" err="1" smtClean="0">
                <a:solidFill>
                  <a:schemeClr val="bg2">
                    <a:lumMod val="20000"/>
                    <a:lumOff val="80000"/>
                  </a:schemeClr>
                </a:solidFill>
                <a:effectLst/>
                <a:latin typeface="+mj-lt"/>
              </a:rPr>
              <a:t>este</a:t>
            </a:r>
            <a:r>
              <a:rPr lang="en-US" sz="2400" dirty="0" smtClean="0">
                <a:solidFill>
                  <a:schemeClr val="bg2">
                    <a:lumMod val="20000"/>
                    <a:lumOff val="80000"/>
                  </a:schemeClr>
                </a:solidFill>
                <a:effectLst/>
                <a:latin typeface="+mj-lt"/>
              </a:rPr>
              <a:t>  </a:t>
            </a:r>
            <a:r>
              <a:rPr lang="en-US" sz="2400" dirty="0" err="1" smtClean="0">
                <a:solidFill>
                  <a:schemeClr val="bg2">
                    <a:lumMod val="20000"/>
                    <a:lumOff val="80000"/>
                  </a:schemeClr>
                </a:solidFill>
                <a:effectLst/>
                <a:latin typeface="+mj-lt"/>
              </a:rPr>
              <a:t>idioma</a:t>
            </a:r>
            <a:r>
              <a:rPr lang="en-US" sz="2400" dirty="0" smtClean="0">
                <a:solidFill>
                  <a:schemeClr val="bg2">
                    <a:lumMod val="20000"/>
                    <a:lumOff val="80000"/>
                  </a:schemeClr>
                </a:solidFill>
                <a:effectLst/>
                <a:latin typeface="+mj-lt"/>
              </a:rPr>
              <a:t> y no </a:t>
            </a:r>
            <a:r>
              <a:rPr lang="en-US" sz="2400" dirty="0" err="1" smtClean="0">
                <a:solidFill>
                  <a:schemeClr val="bg2">
                    <a:lumMod val="20000"/>
                    <a:lumOff val="80000"/>
                  </a:schemeClr>
                </a:solidFill>
                <a:effectLst/>
                <a:latin typeface="+mj-lt"/>
              </a:rPr>
              <a:t>tiene</a:t>
            </a:r>
            <a:r>
              <a:rPr lang="en-US" sz="2400" dirty="0" smtClean="0">
                <a:solidFill>
                  <a:schemeClr val="bg2">
                    <a:lumMod val="20000"/>
                    <a:lumOff val="80000"/>
                  </a:schemeClr>
                </a:solidFill>
                <a:effectLst/>
                <a:latin typeface="+mj-lt"/>
              </a:rPr>
              <a:t> </a:t>
            </a:r>
            <a:r>
              <a:rPr lang="en-US" sz="2400" dirty="0" err="1" smtClean="0">
                <a:solidFill>
                  <a:schemeClr val="bg2">
                    <a:lumMod val="20000"/>
                    <a:lumOff val="80000"/>
                  </a:schemeClr>
                </a:solidFill>
                <a:effectLst/>
                <a:latin typeface="+mj-lt"/>
              </a:rPr>
              <a:t>muchas</a:t>
            </a:r>
            <a:r>
              <a:rPr lang="en-US" sz="2400" dirty="0" smtClean="0">
                <a:solidFill>
                  <a:schemeClr val="bg2">
                    <a:lumMod val="20000"/>
                    <a:lumOff val="80000"/>
                  </a:schemeClr>
                </a:solidFill>
                <a:effectLst/>
                <a:latin typeface="+mj-lt"/>
              </a:rPr>
              <a:t> personas con </a:t>
            </a:r>
            <a:r>
              <a:rPr lang="en-US" sz="2400" dirty="0" err="1" smtClean="0">
                <a:solidFill>
                  <a:schemeClr val="bg2">
                    <a:lumMod val="20000"/>
                    <a:lumOff val="80000"/>
                  </a:schemeClr>
                </a:solidFill>
                <a:effectLst/>
                <a:latin typeface="+mj-lt"/>
              </a:rPr>
              <a:t>quien</a:t>
            </a:r>
            <a:r>
              <a:rPr lang="en-US" sz="2400" dirty="0" smtClean="0">
                <a:solidFill>
                  <a:schemeClr val="bg2">
                    <a:lumMod val="20000"/>
                    <a:lumOff val="80000"/>
                  </a:schemeClr>
                </a:solidFill>
                <a:effectLst/>
                <a:latin typeface="+mj-lt"/>
              </a:rPr>
              <a:t> </a:t>
            </a:r>
            <a:r>
              <a:rPr lang="en-US" sz="2400" dirty="0" err="1" smtClean="0">
                <a:solidFill>
                  <a:schemeClr val="bg2">
                    <a:lumMod val="20000"/>
                    <a:lumOff val="80000"/>
                  </a:schemeClr>
                </a:solidFill>
                <a:effectLst/>
                <a:latin typeface="+mj-lt"/>
              </a:rPr>
              <a:t>socializarce</a:t>
            </a:r>
            <a:r>
              <a:rPr lang="en-US" sz="2400" dirty="0" smtClean="0">
                <a:solidFill>
                  <a:schemeClr val="bg2">
                    <a:lumMod val="20000"/>
                    <a:lumOff val="80000"/>
                  </a:schemeClr>
                </a:solidFill>
                <a:effectLst/>
                <a:latin typeface="+mj-lt"/>
              </a:rPr>
              <a:t>? </a:t>
            </a:r>
            <a:endParaRPr lang="en-US" sz="2400" dirty="0">
              <a:solidFill>
                <a:schemeClr val="bg2">
                  <a:lumMod val="20000"/>
                  <a:lumOff val="80000"/>
                </a:schemeClr>
              </a:solidFill>
              <a:effectLst/>
              <a:latin typeface="+mj-lt"/>
            </a:endParaRPr>
          </a:p>
        </p:txBody>
      </p:sp>
      <p:sp>
        <p:nvSpPr>
          <p:cNvPr id="5" name="Isosceles Triangle 4"/>
          <p:cNvSpPr/>
          <p:nvPr/>
        </p:nvSpPr>
        <p:spPr>
          <a:xfrm flipV="1">
            <a:off x="1371600" y="3276600"/>
            <a:ext cx="6324600" cy="3581400"/>
          </a:xfrm>
          <a:prstGeom prst="triangle">
            <a:avLst>
              <a:gd name="adj" fmla="val 48507"/>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344905" y="3372333"/>
            <a:ext cx="8229600" cy="2857302"/>
          </a:xfrm>
        </p:spPr>
        <p:txBody>
          <a:bodyPr>
            <a:normAutofit fontScale="77500" lnSpcReduction="20000"/>
          </a:bodyPr>
          <a:lstStyle/>
          <a:p>
            <a:pPr marL="0" indent="0" algn="ctr">
              <a:buNone/>
            </a:pPr>
            <a:r>
              <a:rPr lang="en-US" sz="2800" dirty="0" err="1" smtClean="0">
                <a:solidFill>
                  <a:srgbClr val="002060"/>
                </a:solidFill>
                <a:effectLst/>
                <a:latin typeface="+mj-lt"/>
              </a:rPr>
              <a:t>Amistades</a:t>
            </a:r>
            <a:r>
              <a:rPr lang="en-US" sz="2800" dirty="0" smtClean="0">
                <a:solidFill>
                  <a:srgbClr val="002060"/>
                </a:solidFill>
                <a:effectLst/>
                <a:latin typeface="+mj-lt"/>
              </a:rPr>
              <a:t>: </a:t>
            </a:r>
            <a:r>
              <a:rPr lang="en-US" sz="2800" dirty="0" err="1" smtClean="0">
                <a:solidFill>
                  <a:srgbClr val="002060"/>
                </a:solidFill>
                <a:effectLst/>
                <a:latin typeface="+mj-lt"/>
              </a:rPr>
              <a:t>Sentimiento</a:t>
            </a:r>
            <a:r>
              <a:rPr lang="en-US" sz="2800" dirty="0" smtClean="0">
                <a:solidFill>
                  <a:srgbClr val="002060"/>
                </a:solidFill>
                <a:effectLst/>
                <a:latin typeface="+mj-lt"/>
              </a:rPr>
              <a:t> de </a:t>
            </a:r>
            <a:r>
              <a:rPr lang="en-US" sz="2800" dirty="0" err="1" smtClean="0">
                <a:solidFill>
                  <a:srgbClr val="002060"/>
                </a:solidFill>
                <a:effectLst/>
                <a:latin typeface="+mj-lt"/>
              </a:rPr>
              <a:t>Pertenencia</a:t>
            </a:r>
            <a:r>
              <a:rPr lang="en-US" sz="2800" dirty="0" smtClean="0">
                <a:solidFill>
                  <a:srgbClr val="002060"/>
                </a:solidFill>
                <a:effectLst/>
                <a:latin typeface="+mj-lt"/>
              </a:rPr>
              <a:t> </a:t>
            </a:r>
            <a:endParaRPr lang="en-US" sz="2800" dirty="0" smtClean="0">
              <a:solidFill>
                <a:srgbClr val="002060"/>
              </a:solidFill>
              <a:effectLst/>
              <a:latin typeface="+mj-lt"/>
            </a:endParaRPr>
          </a:p>
          <a:p>
            <a:pPr marL="0" indent="0" algn="ctr">
              <a:buNone/>
            </a:pPr>
            <a:r>
              <a:rPr lang="en-US" sz="2800" dirty="0" err="1" smtClean="0">
                <a:solidFill>
                  <a:srgbClr val="002060"/>
                </a:solidFill>
                <a:effectLst/>
                <a:latin typeface="+mj-lt"/>
              </a:rPr>
              <a:t>Seguridad</a:t>
            </a:r>
            <a:r>
              <a:rPr lang="en-US" sz="2800" dirty="0" smtClean="0">
                <a:solidFill>
                  <a:srgbClr val="002060"/>
                </a:solidFill>
                <a:effectLst/>
                <a:latin typeface="+mj-lt"/>
              </a:rPr>
              <a:t> </a:t>
            </a:r>
            <a:r>
              <a:rPr lang="en-US" sz="2800" dirty="0" err="1">
                <a:solidFill>
                  <a:srgbClr val="002060"/>
                </a:solidFill>
                <a:effectLst/>
                <a:latin typeface="+mj-lt"/>
              </a:rPr>
              <a:t>Fisica</a:t>
            </a:r>
            <a:r>
              <a:rPr lang="en-US" sz="2800" dirty="0">
                <a:solidFill>
                  <a:srgbClr val="002060"/>
                </a:solidFill>
                <a:effectLst/>
                <a:latin typeface="+mj-lt"/>
              </a:rPr>
              <a:t> y </a:t>
            </a:r>
            <a:r>
              <a:rPr lang="en-US" sz="2800" dirty="0" err="1" smtClean="0">
                <a:solidFill>
                  <a:srgbClr val="002060"/>
                </a:solidFill>
                <a:effectLst/>
                <a:latin typeface="+mj-lt"/>
              </a:rPr>
              <a:t>Emocional</a:t>
            </a:r>
            <a:r>
              <a:rPr lang="en-US" sz="2800" dirty="0" smtClean="0">
                <a:solidFill>
                  <a:srgbClr val="002060"/>
                </a:solidFill>
                <a:effectLst/>
                <a:latin typeface="+mj-lt"/>
              </a:rPr>
              <a:t> </a:t>
            </a:r>
          </a:p>
          <a:p>
            <a:pPr marL="0" indent="0" algn="ctr">
              <a:buNone/>
            </a:pPr>
            <a:r>
              <a:rPr lang="en-US" sz="2800" dirty="0" smtClean="0">
                <a:solidFill>
                  <a:srgbClr val="002060"/>
                </a:solidFill>
                <a:effectLst/>
                <a:latin typeface="+mj-lt"/>
              </a:rPr>
              <a:t> </a:t>
            </a:r>
            <a:r>
              <a:rPr lang="en-US" sz="2800" smtClean="0">
                <a:solidFill>
                  <a:srgbClr val="002060"/>
                </a:solidFill>
                <a:effectLst/>
                <a:latin typeface="+mj-lt"/>
              </a:rPr>
              <a:t>Conección</a:t>
            </a:r>
            <a:r>
              <a:rPr lang="en-US" sz="2800" dirty="0" smtClean="0">
                <a:solidFill>
                  <a:srgbClr val="002060"/>
                </a:solidFill>
                <a:effectLst/>
                <a:latin typeface="+mj-lt"/>
              </a:rPr>
              <a:t> </a:t>
            </a:r>
            <a:r>
              <a:rPr lang="en-US" sz="2800" dirty="0" err="1" smtClean="0">
                <a:solidFill>
                  <a:srgbClr val="002060"/>
                </a:solidFill>
                <a:effectLst/>
                <a:latin typeface="+mj-lt"/>
              </a:rPr>
              <a:t>Emocional</a:t>
            </a:r>
            <a:endParaRPr lang="en-US" sz="2800" dirty="0" smtClean="0">
              <a:solidFill>
                <a:srgbClr val="002060"/>
              </a:solidFill>
              <a:effectLst/>
              <a:latin typeface="+mj-lt"/>
            </a:endParaRPr>
          </a:p>
          <a:p>
            <a:pPr marL="0" indent="0" algn="ctr">
              <a:buNone/>
            </a:pPr>
            <a:r>
              <a:rPr lang="en-US" sz="2800" dirty="0" smtClean="0">
                <a:solidFill>
                  <a:srgbClr val="002060"/>
                </a:solidFill>
                <a:effectLst/>
                <a:latin typeface="+mj-lt"/>
              </a:rPr>
              <a:t> </a:t>
            </a:r>
            <a:r>
              <a:rPr lang="en-US" sz="2800" dirty="0" err="1" smtClean="0">
                <a:solidFill>
                  <a:srgbClr val="002060"/>
                </a:solidFill>
                <a:effectLst/>
                <a:latin typeface="+mj-lt"/>
              </a:rPr>
              <a:t>Ambiente</a:t>
            </a:r>
            <a:r>
              <a:rPr lang="en-US" sz="2800" dirty="0" smtClean="0">
                <a:solidFill>
                  <a:srgbClr val="002060"/>
                </a:solidFill>
                <a:effectLst/>
                <a:latin typeface="+mj-lt"/>
              </a:rPr>
              <a:t> Social</a:t>
            </a:r>
          </a:p>
          <a:p>
            <a:pPr marL="0" indent="0" algn="ctr">
              <a:buNone/>
            </a:pPr>
            <a:r>
              <a:rPr lang="en-US" sz="2800" dirty="0">
                <a:solidFill>
                  <a:srgbClr val="002060"/>
                </a:solidFill>
                <a:effectLst/>
                <a:latin typeface="+mj-lt"/>
              </a:rPr>
              <a:t> </a:t>
            </a:r>
            <a:r>
              <a:rPr lang="en-US" sz="2800" dirty="0" err="1" smtClean="0">
                <a:solidFill>
                  <a:srgbClr val="002060"/>
                </a:solidFill>
                <a:effectLst/>
                <a:latin typeface="+mj-lt"/>
              </a:rPr>
              <a:t>Comunicación</a:t>
            </a:r>
            <a:endParaRPr lang="en-US" sz="2800" dirty="0" smtClean="0">
              <a:solidFill>
                <a:srgbClr val="002060"/>
              </a:solidFill>
              <a:effectLst/>
              <a:latin typeface="+mj-lt"/>
            </a:endParaRPr>
          </a:p>
          <a:p>
            <a:pPr marL="0" indent="0" algn="ctr">
              <a:buNone/>
            </a:pPr>
            <a:r>
              <a:rPr lang="en-US" sz="2800" dirty="0" err="1" smtClean="0">
                <a:solidFill>
                  <a:srgbClr val="002060"/>
                </a:solidFill>
                <a:effectLst/>
                <a:latin typeface="+mj-lt"/>
              </a:rPr>
              <a:t>Acepta</a:t>
            </a:r>
            <a:r>
              <a:rPr lang="en-US" sz="2800" dirty="0" err="1">
                <a:solidFill>
                  <a:srgbClr val="002060"/>
                </a:solidFill>
                <a:effectLst/>
                <a:latin typeface="+mj-lt"/>
              </a:rPr>
              <a:t>ción</a:t>
            </a:r>
            <a:r>
              <a:rPr lang="en-US" sz="2800" dirty="0">
                <a:solidFill>
                  <a:srgbClr val="002060"/>
                </a:solidFill>
                <a:effectLst/>
                <a:latin typeface="+mj-lt"/>
              </a:rPr>
              <a:t> </a:t>
            </a:r>
          </a:p>
        </p:txBody>
      </p:sp>
    </p:spTree>
    <p:extLst>
      <p:ext uri="{BB962C8B-B14F-4D97-AF65-F5344CB8AC3E}">
        <p14:creationId xmlns:p14="http://schemas.microsoft.com/office/powerpoint/2010/main" val="3586635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300999"/>
            <a:ext cx="6664112" cy="4438976"/>
          </a:xfrm>
          <a:prstGeom prst="rect">
            <a:avLst/>
          </a:prstGeom>
        </p:spPr>
      </p:pic>
      <p:sp>
        <p:nvSpPr>
          <p:cNvPr id="2" name="Title 1"/>
          <p:cNvSpPr>
            <a:spLocks noGrp="1"/>
          </p:cNvSpPr>
          <p:nvPr>
            <p:ph type="title"/>
          </p:nvPr>
        </p:nvSpPr>
        <p:spPr>
          <a:xfrm>
            <a:off x="685799" y="304800"/>
            <a:ext cx="7765321" cy="914400"/>
          </a:xfrm>
        </p:spPr>
        <p:txBody>
          <a:bodyPr>
            <a:normAutofit/>
          </a:bodyPr>
          <a:lstStyle/>
          <a:p>
            <a:r>
              <a:rPr lang="en-US" sz="3600" dirty="0" smtClean="0"/>
              <a:t>The Challenge </a:t>
            </a:r>
            <a:endParaRPr lang="en-US" sz="3600" dirty="0"/>
          </a:p>
        </p:txBody>
      </p:sp>
      <p:sp>
        <p:nvSpPr>
          <p:cNvPr id="3" name="TextBox 2"/>
          <p:cNvSpPr txBox="1"/>
          <p:nvPr/>
        </p:nvSpPr>
        <p:spPr>
          <a:xfrm>
            <a:off x="377460" y="990600"/>
            <a:ext cx="8382000" cy="646331"/>
          </a:xfrm>
          <a:prstGeom prst="rect">
            <a:avLst/>
          </a:prstGeom>
          <a:noFill/>
        </p:spPr>
        <p:txBody>
          <a:bodyPr wrap="square" rtlCol="0">
            <a:spAutoFit/>
          </a:bodyPr>
          <a:lstStyle/>
          <a:p>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460" y="1793835"/>
            <a:ext cx="6284173" cy="392566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4498" y="2514600"/>
            <a:ext cx="5638800" cy="408596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8092" y="2116922"/>
            <a:ext cx="5592231" cy="41204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337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619" y="374073"/>
            <a:ext cx="8915400" cy="1815882"/>
          </a:xfrm>
          <a:prstGeom prst="rect">
            <a:avLst/>
          </a:prstGeom>
          <a:noFill/>
        </p:spPr>
        <p:txBody>
          <a:bodyPr wrap="square" rtlCol="0">
            <a:spAutoFit/>
          </a:bodyPr>
          <a:lstStyle/>
          <a:p>
            <a:r>
              <a:rPr lang="en-US" sz="2800" b="1" dirty="0" smtClean="0">
                <a:latin typeface="+mj-lt"/>
              </a:rPr>
              <a:t>If  our students are going to be successful in the 21</a:t>
            </a:r>
            <a:r>
              <a:rPr lang="en-US" sz="2800" b="1" baseline="30000" dirty="0" smtClean="0">
                <a:latin typeface="+mj-lt"/>
              </a:rPr>
              <a:t>st</a:t>
            </a:r>
            <a:r>
              <a:rPr lang="en-US" sz="2800" b="1" dirty="0" smtClean="0">
                <a:latin typeface="+mj-lt"/>
              </a:rPr>
              <a:t> Century and become a productive modern workforce they need a positive and safe learning environment</a:t>
            </a:r>
            <a:endParaRPr lang="en-US" sz="2800" b="1" dirty="0">
              <a:latin typeface="+mj-lt"/>
            </a:endParaRPr>
          </a:p>
        </p:txBody>
      </p:sp>
      <p:sp>
        <p:nvSpPr>
          <p:cNvPr id="2" name="Oval 1"/>
          <p:cNvSpPr/>
          <p:nvPr/>
        </p:nvSpPr>
        <p:spPr>
          <a:xfrm>
            <a:off x="2286000" y="5826385"/>
            <a:ext cx="2560319" cy="757901"/>
          </a:xfrm>
          <a:prstGeom prst="ellipse">
            <a:avLst/>
          </a:prstGeom>
          <a:no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189955"/>
            <a:ext cx="8763000" cy="4498311"/>
          </a:xfrm>
          <a:prstGeom prst="rect">
            <a:avLst/>
          </a:prstGeom>
        </p:spPr>
      </p:pic>
    </p:spTree>
    <p:extLst>
      <p:ext uri="{BB962C8B-B14F-4D97-AF65-F5344CB8AC3E}">
        <p14:creationId xmlns:p14="http://schemas.microsoft.com/office/powerpoint/2010/main" val="133781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65321" cy="1326321"/>
          </a:xfrm>
        </p:spPr>
        <p:txBody>
          <a:bodyPr/>
          <a:lstStyle/>
          <a:p>
            <a:r>
              <a:rPr lang="en-US" dirty="0" smtClean="0"/>
              <a:t>Nourishment </a:t>
            </a:r>
            <a:endParaRPr lang="en-US" dirty="0"/>
          </a:p>
        </p:txBody>
      </p:sp>
      <p:sp>
        <p:nvSpPr>
          <p:cNvPr id="3" name="TextBox 2"/>
          <p:cNvSpPr txBox="1"/>
          <p:nvPr/>
        </p:nvSpPr>
        <p:spPr>
          <a:xfrm>
            <a:off x="533400" y="1451012"/>
            <a:ext cx="6629400" cy="5386090"/>
          </a:xfrm>
          <a:prstGeom prst="rect">
            <a:avLst/>
          </a:prstGeom>
          <a:noFill/>
        </p:spPr>
        <p:txBody>
          <a:bodyPr wrap="square" rtlCol="0">
            <a:spAutoFit/>
          </a:bodyPr>
          <a:lstStyle/>
          <a:p>
            <a:r>
              <a:rPr lang="en-US" sz="3200" dirty="0">
                <a:latin typeface="+mj-lt"/>
              </a:rPr>
              <a:t>A nourished child is a </a:t>
            </a:r>
            <a:r>
              <a:rPr lang="en-US" sz="3200" dirty="0" smtClean="0">
                <a:latin typeface="+mj-lt"/>
              </a:rPr>
              <a:t>better:</a:t>
            </a:r>
          </a:p>
          <a:p>
            <a:pPr marL="342900" indent="-342900">
              <a:buFont typeface="Arial" panose="020B0604020202020204" pitchFamily="34" charset="0"/>
              <a:buChar char="•"/>
            </a:pPr>
            <a:r>
              <a:rPr lang="en-US" sz="3200" dirty="0" smtClean="0">
                <a:latin typeface="+mj-lt"/>
              </a:rPr>
              <a:t>learner </a:t>
            </a:r>
          </a:p>
          <a:p>
            <a:pPr marL="342900" indent="-342900">
              <a:buFont typeface="Arial" panose="020B0604020202020204" pitchFamily="34" charset="0"/>
              <a:buChar char="•"/>
            </a:pPr>
            <a:r>
              <a:rPr lang="en-US" sz="3200" dirty="0" smtClean="0">
                <a:latin typeface="+mj-lt"/>
              </a:rPr>
              <a:t>test-taker </a:t>
            </a:r>
          </a:p>
          <a:p>
            <a:pPr marL="342900" indent="-342900">
              <a:buFont typeface="Arial" panose="020B0604020202020204" pitchFamily="34" charset="0"/>
              <a:buChar char="•"/>
            </a:pPr>
            <a:r>
              <a:rPr lang="en-US" sz="3200" dirty="0">
                <a:latin typeface="+mj-lt"/>
              </a:rPr>
              <a:t>p</a:t>
            </a:r>
            <a:r>
              <a:rPr lang="en-US" sz="3200" dirty="0" smtClean="0">
                <a:latin typeface="+mj-lt"/>
              </a:rPr>
              <a:t>articipant </a:t>
            </a:r>
            <a:r>
              <a:rPr lang="en-US" sz="3200" dirty="0">
                <a:latin typeface="+mj-lt"/>
              </a:rPr>
              <a:t>in </a:t>
            </a:r>
            <a:r>
              <a:rPr lang="en-US" sz="3200" dirty="0" smtClean="0">
                <a:latin typeface="+mj-lt"/>
              </a:rPr>
              <a:t>school</a:t>
            </a:r>
          </a:p>
          <a:p>
            <a:endParaRPr lang="en-US" sz="3200" dirty="0">
              <a:latin typeface="+mj-lt"/>
            </a:endParaRPr>
          </a:p>
          <a:p>
            <a:r>
              <a:rPr lang="en-US" sz="3200" dirty="0" smtClean="0">
                <a:latin typeface="+mj-lt"/>
              </a:rPr>
              <a:t>More likely to:</a:t>
            </a:r>
          </a:p>
          <a:p>
            <a:pPr marL="342900" indent="-342900">
              <a:buFont typeface="Arial" panose="020B0604020202020204" pitchFamily="34" charset="0"/>
              <a:buChar char="•"/>
            </a:pPr>
            <a:r>
              <a:rPr lang="en-US" sz="3200" dirty="0" smtClean="0">
                <a:latin typeface="+mj-lt"/>
              </a:rPr>
              <a:t>be </a:t>
            </a:r>
            <a:r>
              <a:rPr lang="en-US" sz="3200" dirty="0">
                <a:latin typeface="+mj-lt"/>
              </a:rPr>
              <a:t>at </a:t>
            </a:r>
            <a:r>
              <a:rPr lang="en-US" sz="3200" dirty="0" smtClean="0">
                <a:latin typeface="+mj-lt"/>
              </a:rPr>
              <a:t>school</a:t>
            </a:r>
          </a:p>
          <a:p>
            <a:pPr marL="342900" indent="-342900">
              <a:buFont typeface="Arial" panose="020B0604020202020204" pitchFamily="34" charset="0"/>
              <a:buChar char="•"/>
            </a:pPr>
            <a:r>
              <a:rPr lang="en-US" sz="3200" dirty="0" smtClean="0">
                <a:latin typeface="+mj-lt"/>
              </a:rPr>
              <a:t>arrive </a:t>
            </a:r>
            <a:r>
              <a:rPr lang="en-US" sz="3200" dirty="0">
                <a:latin typeface="+mj-lt"/>
              </a:rPr>
              <a:t>on </a:t>
            </a:r>
            <a:r>
              <a:rPr lang="en-US" sz="3200" dirty="0" smtClean="0">
                <a:latin typeface="+mj-lt"/>
              </a:rPr>
              <a:t>time</a:t>
            </a:r>
          </a:p>
          <a:p>
            <a:pPr marL="342900" indent="-342900">
              <a:buFont typeface="Arial" panose="020B0604020202020204" pitchFamily="34" charset="0"/>
              <a:buChar char="•"/>
            </a:pPr>
            <a:r>
              <a:rPr lang="en-US" sz="3200" dirty="0" smtClean="0">
                <a:latin typeface="+mj-lt"/>
              </a:rPr>
              <a:t>behave</a:t>
            </a:r>
          </a:p>
          <a:p>
            <a:pPr marL="342900" indent="-342900">
              <a:buFont typeface="Arial" panose="020B0604020202020204" pitchFamily="34" charset="0"/>
              <a:buChar char="•"/>
            </a:pPr>
            <a:r>
              <a:rPr lang="en-US" sz="3200" dirty="0" smtClean="0">
                <a:latin typeface="+mj-lt"/>
              </a:rPr>
              <a:t>be </a:t>
            </a:r>
            <a:r>
              <a:rPr lang="en-US" sz="3200" dirty="0">
                <a:latin typeface="+mj-lt"/>
              </a:rPr>
              <a:t>attentive in </a:t>
            </a:r>
            <a:r>
              <a:rPr lang="en-US" sz="3200" dirty="0" smtClean="0">
                <a:latin typeface="+mj-lt"/>
              </a:rPr>
              <a:t>class</a:t>
            </a:r>
            <a:r>
              <a:rPr lang="en-US" sz="3200" dirty="0">
                <a:latin typeface="+mj-lt"/>
              </a:rPr>
              <a:t> </a:t>
            </a:r>
            <a:endParaRPr lang="en-US" sz="3200" dirty="0" smtClean="0">
              <a:latin typeface="+mj-lt"/>
            </a:endParaRPr>
          </a:p>
          <a:p>
            <a:endParaRPr lang="en-US" sz="2400" u="sng"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050" y="4110969"/>
            <a:ext cx="2857500" cy="2143125"/>
          </a:xfrm>
          <a:prstGeom prst="rect">
            <a:avLst/>
          </a:prstGeom>
        </p:spPr>
      </p:pic>
    </p:spTree>
    <p:extLst>
      <p:ext uri="{BB962C8B-B14F-4D97-AF65-F5344CB8AC3E}">
        <p14:creationId xmlns:p14="http://schemas.microsoft.com/office/powerpoint/2010/main" val="3277089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65321" cy="1326321"/>
          </a:xfrm>
        </p:spPr>
        <p:txBody>
          <a:bodyPr/>
          <a:lstStyle/>
          <a:p>
            <a:r>
              <a:rPr lang="en-US" dirty="0" smtClean="0"/>
              <a:t>Nourishment Equality </a:t>
            </a:r>
            <a:endParaRPr lang="en-US" dirty="0"/>
          </a:p>
        </p:txBody>
      </p:sp>
      <p:sp>
        <p:nvSpPr>
          <p:cNvPr id="3" name="TextBox 2"/>
          <p:cNvSpPr txBox="1"/>
          <p:nvPr/>
        </p:nvSpPr>
        <p:spPr>
          <a:xfrm>
            <a:off x="609600" y="1478721"/>
            <a:ext cx="7917721" cy="5509200"/>
          </a:xfrm>
          <a:prstGeom prst="rect">
            <a:avLst/>
          </a:prstGeom>
          <a:noFill/>
        </p:spPr>
        <p:txBody>
          <a:bodyPr wrap="square" rtlCol="0">
            <a:spAutoFit/>
          </a:bodyPr>
          <a:lstStyle/>
          <a:p>
            <a:r>
              <a:rPr lang="en-US" sz="3200" dirty="0" smtClean="0">
                <a:latin typeface="+mj-lt"/>
              </a:rPr>
              <a:t>Eliminate the road blocks:</a:t>
            </a:r>
          </a:p>
          <a:p>
            <a:pPr marL="342900" indent="-342900">
              <a:buFont typeface="Arial" panose="020B0604020202020204" pitchFamily="34" charset="0"/>
              <a:buChar char="•"/>
            </a:pPr>
            <a:r>
              <a:rPr lang="en-US" sz="3200" dirty="0" smtClean="0">
                <a:latin typeface="+mj-lt"/>
              </a:rPr>
              <a:t>Ability to pay</a:t>
            </a:r>
          </a:p>
          <a:p>
            <a:pPr marL="342900" indent="-342900">
              <a:buFont typeface="Arial" panose="020B0604020202020204" pitchFamily="34" charset="0"/>
              <a:buChar char="•"/>
            </a:pPr>
            <a:r>
              <a:rPr lang="en-US" sz="3200" dirty="0" smtClean="0">
                <a:latin typeface="+mj-lt"/>
              </a:rPr>
              <a:t>Demonstration of need</a:t>
            </a:r>
          </a:p>
          <a:p>
            <a:pPr marL="342900" indent="-342900">
              <a:buFont typeface="Arial" panose="020B0604020202020204" pitchFamily="34" charset="0"/>
              <a:buChar char="•"/>
            </a:pPr>
            <a:r>
              <a:rPr lang="en-US" sz="3200" dirty="0" smtClean="0">
                <a:latin typeface="+mj-lt"/>
              </a:rPr>
              <a:t>Lunch line embarrassments </a:t>
            </a:r>
            <a:endParaRPr lang="en-US" sz="3200" dirty="0">
              <a:latin typeface="+mj-lt"/>
            </a:endParaRPr>
          </a:p>
          <a:p>
            <a:endParaRPr lang="en-US" sz="3200" dirty="0" smtClean="0">
              <a:latin typeface="+mj-lt"/>
            </a:endParaRPr>
          </a:p>
          <a:p>
            <a:r>
              <a:rPr lang="en-US" sz="3200" dirty="0" smtClean="0">
                <a:latin typeface="+mj-lt"/>
              </a:rPr>
              <a:t>Programs:</a:t>
            </a:r>
          </a:p>
          <a:p>
            <a:pPr marL="342900" indent="-342900">
              <a:buFont typeface="Arial" panose="020B0604020202020204" pitchFamily="34" charset="0"/>
              <a:buChar char="•"/>
            </a:pPr>
            <a:r>
              <a:rPr lang="en-US" sz="3200" dirty="0" smtClean="0">
                <a:latin typeface="+mj-lt"/>
              </a:rPr>
              <a:t>Community Eligibility Provisions (CEP) </a:t>
            </a:r>
          </a:p>
          <a:p>
            <a:pPr marL="342900" indent="-342900">
              <a:buFont typeface="Arial" panose="020B0604020202020204" pitchFamily="34" charset="0"/>
              <a:buChar char="•"/>
            </a:pPr>
            <a:r>
              <a:rPr lang="en-US" sz="3200" dirty="0" smtClean="0">
                <a:latin typeface="+mj-lt"/>
              </a:rPr>
              <a:t>Universal Free School Lunch Program</a:t>
            </a:r>
          </a:p>
          <a:p>
            <a:endParaRPr lang="en-US" sz="3200" u="sng" dirty="0"/>
          </a:p>
        </p:txBody>
      </p:sp>
      <p:sp>
        <p:nvSpPr>
          <p:cNvPr id="10" name="Rectangle 9"/>
          <p:cNvSpPr/>
          <p:nvPr/>
        </p:nvSpPr>
        <p:spPr>
          <a:xfrm>
            <a:off x="6400800" y="1764849"/>
            <a:ext cx="1600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00800" y="2251867"/>
            <a:ext cx="16002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342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4458"/>
            <a:ext cx="7765321" cy="1003212"/>
          </a:xfrm>
        </p:spPr>
        <p:txBody>
          <a:bodyPr/>
          <a:lstStyle/>
          <a:p>
            <a:r>
              <a:rPr lang="en-US" dirty="0" smtClean="0"/>
              <a:t>Physical Safety</a:t>
            </a:r>
            <a:endParaRPr lang="en-US" dirty="0"/>
          </a:p>
        </p:txBody>
      </p:sp>
      <p:sp>
        <p:nvSpPr>
          <p:cNvPr id="4" name="Rectangle 3"/>
          <p:cNvSpPr/>
          <p:nvPr/>
        </p:nvSpPr>
        <p:spPr>
          <a:xfrm>
            <a:off x="363757" y="1515000"/>
            <a:ext cx="8409405" cy="4401205"/>
          </a:xfrm>
          <a:prstGeom prst="rect">
            <a:avLst/>
          </a:prstGeom>
          <a:ln>
            <a:noFill/>
          </a:ln>
        </p:spPr>
        <p:txBody>
          <a:bodyPr wrap="square">
            <a:spAutoFit/>
          </a:bodyPr>
          <a:lstStyle/>
          <a:p>
            <a:pPr marL="285750" indent="-285750">
              <a:buSzPct val="110000"/>
              <a:buFont typeface="Arial" panose="020B0604020202020204" pitchFamily="34" charset="0"/>
              <a:buChar char="•"/>
            </a:pPr>
            <a:r>
              <a:rPr lang="en-US" sz="2800" dirty="0" smtClean="0">
                <a:latin typeface="+mj-lt"/>
              </a:rPr>
              <a:t>A safe, supportive learning environment is essential</a:t>
            </a:r>
          </a:p>
          <a:p>
            <a:pPr>
              <a:buSzPct val="110000"/>
            </a:pPr>
            <a:endParaRPr lang="en-US" sz="2800" dirty="0" smtClean="0">
              <a:latin typeface="+mj-lt"/>
            </a:endParaRPr>
          </a:p>
          <a:p>
            <a:pPr marL="285750" indent="-285750">
              <a:buSzPct val="110000"/>
              <a:buFont typeface="Arial" panose="020B0604020202020204" pitchFamily="34" charset="0"/>
              <a:buChar char="•"/>
            </a:pPr>
            <a:r>
              <a:rPr lang="en-US" sz="2800" dirty="0" smtClean="0">
                <a:latin typeface="+mj-lt"/>
              </a:rPr>
              <a:t>School violence negatively impacts both the teaching </a:t>
            </a:r>
            <a:r>
              <a:rPr lang="en-US" sz="2800" dirty="0">
                <a:latin typeface="+mj-lt"/>
              </a:rPr>
              <a:t>and learning  </a:t>
            </a:r>
            <a:r>
              <a:rPr lang="en-US" sz="2800" dirty="0" smtClean="0">
                <a:latin typeface="+mj-lt"/>
              </a:rPr>
              <a:t>environment</a:t>
            </a:r>
          </a:p>
          <a:p>
            <a:pPr marL="285750" indent="-285750">
              <a:buSzPct val="110000"/>
              <a:buFont typeface="Arial" panose="020B0604020202020204" pitchFamily="34" charset="0"/>
              <a:buChar char="•"/>
            </a:pPr>
            <a:endParaRPr lang="en-US" sz="2800" dirty="0" smtClean="0">
              <a:latin typeface="+mj-lt"/>
            </a:endParaRPr>
          </a:p>
          <a:p>
            <a:pPr marL="285750" indent="-285750">
              <a:buSzPct val="110000"/>
              <a:buFont typeface="Arial" panose="020B0604020202020204" pitchFamily="34" charset="0"/>
              <a:buChar char="•"/>
            </a:pPr>
            <a:r>
              <a:rPr lang="en-US" sz="2800" dirty="0">
                <a:latin typeface="+mj-lt"/>
              </a:rPr>
              <a:t>S</a:t>
            </a:r>
            <a:r>
              <a:rPr lang="en-US" sz="2800" dirty="0" smtClean="0">
                <a:latin typeface="+mj-lt"/>
              </a:rPr>
              <a:t>tudents need to feel connected to </a:t>
            </a:r>
            <a:r>
              <a:rPr lang="en-US" sz="2800" dirty="0">
                <a:latin typeface="+mj-lt"/>
              </a:rPr>
              <a:t>school and their educational </a:t>
            </a:r>
            <a:r>
              <a:rPr lang="en-US" sz="2800" dirty="0" smtClean="0">
                <a:latin typeface="+mj-lt"/>
              </a:rPr>
              <a:t>experience</a:t>
            </a:r>
            <a:endParaRPr lang="en-US" sz="2800" dirty="0">
              <a:latin typeface="+mj-lt"/>
            </a:endParaRP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3512932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54" y="227607"/>
            <a:ext cx="8229600" cy="1143000"/>
          </a:xfrm>
        </p:spPr>
        <p:txBody>
          <a:bodyPr/>
          <a:lstStyle/>
          <a:p>
            <a:r>
              <a:rPr lang="en-US" dirty="0" smtClean="0"/>
              <a:t>Emotional Safety</a:t>
            </a:r>
            <a:endParaRPr lang="en-US" dirty="0"/>
          </a:p>
        </p:txBody>
      </p:sp>
      <p:sp>
        <p:nvSpPr>
          <p:cNvPr id="4" name="Rectangle 3"/>
          <p:cNvSpPr/>
          <p:nvPr/>
        </p:nvSpPr>
        <p:spPr>
          <a:xfrm>
            <a:off x="410484" y="1676400"/>
            <a:ext cx="8229600" cy="4339650"/>
          </a:xfrm>
          <a:prstGeom prst="rect">
            <a:avLst/>
          </a:prstGeom>
        </p:spPr>
        <p:txBody>
          <a:bodyPr wrap="square">
            <a:spAutoFit/>
          </a:bodyPr>
          <a:lstStyle/>
          <a:p>
            <a:pPr marL="285750" indent="-285750">
              <a:buFont typeface="Arial" panose="020B0604020202020204" pitchFamily="34" charset="0"/>
              <a:buChar char="•"/>
            </a:pPr>
            <a:r>
              <a:rPr lang="en-US" sz="3200" dirty="0" smtClean="0">
                <a:latin typeface="+mj-lt"/>
              </a:rPr>
              <a:t>Improve learning environment</a:t>
            </a:r>
          </a:p>
          <a:p>
            <a:r>
              <a:rPr lang="en-US" sz="3200" dirty="0" smtClean="0">
                <a:latin typeface="+mj-lt"/>
              </a:rPr>
              <a:t>  through social and emotional </a:t>
            </a:r>
          </a:p>
          <a:p>
            <a:r>
              <a:rPr lang="en-US" sz="3200" dirty="0" smtClean="0">
                <a:latin typeface="+mj-lt"/>
              </a:rPr>
              <a:t>  education </a:t>
            </a:r>
          </a:p>
          <a:p>
            <a:endParaRPr lang="en-US" sz="3200" dirty="0">
              <a:latin typeface="+mj-lt"/>
            </a:endParaRPr>
          </a:p>
          <a:p>
            <a:pPr marL="285750" indent="-285750">
              <a:buFont typeface="Arial" panose="020B0604020202020204" pitchFamily="34" charset="0"/>
              <a:buChar char="•"/>
            </a:pPr>
            <a:r>
              <a:rPr lang="en-US" sz="3200" dirty="0">
                <a:latin typeface="+mj-lt"/>
              </a:rPr>
              <a:t>S</a:t>
            </a:r>
            <a:r>
              <a:rPr lang="en-US" sz="3200" dirty="0" smtClean="0">
                <a:latin typeface="+mj-lt"/>
              </a:rPr>
              <a:t>ocial </a:t>
            </a:r>
            <a:r>
              <a:rPr lang="en-US" sz="3200" dirty="0">
                <a:latin typeface="+mj-lt"/>
              </a:rPr>
              <a:t>and emotional </a:t>
            </a:r>
            <a:r>
              <a:rPr lang="en-US" sz="3200" dirty="0" smtClean="0">
                <a:latin typeface="+mj-lt"/>
              </a:rPr>
              <a:t>skills impact:</a:t>
            </a:r>
          </a:p>
          <a:p>
            <a:pPr marL="742950" lvl="1" indent="-285750">
              <a:buFont typeface="Arial" panose="020B0604020202020204" pitchFamily="34" charset="0"/>
              <a:buChar char="•"/>
            </a:pPr>
            <a:r>
              <a:rPr lang="en-US" sz="3200" dirty="0" smtClean="0">
                <a:latin typeface="+mj-lt"/>
              </a:rPr>
              <a:t>Long-term health</a:t>
            </a:r>
          </a:p>
          <a:p>
            <a:pPr marL="742950" lvl="1" indent="-285750">
              <a:buFont typeface="Arial" panose="020B0604020202020204" pitchFamily="34" charset="0"/>
              <a:buChar char="•"/>
            </a:pPr>
            <a:r>
              <a:rPr lang="en-US" sz="3200" dirty="0">
                <a:latin typeface="+mj-lt"/>
              </a:rPr>
              <a:t>A</a:t>
            </a:r>
            <a:r>
              <a:rPr lang="en-US" sz="3200" dirty="0" smtClean="0">
                <a:latin typeface="+mj-lt"/>
              </a:rPr>
              <a:t>cademic outcomes </a:t>
            </a:r>
          </a:p>
          <a:p>
            <a:pPr marL="742950" lvl="1" indent="-285750">
              <a:buFont typeface="Arial" panose="020B0604020202020204" pitchFamily="34" charset="0"/>
              <a:buChar char="•"/>
            </a:pPr>
            <a:r>
              <a:rPr lang="en-US" sz="3200" dirty="0" smtClean="0">
                <a:latin typeface="+mj-lt"/>
              </a:rPr>
              <a:t>Economic outcomes  </a:t>
            </a:r>
            <a:endParaRPr lang="en-US" sz="3200" dirty="0">
              <a:latin typeface="+mj-lt"/>
            </a:endParaRPr>
          </a:p>
          <a:p>
            <a:pPr marL="285750" indent="-285750">
              <a:buFont typeface="Arial" panose="020B0604020202020204" pitchFamily="34" charset="0"/>
              <a:buChar char="•"/>
            </a:pPr>
            <a:endParaRPr lang="en-US" sz="2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296" y="4607542"/>
            <a:ext cx="2057162" cy="1714301"/>
          </a:xfrm>
          <a:prstGeom prst="rect">
            <a:avLst/>
          </a:prstGeom>
        </p:spPr>
      </p:pic>
    </p:spTree>
    <p:extLst>
      <p:ext uri="{BB962C8B-B14F-4D97-AF65-F5344CB8AC3E}">
        <p14:creationId xmlns:p14="http://schemas.microsoft.com/office/powerpoint/2010/main" val="3135090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3" y="312738"/>
            <a:ext cx="9144000" cy="982663"/>
          </a:xfrm>
        </p:spPr>
        <p:txBody>
          <a:bodyPr/>
          <a:lstStyle/>
          <a:p>
            <a:r>
              <a:rPr lang="en-US" dirty="0" smtClean="0"/>
              <a:t>Belonging &amp; Esteem </a:t>
            </a:r>
            <a:endParaRPr lang="en-US" dirty="0"/>
          </a:p>
        </p:txBody>
      </p:sp>
      <p:sp>
        <p:nvSpPr>
          <p:cNvPr id="3" name="TextBox 2"/>
          <p:cNvSpPr txBox="1"/>
          <p:nvPr/>
        </p:nvSpPr>
        <p:spPr>
          <a:xfrm>
            <a:off x="460375" y="1468583"/>
            <a:ext cx="8131176" cy="4832092"/>
          </a:xfrm>
          <a:prstGeom prst="rect">
            <a:avLst/>
          </a:prstGeom>
          <a:noFill/>
        </p:spPr>
        <p:txBody>
          <a:bodyPr wrap="square" rtlCol="0">
            <a:spAutoFit/>
          </a:bodyPr>
          <a:lstStyle/>
          <a:p>
            <a:r>
              <a:rPr lang="en-US" sz="2800" b="1" dirty="0" smtClean="0">
                <a:latin typeface="+mj-lt"/>
              </a:rPr>
              <a:t>Sense of Connection</a:t>
            </a:r>
          </a:p>
          <a:p>
            <a:pPr marL="457200" indent="-457200">
              <a:buSzPct val="110000"/>
              <a:buFont typeface="Arial" panose="020B0604020202020204" pitchFamily="34" charset="0"/>
              <a:buChar char="•"/>
            </a:pPr>
            <a:r>
              <a:rPr lang="en-US" sz="2800" dirty="0" smtClean="0">
                <a:latin typeface="+mj-lt"/>
              </a:rPr>
              <a:t>Navigating the social </a:t>
            </a:r>
            <a:r>
              <a:rPr lang="en-US" sz="2800" dirty="0">
                <a:latin typeface="+mj-lt"/>
              </a:rPr>
              <a:t>ecology of school</a:t>
            </a:r>
          </a:p>
          <a:p>
            <a:pPr marL="457200" indent="-457200">
              <a:buSzPct val="110000"/>
              <a:buFont typeface="Arial" panose="020B0604020202020204" pitchFamily="34" charset="0"/>
              <a:buChar char="•"/>
            </a:pPr>
            <a:endParaRPr lang="en-US" sz="2800" dirty="0" smtClean="0">
              <a:latin typeface="+mj-lt"/>
            </a:endParaRPr>
          </a:p>
          <a:p>
            <a:pPr marL="457200" indent="-457200">
              <a:buSzPct val="110000"/>
              <a:buFont typeface="Arial" panose="020B0604020202020204" pitchFamily="34" charset="0"/>
              <a:buChar char="•"/>
            </a:pPr>
            <a:r>
              <a:rPr lang="en-US" sz="2800" dirty="0" smtClean="0">
                <a:latin typeface="+mj-lt"/>
              </a:rPr>
              <a:t>Teachers respect them</a:t>
            </a:r>
          </a:p>
          <a:p>
            <a:pPr marL="457200" indent="-457200">
              <a:buSzPct val="110000"/>
              <a:buFont typeface="Arial" panose="020B0604020202020204" pitchFamily="34" charset="0"/>
              <a:buChar char="•"/>
            </a:pPr>
            <a:endParaRPr lang="en-US" sz="2800" dirty="0">
              <a:latin typeface="+mj-lt"/>
            </a:endParaRPr>
          </a:p>
          <a:p>
            <a:pPr marL="457200" indent="-457200">
              <a:buSzPct val="110000"/>
              <a:buFont typeface="Arial" panose="020B0604020202020204" pitchFamily="34" charset="0"/>
              <a:buChar char="•"/>
            </a:pPr>
            <a:r>
              <a:rPr lang="en-US" sz="2800" dirty="0" smtClean="0">
                <a:latin typeface="+mj-lt"/>
              </a:rPr>
              <a:t>School’s culture    </a:t>
            </a:r>
          </a:p>
          <a:p>
            <a:pPr marL="914400" lvl="1" indent="-457200">
              <a:buFont typeface="Wingdings" panose="05000000000000000000" pitchFamily="2" charset="2"/>
              <a:buChar char="§"/>
            </a:pPr>
            <a:r>
              <a:rPr lang="en-US" sz="2800" dirty="0" smtClean="0">
                <a:latin typeface="+mj-lt"/>
              </a:rPr>
              <a:t>Diversity in school reading materials</a:t>
            </a:r>
          </a:p>
          <a:p>
            <a:pPr marL="914400" lvl="1" indent="-457200">
              <a:buFont typeface="Wingdings" panose="05000000000000000000" pitchFamily="2" charset="2"/>
              <a:buChar char="§"/>
            </a:pPr>
            <a:r>
              <a:rPr lang="en-US" sz="2800" dirty="0" smtClean="0">
                <a:latin typeface="+mj-lt"/>
              </a:rPr>
              <a:t>Dress codes </a:t>
            </a:r>
          </a:p>
          <a:p>
            <a:pPr marL="914400" lvl="1" indent="-457200">
              <a:buFont typeface="Wingdings" panose="05000000000000000000" pitchFamily="2" charset="2"/>
              <a:buChar char="§"/>
            </a:pPr>
            <a:r>
              <a:rPr lang="en-US" sz="2800" dirty="0" smtClean="0">
                <a:latin typeface="+mj-lt"/>
              </a:rPr>
              <a:t>Teachers capacity to relate to them individually</a:t>
            </a:r>
          </a:p>
          <a:p>
            <a:pPr marL="285750" indent="-285750">
              <a:buFont typeface="Arial" panose="020B0604020202020204" pitchFamily="34" charset="0"/>
              <a:buChar char="•"/>
            </a:pPr>
            <a:endParaRPr lang="en-US" sz="2800" dirty="0">
              <a:latin typeface="+mj-lt"/>
            </a:endParaRPr>
          </a:p>
        </p:txBody>
      </p:sp>
      <p:sp>
        <p:nvSpPr>
          <p:cNvPr id="4" name="AutoShape 2" descr="https://www.edweek.org/media/2017/06/20/x36-belonging-piecharts2-600.jpg.pagespeed.ic.phv2h60uDr.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www.edweek.org/media/2017/06/20/x36-belonging-piecharts2-600.jpg.pagespeed.ic.phv2h60uDr.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240161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89D6455-6EF7-4D60-BBDF-ABE03CA0CE61}">
  <ds:schemaRefs>
    <ds:schemaRef ds:uri="ESRI.ArcGIS.Mapping.OfficeIntegration.PowerPointInfo"/>
  </ds:schemaRefs>
</ds:datastoreItem>
</file>

<file path=customXml/itemProps2.xml><?xml version="1.0" encoding="utf-8"?>
<ds:datastoreItem xmlns:ds="http://schemas.openxmlformats.org/officeDocument/2006/customXml" ds:itemID="{349F4E61-30FE-4F74-99E1-C4E72BA84627}">
  <ds:schemaRefs>
    <ds:schemaRef ds:uri="ESRI.ArcGIS.Mapping.OfficeIntegration.PowerPointInfo"/>
  </ds:schemaRefs>
</ds:datastoreItem>
</file>

<file path=customXml/itemProps3.xml><?xml version="1.0" encoding="utf-8"?>
<ds:datastoreItem xmlns:ds="http://schemas.openxmlformats.org/officeDocument/2006/customXml" ds:itemID="{FAEBFC52-F34F-4163-92CD-C51D94DA781B}">
  <ds:schemaRefs>
    <ds:schemaRef ds:uri="ESRI.ArcGIS.Mapping.OfficeIntegration.PowerPointInfo"/>
  </ds:schemaRefs>
</ds:datastoreItem>
</file>

<file path=customXml/itemProps4.xml><?xml version="1.0" encoding="utf-8"?>
<ds:datastoreItem xmlns:ds="http://schemas.openxmlformats.org/officeDocument/2006/customXml" ds:itemID="{B8EE8847-2148-45B7-856B-BB279F66623E}">
  <ds:schemaRefs>
    <ds:schemaRef ds:uri="ESRI.ArcGIS.Mapping.OfficeIntegration.PowerPointInfo"/>
  </ds:schemaRefs>
</ds:datastoreItem>
</file>

<file path=customXml/itemProps5.xml><?xml version="1.0" encoding="utf-8"?>
<ds:datastoreItem xmlns:ds="http://schemas.openxmlformats.org/officeDocument/2006/customXml" ds:itemID="{9F896A97-5993-437D-913B-5F7ADA29BEA0}">
  <ds:schemaRefs>
    <ds:schemaRef ds:uri="ESRI.ArcGIS.Mapping.OfficeIntegration.PowerPointInfo"/>
  </ds:schemaRefs>
</ds:datastoreItem>
</file>

<file path=customXml/itemProps6.xml><?xml version="1.0" encoding="utf-8"?>
<ds:datastoreItem xmlns:ds="http://schemas.openxmlformats.org/officeDocument/2006/customXml" ds:itemID="{41889E7E-328E-44CB-8B0A-1B54FA638879}">
  <ds:schemaRefs>
    <ds:schemaRef ds:uri="ESRI.ArcGIS.Mapping.OfficeIntegration.PowerPointInfo"/>
  </ds:schemaRefs>
</ds:datastoreItem>
</file>

<file path=customXml/itemProps7.xml><?xml version="1.0" encoding="utf-8"?>
<ds:datastoreItem xmlns:ds="http://schemas.openxmlformats.org/officeDocument/2006/customXml" ds:itemID="{19CAA067-1B31-4262-8D93-FD1A0A9D3519}">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TM04033921[[fn=Damask]]</Template>
  <TotalTime>2558</TotalTime>
  <Words>907</Words>
  <Application>Microsoft Office PowerPoint</Application>
  <PresentationFormat>On-screen Show (4:3)</PresentationFormat>
  <Paragraphs>208</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Bookman Old Style</vt:lpstr>
      <vt:lpstr>Calibri</vt:lpstr>
      <vt:lpstr>Rockwell</vt:lpstr>
      <vt:lpstr>Wingdings</vt:lpstr>
      <vt:lpstr>Damask</vt:lpstr>
      <vt:lpstr>Economic Growth in Virginia: Investing in Virginia’s Future Workforce through Social and Physical Security in Schools </vt:lpstr>
      <vt:lpstr>¿se cumplen sus necesidades básicas?</vt:lpstr>
      <vt:lpstr>The Challenge </vt:lpstr>
      <vt:lpstr>PowerPoint Presentation</vt:lpstr>
      <vt:lpstr>Nourishment </vt:lpstr>
      <vt:lpstr>Nourishment Equality </vt:lpstr>
      <vt:lpstr>Physical Safety</vt:lpstr>
      <vt:lpstr>Emotional Safety</vt:lpstr>
      <vt:lpstr>Belonging &amp; Esteem </vt:lpstr>
      <vt:lpstr>WHEN The basics are Missing </vt:lpstr>
      <vt:lpstr>When The basics are  Present  </vt:lpstr>
      <vt:lpstr>PowerPoint Presentation</vt:lpstr>
      <vt:lpstr>PowerPoint Presentation</vt:lpstr>
      <vt:lpstr>PowerPoint Presentation</vt:lpstr>
      <vt:lpstr>PowerPoint Presentation</vt:lpstr>
      <vt:lpstr>PowerPoint Presentation</vt:lpstr>
      <vt:lpstr>References  </vt:lpstr>
      <vt:lpstr>References  </vt:lpstr>
      <vt:lpstr>References  </vt:lpstr>
    </vt:vector>
  </TitlesOfParts>
  <Company>VHDA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Growth in Virginia: Investing in Virginia’s future workforce through Social and Physical Security in Schools</dc:title>
  <dc:creator>Seward, Elizabeth</dc:creator>
  <cp:lastModifiedBy>Diana S Sardelis</cp:lastModifiedBy>
  <cp:revision>109</cp:revision>
  <dcterms:created xsi:type="dcterms:W3CDTF">2018-05-09T14:10:11Z</dcterms:created>
  <dcterms:modified xsi:type="dcterms:W3CDTF">2018-05-24T17:05:25Z</dcterms:modified>
</cp:coreProperties>
</file>