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9" r:id="rId4"/>
    <p:sldId id="271" r:id="rId5"/>
    <p:sldId id="261" r:id="rId6"/>
    <p:sldId id="262" r:id="rId7"/>
    <p:sldId id="263" r:id="rId8"/>
    <p:sldId id="266" r:id="rId9"/>
    <p:sldId id="274" r:id="rId10"/>
    <p:sldId id="264" r:id="rId11"/>
    <p:sldId id="265" r:id="rId12"/>
    <p:sldId id="272" r:id="rId13"/>
    <p:sldId id="258"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6" autoAdjust="0"/>
    <p:restoredTop sz="86383"/>
  </p:normalViewPr>
  <p:slideViewPr>
    <p:cSldViewPr snapToGrid="0">
      <p:cViewPr>
        <p:scale>
          <a:sx n="100" d="100"/>
          <a:sy n="100" d="100"/>
        </p:scale>
        <p:origin x="144" y="312"/>
      </p:cViewPr>
      <p:guideLst>
        <p:guide orient="horz" pos="2160"/>
        <p:guide pos="3840"/>
      </p:guideLst>
    </p:cSldViewPr>
  </p:slideViewPr>
  <p:outlineViewPr>
    <p:cViewPr>
      <p:scale>
        <a:sx n="33" d="100"/>
        <a:sy n="33" d="100"/>
      </p:scale>
      <p:origin x="0" y="-240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1744"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Book2"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2" Type="http://schemas.openxmlformats.org/officeDocument/2006/relationships/oleObject" Target="Book2"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17331737955382714"/>
          <c:y val="4.3775820328457012E-2"/>
          <c:w val="0.60949351800664386"/>
          <c:h val="0.95622413244189752"/>
        </c:manualLayout>
      </c:layout>
      <c:pie3DChart>
        <c:varyColors val="1"/>
        <c:ser>
          <c:idx val="0"/>
          <c:order val="0"/>
          <c:cat>
            <c:strRef>
              <c:f>Sheet1!$B$36:$B$39</c:f>
              <c:strCache>
                <c:ptCount val="4"/>
                <c:pt idx="0">
                  <c:v>Divisions Exceeding 0% to 25% (15)</c:v>
                </c:pt>
                <c:pt idx="1">
                  <c:v>Divisions Exceeding 25% to 75% (47)</c:v>
                </c:pt>
                <c:pt idx="2">
                  <c:v>Divisions Exceeding 75% to 100% (27)</c:v>
                </c:pt>
                <c:pt idx="3">
                  <c:v>Divisions Exceeding 100% (46)</c:v>
                </c:pt>
              </c:strCache>
            </c:strRef>
          </c:cat>
          <c:val>
            <c:numRef>
              <c:f>Sheet1!$C$36:$C$39</c:f>
              <c:numCache>
                <c:formatCode>General</c:formatCode>
                <c:ptCount val="4"/>
                <c:pt idx="0">
                  <c:v>15</c:v>
                </c:pt>
                <c:pt idx="1">
                  <c:v>47</c:v>
                </c:pt>
                <c:pt idx="2">
                  <c:v>27</c:v>
                </c:pt>
                <c:pt idx="3">
                  <c:v>46</c:v>
                </c:pt>
              </c:numCache>
            </c:numRef>
          </c:val>
          <c:extLst>
            <c:ext xmlns:c16="http://schemas.microsoft.com/office/drawing/2014/chart" uri="{C3380CC4-5D6E-409C-BE32-E72D297353CC}">
              <c16:uniqueId val="{00000000-0943-4249-899A-BBE24D76F891}"/>
            </c:ext>
          </c:extLst>
        </c:ser>
        <c:dLbls>
          <c:showLegendKey val="0"/>
          <c:showVal val="0"/>
          <c:showCatName val="0"/>
          <c:showSerName val="0"/>
          <c:showPercent val="0"/>
          <c:showBubbleSize val="0"/>
          <c:showLeaderLines val="1"/>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dirty="0"/>
              <a:t>VRS Volunteer Leave Hours</a:t>
            </a:r>
            <a:r>
              <a:rPr lang="en-US" sz="1800" baseline="0" dirty="0"/>
              <a:t> Used Calendar Year 2017</a:t>
            </a:r>
            <a:endParaRPr lang="en-US" sz="1800"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Employees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0</c:v>
                </c:pt>
                <c:pt idx="1">
                  <c:v>1 to 1.99</c:v>
                </c:pt>
                <c:pt idx="2">
                  <c:v>2 to 2.99</c:v>
                </c:pt>
                <c:pt idx="3">
                  <c:v>3 to 3.99</c:v>
                </c:pt>
                <c:pt idx="4">
                  <c:v>4 to 4.99</c:v>
                </c:pt>
                <c:pt idx="5">
                  <c:v>5 to 5.99</c:v>
                </c:pt>
                <c:pt idx="6">
                  <c:v>6 to 6.99</c:v>
                </c:pt>
                <c:pt idx="7">
                  <c:v>7 to 7.99</c:v>
                </c:pt>
                <c:pt idx="8">
                  <c:v>8 to 8.99</c:v>
                </c:pt>
                <c:pt idx="9">
                  <c:v>9 to 9.99</c:v>
                </c:pt>
                <c:pt idx="10">
                  <c:v>10 to 10.99</c:v>
                </c:pt>
                <c:pt idx="11">
                  <c:v>11 to 11.99</c:v>
                </c:pt>
                <c:pt idx="12">
                  <c:v>12 to 12.99</c:v>
                </c:pt>
                <c:pt idx="13">
                  <c:v>13 to 13.99</c:v>
                </c:pt>
                <c:pt idx="14">
                  <c:v>14 to 14.99</c:v>
                </c:pt>
                <c:pt idx="15">
                  <c:v>15 to 15.99</c:v>
                </c:pt>
                <c:pt idx="16">
                  <c:v>16</c:v>
                </c:pt>
              </c:strCache>
            </c:strRef>
          </c:cat>
          <c:val>
            <c:numRef>
              <c:f>Sheet1!$B$2:$B$18</c:f>
              <c:numCache>
                <c:formatCode>General</c:formatCode>
                <c:ptCount val="17"/>
                <c:pt idx="0">
                  <c:v>139</c:v>
                </c:pt>
                <c:pt idx="1">
                  <c:v>5</c:v>
                </c:pt>
                <c:pt idx="2">
                  <c:v>5</c:v>
                </c:pt>
                <c:pt idx="3">
                  <c:v>1</c:v>
                </c:pt>
                <c:pt idx="4">
                  <c:v>13</c:v>
                </c:pt>
                <c:pt idx="5">
                  <c:v>5</c:v>
                </c:pt>
                <c:pt idx="6">
                  <c:v>9</c:v>
                </c:pt>
                <c:pt idx="7">
                  <c:v>5</c:v>
                </c:pt>
                <c:pt idx="8">
                  <c:v>24</c:v>
                </c:pt>
                <c:pt idx="9">
                  <c:v>4</c:v>
                </c:pt>
                <c:pt idx="10">
                  <c:v>12</c:v>
                </c:pt>
                <c:pt idx="11">
                  <c:v>3</c:v>
                </c:pt>
                <c:pt idx="12">
                  <c:v>7</c:v>
                </c:pt>
                <c:pt idx="13">
                  <c:v>6</c:v>
                </c:pt>
                <c:pt idx="14">
                  <c:v>10</c:v>
                </c:pt>
                <c:pt idx="15">
                  <c:v>4</c:v>
                </c:pt>
                <c:pt idx="16">
                  <c:v>101</c:v>
                </c:pt>
              </c:numCache>
            </c:numRef>
          </c:val>
          <c:extLst>
            <c:ext xmlns:c16="http://schemas.microsoft.com/office/drawing/2014/chart" uri="{C3380CC4-5D6E-409C-BE32-E72D297353CC}">
              <c16:uniqueId val="{00000000-F9D3-4525-B5A3-8B9064F8AA7F}"/>
            </c:ext>
          </c:extLst>
        </c:ser>
        <c:dLbls>
          <c:showLegendKey val="0"/>
          <c:showVal val="0"/>
          <c:showCatName val="0"/>
          <c:showSerName val="0"/>
          <c:showPercent val="0"/>
          <c:showBubbleSize val="0"/>
        </c:dLbls>
        <c:gapWidth val="219"/>
        <c:overlap val="-27"/>
        <c:axId val="211302408"/>
        <c:axId val="211302800"/>
      </c:barChart>
      <c:catAx>
        <c:axId val="211302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1302800"/>
        <c:crosses val="autoZero"/>
        <c:auto val="1"/>
        <c:lblAlgn val="ctr"/>
        <c:lblOffset val="100"/>
        <c:noMultiLvlLbl val="0"/>
      </c:catAx>
      <c:valAx>
        <c:axId val="211302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1302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Hours Used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C1F-4A5A-BC9B-1A3667DEE1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C1F-4A5A-BC9B-1A3667DEE1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C1F-4A5A-BC9B-1A3667DEE1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C1F-4A5A-BC9B-1A3667DEE15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None (0)</c:v>
                </c:pt>
                <c:pt idx="1">
                  <c:v>0.01 to 8.00</c:v>
                </c:pt>
                <c:pt idx="2">
                  <c:v>8.01 to 15.99</c:v>
                </c:pt>
                <c:pt idx="3">
                  <c:v>All (16)</c:v>
                </c:pt>
              </c:strCache>
            </c:strRef>
          </c:cat>
          <c:val>
            <c:numRef>
              <c:f>Sheet1!$B$2:$B$5</c:f>
              <c:numCache>
                <c:formatCode>General</c:formatCode>
                <c:ptCount val="4"/>
                <c:pt idx="0">
                  <c:v>139</c:v>
                </c:pt>
                <c:pt idx="1">
                  <c:v>67</c:v>
                </c:pt>
                <c:pt idx="2">
                  <c:v>46</c:v>
                </c:pt>
                <c:pt idx="3">
                  <c:v>101</c:v>
                </c:pt>
              </c:numCache>
            </c:numRef>
          </c:val>
          <c:extLst>
            <c:ext xmlns:c16="http://schemas.microsoft.com/office/drawing/2014/chart" uri="{C3380CC4-5D6E-409C-BE32-E72D297353CC}">
              <c16:uniqueId val="{00000008-5C1F-4A5A-BC9B-1A3667DEE15B}"/>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4.7143269864801454E-2"/>
          <c:y val="0.78173089461808964"/>
          <c:w val="0.89887423839242619"/>
          <c:h val="0.1904352276077001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dLbls>
            <c:dLbl>
              <c:idx val="0"/>
              <c:layout>
                <c:manualLayout>
                  <c:x val="-0.19527222321079921"/>
                  <c:y val="6.8713165224339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47D-1246-97EC-31C95727B353}"/>
                </c:ext>
              </c:extLst>
            </c:dLbl>
            <c:dLbl>
              <c:idx val="1"/>
              <c:layout>
                <c:manualLayout>
                  <c:x val="-8.7623703799320163E-2"/>
                  <c:y val="-0.209964673024757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47D-1246-97EC-31C95727B353}"/>
                </c:ext>
              </c:extLst>
            </c:dLbl>
            <c:dLbl>
              <c:idx val="2"/>
              <c:layout>
                <c:manualLayout>
                  <c:x val="0.22548359950768865"/>
                  <c:y val="-0.109221621332293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47D-1246-97EC-31C95727B353}"/>
                </c:ext>
              </c:extLst>
            </c:dLbl>
            <c:spPr>
              <a:noFill/>
              <a:ln>
                <a:noFill/>
              </a:ln>
              <a:effectLst/>
            </c:spPr>
            <c:txPr>
              <a:bodyPr/>
              <a:lstStyle/>
              <a:p>
                <a:pPr>
                  <a:defRPr sz="18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Sheet1!$D$16:$D$18</c:f>
              <c:strCache>
                <c:ptCount val="3"/>
                <c:pt idx="0">
                  <c:v>Local</c:v>
                </c:pt>
                <c:pt idx="1">
                  <c:v>Lottery</c:v>
                </c:pt>
                <c:pt idx="2">
                  <c:v>State</c:v>
                </c:pt>
              </c:strCache>
            </c:strRef>
          </c:cat>
          <c:val>
            <c:numRef>
              <c:f>Sheet1!$E$16:$E$18</c:f>
              <c:numCache>
                <c:formatCode>_("$"* #,##0.00_);_("$"* \(#,##0.00\);_("$"* "-"??_);_(@_)</c:formatCode>
                <c:ptCount val="3"/>
                <c:pt idx="0">
                  <c:v>3.84</c:v>
                </c:pt>
                <c:pt idx="1">
                  <c:v>0.6</c:v>
                </c:pt>
                <c:pt idx="2">
                  <c:v>6</c:v>
                </c:pt>
              </c:numCache>
            </c:numRef>
          </c:val>
          <c:extLst>
            <c:ext xmlns:c16="http://schemas.microsoft.com/office/drawing/2014/chart" uri="{C3380CC4-5D6E-409C-BE32-E72D297353CC}">
              <c16:uniqueId val="{00000003-B47D-1246-97EC-31C95727B353}"/>
            </c:ext>
          </c:extLst>
        </c:ser>
        <c:dLbls>
          <c:showLegendKey val="0"/>
          <c:showVal val="0"/>
          <c:showCatName val="0"/>
          <c:showSerName val="0"/>
          <c:showPercent val="0"/>
          <c:showBubbleSize val="0"/>
          <c:showLeaderLines val="1"/>
        </c:dLbls>
      </c:pie3DChart>
    </c:plotArea>
    <c:legend>
      <c:legendPos val="r"/>
      <c:layout>
        <c:manualLayout>
          <c:xMode val="edge"/>
          <c:yMode val="edge"/>
          <c:x val="0.85303679381265862"/>
          <c:y val="0.6972506418307326"/>
          <c:w val="0.13400878976666378"/>
          <c:h val="0.29741422981267912"/>
        </c:manualLayout>
      </c:layout>
      <c:overlay val="0"/>
      <c:txPr>
        <a:bodyPr/>
        <a:lstStyle/>
        <a:p>
          <a:pPr>
            <a:defRPr sz="1800"/>
          </a:pPr>
          <a:endParaRPr lang="en-US"/>
        </a:p>
      </c:txPr>
    </c:legend>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D0AD4F-5D5D-42A8-B2AF-5419079C8B7C}" type="datetimeFigureOut">
              <a:rPr lang="en-US" smtClean="0"/>
              <a:t>5/24/18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59899-48D0-4CF8-9512-2A9B80BEB544}" type="slidenum">
              <a:rPr lang="en-US" smtClean="0"/>
              <a:t>‹#›</a:t>
            </a:fld>
            <a:endParaRPr lang="en-US"/>
          </a:p>
        </p:txBody>
      </p:sp>
    </p:spTree>
    <p:extLst>
      <p:ext uri="{BB962C8B-B14F-4D97-AF65-F5344CB8AC3E}">
        <p14:creationId xmlns:p14="http://schemas.microsoft.com/office/powerpoint/2010/main" val="4658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everyone!</a:t>
            </a:r>
          </a:p>
          <a:p>
            <a:endParaRPr lang="en-US" dirty="0"/>
          </a:p>
          <a:p>
            <a:r>
              <a:rPr lang="en-US" dirty="0"/>
              <a:t>My name is Patrick Harrison, and I work at the Department of Motor Vehicles. I would like to begin by introducing you to the members of Team 1:</a:t>
            </a:r>
          </a:p>
          <a:p>
            <a:endParaRPr lang="en-US" dirty="0"/>
          </a:p>
          <a:p>
            <a:r>
              <a:rPr lang="en-US" dirty="0"/>
              <a:t>Lee Andes of SCHEV</a:t>
            </a:r>
          </a:p>
          <a:p>
            <a:r>
              <a:rPr lang="en-US" dirty="0"/>
              <a:t>Mike Beavers of SCC</a:t>
            </a:r>
          </a:p>
          <a:p>
            <a:r>
              <a:rPr lang="en-US" dirty="0"/>
              <a:t>Rebecca Lane of DGIF</a:t>
            </a:r>
          </a:p>
          <a:p>
            <a:r>
              <a:rPr lang="en-US" dirty="0"/>
              <a:t>Leslie Weldon of VRS</a:t>
            </a:r>
          </a:p>
          <a:p>
            <a:endParaRPr lang="en-US" dirty="0"/>
          </a:p>
          <a:p>
            <a:endParaRPr lang="en-US" dirty="0"/>
          </a:p>
          <a:p>
            <a:r>
              <a:rPr lang="en-US" dirty="0"/>
              <a:t>Our assignment was to take a look at the disparities in K-12 education across Virginia, and to offer suggestions for reducing those disparities.</a:t>
            </a:r>
          </a:p>
        </p:txBody>
      </p:sp>
      <p:sp>
        <p:nvSpPr>
          <p:cNvPr id="4" name="Slide Number Placeholder 3"/>
          <p:cNvSpPr>
            <a:spLocks noGrp="1"/>
          </p:cNvSpPr>
          <p:nvPr>
            <p:ph type="sldNum" sz="quarter" idx="10"/>
          </p:nvPr>
        </p:nvSpPr>
        <p:spPr/>
        <p:txBody>
          <a:bodyPr/>
          <a:lstStyle/>
          <a:p>
            <a:fld id="{D7C59899-48D0-4CF8-9512-2A9B80BEB544}" type="slidenum">
              <a:rPr lang="en-US" smtClean="0"/>
              <a:t>1</a:t>
            </a:fld>
            <a:endParaRPr lang="en-US"/>
          </a:p>
        </p:txBody>
      </p:sp>
    </p:spTree>
    <p:extLst>
      <p:ext uri="{BB962C8B-B14F-4D97-AF65-F5344CB8AC3E}">
        <p14:creationId xmlns:p14="http://schemas.microsoft.com/office/powerpoint/2010/main" val="32869862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in summary:</a:t>
            </a:r>
          </a:p>
          <a:p>
            <a:endParaRPr lang="en-US" dirty="0"/>
          </a:p>
          <a:p>
            <a:r>
              <a:rPr lang="en-US" dirty="0"/>
              <a:t>Disparities in education affect us all, but we all—again, all of us in this room right now--can be a part of the solution!</a:t>
            </a:r>
          </a:p>
          <a:p>
            <a:endParaRPr lang="en-US" dirty="0"/>
          </a:p>
          <a:p>
            <a:r>
              <a:rPr lang="en-US" dirty="0"/>
              <a:t>As we’ve pointed out, there are certainly opportunities in the private sector, including expanding programs such as Bright Futures and promoting corporate adoption of underperforming schools</a:t>
            </a:r>
          </a:p>
          <a:p>
            <a:endParaRPr lang="en-US" dirty="0"/>
          </a:p>
          <a:p>
            <a:r>
              <a:rPr lang="en-US" dirty="0"/>
              <a:t>But there are also opportunities for us in state government to share our time and talents by actually using the leave already allocated to us to help the schools most in need. Both DoE and DHRM can help to facilitate a thoughtful, targeted deployment  of those resources.</a:t>
            </a:r>
          </a:p>
          <a:p>
            <a:endParaRPr lang="en-US" dirty="0"/>
          </a:p>
          <a:p>
            <a:r>
              <a:rPr lang="en-US" dirty="0"/>
              <a:t>Thank you for giving us your time and attention. We hope our presentation has encouraged you to take action! </a:t>
            </a:r>
          </a:p>
          <a:p>
            <a:endParaRPr lang="en-US" dirty="0"/>
          </a:p>
          <a:p>
            <a:r>
              <a:rPr lang="en-US" dirty="0"/>
              <a:t>In the time we have left, we would be happy to entertain any questions you may have.</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7C59899-48D0-4CF8-9512-2A9B80BEB544}" type="slidenum">
              <a:rPr lang="en-US" smtClean="0"/>
              <a:t>10</a:t>
            </a:fld>
            <a:endParaRPr lang="en-US"/>
          </a:p>
        </p:txBody>
      </p:sp>
    </p:spTree>
    <p:extLst>
      <p:ext uri="{BB962C8B-B14F-4D97-AF65-F5344CB8AC3E}">
        <p14:creationId xmlns:p14="http://schemas.microsoft.com/office/powerpoint/2010/main" val="3617446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11</a:t>
            </a:fld>
            <a:endParaRPr lang="en-US"/>
          </a:p>
        </p:txBody>
      </p:sp>
    </p:spTree>
    <p:extLst>
      <p:ext uri="{BB962C8B-B14F-4D97-AF65-F5344CB8AC3E}">
        <p14:creationId xmlns:p14="http://schemas.microsoft.com/office/powerpoint/2010/main" val="1943717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12</a:t>
            </a:fld>
            <a:endParaRPr lang="en-US"/>
          </a:p>
        </p:txBody>
      </p:sp>
    </p:spTree>
    <p:extLst>
      <p:ext uri="{BB962C8B-B14F-4D97-AF65-F5344CB8AC3E}">
        <p14:creationId xmlns:p14="http://schemas.microsoft.com/office/powerpoint/2010/main" val="3237469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13</a:t>
            </a:fld>
            <a:endParaRPr lang="en-US"/>
          </a:p>
        </p:txBody>
      </p:sp>
    </p:spTree>
    <p:extLst>
      <p:ext uri="{BB962C8B-B14F-4D97-AF65-F5344CB8AC3E}">
        <p14:creationId xmlns:p14="http://schemas.microsoft.com/office/powerpoint/2010/main" val="879495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14</a:t>
            </a:fld>
            <a:endParaRPr lang="en-US"/>
          </a:p>
        </p:txBody>
      </p:sp>
    </p:spTree>
    <p:extLst>
      <p:ext uri="{BB962C8B-B14F-4D97-AF65-F5344CB8AC3E}">
        <p14:creationId xmlns:p14="http://schemas.microsoft.com/office/powerpoint/2010/main" val="848301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15</a:t>
            </a:fld>
            <a:endParaRPr lang="en-US"/>
          </a:p>
        </p:txBody>
      </p:sp>
    </p:spTree>
    <p:extLst>
      <p:ext uri="{BB962C8B-B14F-4D97-AF65-F5344CB8AC3E}">
        <p14:creationId xmlns:p14="http://schemas.microsoft.com/office/powerpoint/2010/main" val="338531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begin with a very brief background on the nature and sources of disparities in educational outcomes.</a:t>
            </a:r>
          </a:p>
          <a:p>
            <a:endParaRPr lang="en-US" dirty="0"/>
          </a:p>
          <a:p>
            <a:r>
              <a:rPr lang="en-US" dirty="0"/>
              <a:t>We then will discuss a number of possible ways we can help to close the gap.</a:t>
            </a:r>
          </a:p>
          <a:p>
            <a:endParaRPr lang="en-US" dirty="0"/>
          </a:p>
          <a:p>
            <a:r>
              <a:rPr lang="en-US" dirty="0"/>
              <a:t>And by “we” I mean all of us here in this room. As we will show, there are special opportunities that we as state employees have to make a difference in our schools. Hence we conclude with a call to action that is directed specifically to all of us.</a:t>
            </a:r>
          </a:p>
          <a:p>
            <a:endParaRPr lang="en-US" dirty="0"/>
          </a:p>
          <a:p>
            <a:r>
              <a:rPr lang="en-US" dirty="0"/>
              <a:t>Transition to Lee</a:t>
            </a:r>
          </a:p>
        </p:txBody>
      </p:sp>
      <p:sp>
        <p:nvSpPr>
          <p:cNvPr id="4" name="Slide Number Placeholder 3"/>
          <p:cNvSpPr>
            <a:spLocks noGrp="1"/>
          </p:cNvSpPr>
          <p:nvPr>
            <p:ph type="sldNum" sz="quarter" idx="10"/>
          </p:nvPr>
        </p:nvSpPr>
        <p:spPr/>
        <p:txBody>
          <a:bodyPr/>
          <a:lstStyle/>
          <a:p>
            <a:fld id="{D7C59899-48D0-4CF8-9512-2A9B80BEB544}" type="slidenum">
              <a:rPr lang="en-US" smtClean="0"/>
              <a:t>2</a:t>
            </a:fld>
            <a:endParaRPr lang="en-US"/>
          </a:p>
        </p:txBody>
      </p:sp>
    </p:spTree>
    <p:extLst>
      <p:ext uri="{BB962C8B-B14F-4D97-AF65-F5344CB8AC3E}">
        <p14:creationId xmlns:p14="http://schemas.microsoft.com/office/powerpoint/2010/main" val="1741505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C59899-48D0-4CF8-9512-2A9B80BEB544}" type="slidenum">
              <a:rPr lang="en-US" smtClean="0"/>
              <a:t>3</a:t>
            </a:fld>
            <a:endParaRPr lang="en-US"/>
          </a:p>
        </p:txBody>
      </p:sp>
    </p:spTree>
    <p:extLst>
      <p:ext uri="{BB962C8B-B14F-4D97-AF65-F5344CB8AC3E}">
        <p14:creationId xmlns:p14="http://schemas.microsoft.com/office/powerpoint/2010/main" val="225665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While funding is not a focus of this presentation, we wanted to point out a few observations</a:t>
            </a:r>
          </a:p>
          <a:p>
            <a:endParaRPr lang="en-US" dirty="0"/>
          </a:p>
          <a:p>
            <a:r>
              <a:rPr lang="en-US" dirty="0"/>
              <a:t>Actual funding levels differ from the calculated funding share.  All localities </a:t>
            </a:r>
            <a:r>
              <a:rPr lang="en-US" i="1" dirty="0"/>
              <a:t>exceed</a:t>
            </a:r>
            <a:r>
              <a:rPr lang="en-US" dirty="0"/>
              <a:t> their share but at different levels.</a:t>
            </a:r>
          </a:p>
          <a:p>
            <a:endParaRPr lang="en-US" dirty="0"/>
          </a:p>
          <a:p>
            <a:r>
              <a:rPr lang="en-US" dirty="0"/>
              <a:t>While funding levels are not a sole determinate of school performance, a majority within the “0% to 25%” range ranked in the bottom half of SOL rankings, many in the bottom third.</a:t>
            </a:r>
          </a:p>
        </p:txBody>
      </p:sp>
      <p:sp>
        <p:nvSpPr>
          <p:cNvPr id="4" name="Slide Number Placeholder 3"/>
          <p:cNvSpPr>
            <a:spLocks noGrp="1"/>
          </p:cNvSpPr>
          <p:nvPr>
            <p:ph type="sldNum" sz="quarter" idx="10"/>
          </p:nvPr>
        </p:nvSpPr>
        <p:spPr/>
        <p:txBody>
          <a:bodyPr/>
          <a:lstStyle/>
          <a:p>
            <a:fld id="{D7C59899-48D0-4CF8-9512-2A9B80BEB544}" type="slidenum">
              <a:rPr lang="en-US" smtClean="0"/>
              <a:t>4</a:t>
            </a:fld>
            <a:endParaRPr lang="en-US"/>
          </a:p>
        </p:txBody>
      </p:sp>
    </p:spTree>
    <p:extLst>
      <p:ext uri="{BB962C8B-B14F-4D97-AF65-F5344CB8AC3E}">
        <p14:creationId xmlns:p14="http://schemas.microsoft.com/office/powerpoint/2010/main" val="21739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C59899-48D0-4CF8-9512-2A9B80BEB544}" type="slidenum">
              <a:rPr lang="en-US" smtClean="0"/>
              <a:t>5</a:t>
            </a:fld>
            <a:endParaRPr lang="en-US"/>
          </a:p>
        </p:txBody>
      </p:sp>
    </p:spTree>
    <p:extLst>
      <p:ext uri="{BB962C8B-B14F-4D97-AF65-F5344CB8AC3E}">
        <p14:creationId xmlns:p14="http://schemas.microsoft.com/office/powerpoint/2010/main" val="2313250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provides State Employees with 16 hours of paid School Assistance and Volunteer Service Leave each leave year in support of the Governor’s Commission on National and Community Service.  In 2016, only 6.3% of State Employees utilized this paid leave at an average rate of 9 hours.  Currently the trend is showing fewer State Employees utilizing this leave each year.</a:t>
            </a:r>
          </a:p>
        </p:txBody>
      </p:sp>
      <p:sp>
        <p:nvSpPr>
          <p:cNvPr id="4" name="Slide Number Placeholder 3"/>
          <p:cNvSpPr>
            <a:spLocks noGrp="1"/>
          </p:cNvSpPr>
          <p:nvPr>
            <p:ph type="sldNum" sz="quarter" idx="10"/>
          </p:nvPr>
        </p:nvSpPr>
        <p:spPr/>
        <p:txBody>
          <a:bodyPr/>
          <a:lstStyle/>
          <a:p>
            <a:fld id="{D7C59899-48D0-4CF8-9512-2A9B80BEB544}" type="slidenum">
              <a:rPr lang="en-US" smtClean="0"/>
              <a:t>6</a:t>
            </a:fld>
            <a:endParaRPr lang="en-US"/>
          </a:p>
        </p:txBody>
      </p:sp>
    </p:spTree>
    <p:extLst>
      <p:ext uri="{BB962C8B-B14F-4D97-AF65-F5344CB8AC3E}">
        <p14:creationId xmlns:p14="http://schemas.microsoft.com/office/powerpoint/2010/main" val="3859168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714375"/>
            <a:ext cx="6096000" cy="3429000"/>
          </a:xfrm>
        </p:spPr>
      </p:sp>
      <p:sp>
        <p:nvSpPr>
          <p:cNvPr id="3" name="Notes Placeholder 2"/>
          <p:cNvSpPr>
            <a:spLocks noGrp="1"/>
          </p:cNvSpPr>
          <p:nvPr>
            <p:ph type="body" idx="1"/>
          </p:nvPr>
        </p:nvSpPr>
        <p:spPr/>
        <p:txBody>
          <a:bodyPr/>
          <a:lstStyle/>
          <a:p>
            <a:r>
              <a:rPr lang="en-US" dirty="0"/>
              <a:t>What can we do to increase use of leave</a:t>
            </a:r>
            <a:r>
              <a:rPr lang="en-US" baseline="0" dirty="0"/>
              <a:t> to help close the gap with underperforming schools?</a:t>
            </a:r>
            <a:endParaRPr lang="en-US" dirty="0"/>
          </a:p>
          <a:p>
            <a:endParaRPr lang="en-US" dirty="0"/>
          </a:p>
          <a:p>
            <a:r>
              <a:rPr lang="en-US" dirty="0"/>
              <a:t>Working with local school districts, the Department of Education could create a list of all public schools in the Commonwealth, ranked by improvement needs from greatest to least.  State Employees could then be encouraged to volunteer at schools ranked in the top 25%.</a:t>
            </a:r>
          </a:p>
          <a:p>
            <a:endParaRPr lang="en-US" dirty="0"/>
          </a:p>
          <a:p>
            <a:r>
              <a:rPr lang="en-US" dirty="0"/>
              <a:t>Department of Education and Department of Human Resource Management would partner to kickoff a campaign to encourage state employees to volunteer time and resources to the program.  This partnership would ensure that the program was communicated with all State Employees and provide volunteering opportunities that State Employees could immediately signup to participate in.</a:t>
            </a:r>
          </a:p>
          <a:p>
            <a:endParaRPr lang="en-US" dirty="0"/>
          </a:p>
          <a:p>
            <a:r>
              <a:rPr lang="en-US" dirty="0"/>
              <a:t>If an additional 8 hours of paid School Assistance and Volunteer Service Leave was provided for this program, employees who use the entire 16 hours to volunteer for other programs, would have the opportunity to participate in this program as well.</a:t>
            </a:r>
          </a:p>
          <a:p>
            <a:endParaRPr lang="en-US" dirty="0"/>
          </a:p>
          <a:p>
            <a:r>
              <a:rPr lang="en-US" dirty="0"/>
              <a:t>Many employees can not volunteer time due to commitments, health issues, etc., but may wish to help this program by donating monies which could be used for school supplies, building maintenance supplies, etc.  By setting up a Commonwealth of Virginia Campaign charity, State Employees would have a means to provide such funding.</a:t>
            </a:r>
          </a:p>
        </p:txBody>
      </p:sp>
      <p:sp>
        <p:nvSpPr>
          <p:cNvPr id="4" name="Slide Number Placeholder 3"/>
          <p:cNvSpPr>
            <a:spLocks noGrp="1"/>
          </p:cNvSpPr>
          <p:nvPr>
            <p:ph type="sldNum" sz="quarter" idx="10"/>
          </p:nvPr>
        </p:nvSpPr>
        <p:spPr/>
        <p:txBody>
          <a:bodyPr/>
          <a:lstStyle/>
          <a:p>
            <a:fld id="{D7C59899-48D0-4CF8-9512-2A9B80BEB544}" type="slidenum">
              <a:rPr lang="en-US" smtClean="0"/>
              <a:t>7</a:t>
            </a:fld>
            <a:endParaRPr lang="en-US"/>
          </a:p>
        </p:txBody>
      </p:sp>
    </p:spTree>
    <p:extLst>
      <p:ext uri="{BB962C8B-B14F-4D97-AF65-F5344CB8AC3E}">
        <p14:creationId xmlns:p14="http://schemas.microsoft.com/office/powerpoint/2010/main" val="292193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were also able to obtain the VRS data for calendar year 2017, so there is a timing difference from the DHRM data so they are not completely comparable.  However, some observations can be made:</a:t>
            </a:r>
          </a:p>
          <a:p>
            <a:r>
              <a:rPr lang="en-US" dirty="0"/>
              <a:t> - The percentage using some portion of volunteer hours is much higher at 61%</a:t>
            </a:r>
          </a:p>
          <a:p>
            <a:r>
              <a:rPr lang="en-US" dirty="0"/>
              <a:t> - While this is a high percentage there is still a lot of room to use more as 71% do not use the full 16 hours</a:t>
            </a:r>
          </a:p>
          <a:p>
            <a:endParaRPr lang="en-US" dirty="0"/>
          </a:p>
          <a:p>
            <a:r>
              <a:rPr lang="en-US" dirty="0"/>
              <a:t>We believe the higher usage may be attributable to the agency’s promotion of volunteer activities, including:</a:t>
            </a:r>
          </a:p>
          <a:p>
            <a:r>
              <a:rPr lang="en-US" dirty="0"/>
              <a:t> - supporting the use of hours</a:t>
            </a:r>
          </a:p>
          <a:p>
            <a:r>
              <a:rPr lang="en-US" dirty="0"/>
              <a:t> - sending emails to the organization requesting volunteer assistance for charitable organizations such as Feedmore and Habitat for Humanity</a:t>
            </a:r>
          </a:p>
          <a:p>
            <a:endParaRPr lang="en-US" dirty="0"/>
          </a:p>
          <a:p>
            <a:r>
              <a:rPr lang="en-US" dirty="0"/>
              <a:t>Our thought is if we, as a Commonwealth, can promote support for volunteering at the schools in the top 25% previously mentioned by Rebecca, we could see similar improvements in the usage of volunteer hours across the Commonwealth and make positive improvements for these schools and children.  </a:t>
            </a:r>
          </a:p>
          <a:p>
            <a:endParaRPr lang="en-US" dirty="0"/>
          </a:p>
          <a:p>
            <a:r>
              <a:rPr lang="en-US" dirty="0"/>
              <a:t>We also suggest asking the agencies to adopt a specific school on the list that has not been selected by another agency to ensure each school gets some form of support.</a:t>
            </a:r>
          </a:p>
          <a:p>
            <a:endParaRPr lang="en-US" dirty="0"/>
          </a:p>
          <a:p>
            <a:r>
              <a:rPr lang="en-US" dirty="0"/>
              <a:t>Note: data is based on 353 classified employees who were active employees at some time in 2017</a:t>
            </a:r>
          </a:p>
        </p:txBody>
      </p:sp>
      <p:sp>
        <p:nvSpPr>
          <p:cNvPr id="4" name="Slide Number Placeholder 3"/>
          <p:cNvSpPr>
            <a:spLocks noGrp="1"/>
          </p:cNvSpPr>
          <p:nvPr>
            <p:ph type="sldNum" sz="quarter" idx="10"/>
          </p:nvPr>
        </p:nvSpPr>
        <p:spPr/>
        <p:txBody>
          <a:bodyPr/>
          <a:lstStyle/>
          <a:p>
            <a:fld id="{D7C59899-48D0-4CF8-9512-2A9B80BEB544}" type="slidenum">
              <a:rPr lang="en-US" smtClean="0"/>
              <a:t>8</a:t>
            </a:fld>
            <a:endParaRPr lang="en-US"/>
          </a:p>
        </p:txBody>
      </p:sp>
    </p:spTree>
    <p:extLst>
      <p:ext uri="{BB962C8B-B14F-4D97-AF65-F5344CB8AC3E}">
        <p14:creationId xmlns:p14="http://schemas.microsoft.com/office/powerpoint/2010/main" val="2666192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73100"/>
            <a:ext cx="6096000" cy="3429000"/>
          </a:xfrm>
        </p:spPr>
      </p:sp>
      <p:sp>
        <p:nvSpPr>
          <p:cNvPr id="3" name="Notes Placeholder 2"/>
          <p:cNvSpPr>
            <a:spLocks noGrp="1"/>
          </p:cNvSpPr>
          <p:nvPr>
            <p:ph type="body" idx="1"/>
          </p:nvPr>
        </p:nvSpPr>
        <p:spPr/>
        <p:txBody>
          <a:bodyPr/>
          <a:lstStyle/>
          <a:p>
            <a:r>
              <a:rPr lang="en-US" dirty="0"/>
              <a:t>Now, I would like to turn to our proposal for how our business community can also assist.  </a:t>
            </a:r>
          </a:p>
          <a:p>
            <a:endParaRPr lang="en-US" dirty="0"/>
          </a:p>
          <a:p>
            <a:r>
              <a:rPr lang="en-US" dirty="0"/>
              <a:t>We are proposing that previously mentioned DOE/DHRM coordinator roles reach out to businesses in our communities to sponsor a school on the list.  The businesses could contribute monetarily, their employee time (class volunteers, mentoring, tutoring), and physical contributions such as school equipment and supplies, and support backpack programs.  Our research showed that often children who participate in the free lunch program rely on food from the school as their primary source of food.  Backpack programs are being implemented  to provide meals for weekends and school breaks.</a:t>
            </a:r>
          </a:p>
          <a:p>
            <a:endParaRPr lang="en-US" dirty="0"/>
          </a:p>
          <a:p>
            <a:r>
              <a:rPr lang="en-US" dirty="0"/>
              <a:t>In addition, we believe that by working with the Economic Development Authority, we can also incentivize new businesses coming to Virginia to participate in adopting a school.  Various incentives are sometimes offered to these businesses to grow in Virginia.  Perhaps in exchange for some of these incentives, they would agreed to sponsor one school as well.  </a:t>
            </a:r>
          </a:p>
          <a:p>
            <a:endParaRPr lang="en-US" dirty="0"/>
          </a:p>
          <a:p>
            <a:r>
              <a:rPr lang="en-US" dirty="0"/>
              <a:t>Now, Patrick will summarize the Call to Action we are proposing for the Commonwealth.</a:t>
            </a:r>
          </a:p>
          <a:p>
            <a:endParaRPr lang="en-US" dirty="0"/>
          </a:p>
          <a:p>
            <a:endParaRPr lang="en-US" dirty="0"/>
          </a:p>
        </p:txBody>
      </p:sp>
      <p:sp>
        <p:nvSpPr>
          <p:cNvPr id="4" name="Slide Number Placeholder 3"/>
          <p:cNvSpPr>
            <a:spLocks noGrp="1"/>
          </p:cNvSpPr>
          <p:nvPr>
            <p:ph type="sldNum" sz="quarter" idx="10"/>
          </p:nvPr>
        </p:nvSpPr>
        <p:spPr/>
        <p:txBody>
          <a:bodyPr/>
          <a:lstStyle/>
          <a:p>
            <a:fld id="{D7C59899-48D0-4CF8-9512-2A9B80BEB544}" type="slidenum">
              <a:rPr lang="en-US" smtClean="0"/>
              <a:t>9</a:t>
            </a:fld>
            <a:endParaRPr lang="en-US"/>
          </a:p>
        </p:txBody>
      </p:sp>
    </p:spTree>
    <p:extLst>
      <p:ext uri="{BB962C8B-B14F-4D97-AF65-F5344CB8AC3E}">
        <p14:creationId xmlns:p14="http://schemas.microsoft.com/office/powerpoint/2010/main" val="677290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Disparities in K-12 Education: Engaging Resources Across the Commonwealth</a:t>
            </a:r>
            <a:endParaRPr lang="en-US" dirty="0"/>
          </a:p>
        </p:txBody>
      </p:sp>
      <p:sp>
        <p:nvSpPr>
          <p:cNvPr id="3" name="Subtitle 2"/>
          <p:cNvSpPr>
            <a:spLocks noGrp="1"/>
          </p:cNvSpPr>
          <p:nvPr>
            <p:ph type="subTitle" idx="1"/>
          </p:nvPr>
        </p:nvSpPr>
        <p:spPr/>
        <p:txBody>
          <a:bodyPr>
            <a:normAutofit fontScale="92500" lnSpcReduction="10000"/>
          </a:bodyPr>
          <a:lstStyle/>
          <a:p>
            <a:r>
              <a:rPr lang="en-US" dirty="0"/>
              <a:t>Lee Andes (SCHEV)</a:t>
            </a:r>
          </a:p>
          <a:p>
            <a:r>
              <a:rPr lang="en-US" dirty="0"/>
              <a:t>Mike Beavers (SCC)</a:t>
            </a:r>
          </a:p>
          <a:p>
            <a:r>
              <a:rPr lang="en-US" dirty="0"/>
              <a:t>Patrick Harrison (DMV)</a:t>
            </a:r>
          </a:p>
          <a:p>
            <a:r>
              <a:rPr lang="en-US" dirty="0"/>
              <a:t>Rebecca Lane (DGIF)</a:t>
            </a:r>
          </a:p>
          <a:p>
            <a:r>
              <a:rPr lang="en-US" dirty="0"/>
              <a:t>Leslie Weldon (VRS)</a:t>
            </a:r>
          </a:p>
        </p:txBody>
      </p:sp>
      <p:sp>
        <p:nvSpPr>
          <p:cNvPr id="4" name="TextBox 3"/>
          <p:cNvSpPr txBox="1"/>
          <p:nvPr/>
        </p:nvSpPr>
        <p:spPr>
          <a:xfrm rot="18998524">
            <a:off x="6973451" y="3066155"/>
            <a:ext cx="2768707" cy="584775"/>
          </a:xfrm>
          <a:prstGeom prst="rect">
            <a:avLst/>
          </a:prstGeom>
          <a:noFill/>
        </p:spPr>
        <p:txBody>
          <a:bodyPr wrap="none" rtlCol="0">
            <a:spAutoFit/>
          </a:bodyPr>
          <a:lstStyle/>
          <a:p>
            <a:r>
              <a:rPr lang="en-US" sz="3200" dirty="0"/>
              <a:t>May 25, 2018</a:t>
            </a:r>
          </a:p>
        </p:txBody>
      </p:sp>
    </p:spTree>
    <p:extLst>
      <p:ext uri="{BB962C8B-B14F-4D97-AF65-F5344CB8AC3E}">
        <p14:creationId xmlns:p14="http://schemas.microsoft.com/office/powerpoint/2010/main" val="1797475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Call to action</a:t>
            </a:r>
          </a:p>
        </p:txBody>
      </p:sp>
      <p:sp>
        <p:nvSpPr>
          <p:cNvPr id="3" name="Content Placeholder 2"/>
          <p:cNvSpPr>
            <a:spLocks noGrp="1"/>
          </p:cNvSpPr>
          <p:nvPr>
            <p:ph idx="1"/>
          </p:nvPr>
        </p:nvSpPr>
        <p:spPr>
          <a:xfrm>
            <a:off x="684212" y="2524875"/>
            <a:ext cx="8534400" cy="3615267"/>
          </a:xfrm>
        </p:spPr>
        <p:txBody>
          <a:bodyPr>
            <a:normAutofit fontScale="85000" lnSpcReduction="20000"/>
          </a:bodyPr>
          <a:lstStyle/>
          <a:p>
            <a:r>
              <a:rPr lang="en-US" sz="3300" dirty="0">
                <a:solidFill>
                  <a:schemeClr val="tx1"/>
                </a:solidFill>
              </a:rPr>
              <a:t>Disparities in education affect us all, but we all can can help to close the gap!</a:t>
            </a:r>
          </a:p>
          <a:p>
            <a:r>
              <a:rPr lang="en-US" sz="3300" dirty="0">
                <a:solidFill>
                  <a:schemeClr val="tx1"/>
                </a:solidFill>
              </a:rPr>
              <a:t>Private sector </a:t>
            </a:r>
          </a:p>
          <a:p>
            <a:pPr lvl="1"/>
            <a:r>
              <a:rPr lang="en-US" sz="2400" dirty="0">
                <a:solidFill>
                  <a:schemeClr val="tx1"/>
                </a:solidFill>
              </a:rPr>
              <a:t>Expand programs such as Bright Futures</a:t>
            </a:r>
          </a:p>
          <a:p>
            <a:pPr lvl="1"/>
            <a:r>
              <a:rPr lang="en-US" sz="2400" dirty="0">
                <a:solidFill>
                  <a:schemeClr val="tx1"/>
                </a:solidFill>
              </a:rPr>
              <a:t>Corporate adoption</a:t>
            </a:r>
          </a:p>
          <a:p>
            <a:r>
              <a:rPr lang="en-US" sz="3400" dirty="0">
                <a:solidFill>
                  <a:schemeClr val="tx1"/>
                </a:solidFill>
              </a:rPr>
              <a:t>Public sector</a:t>
            </a:r>
          </a:p>
          <a:p>
            <a:pPr lvl="1"/>
            <a:r>
              <a:rPr lang="en-US" sz="2400" dirty="0">
                <a:solidFill>
                  <a:schemeClr val="tx1"/>
                </a:solidFill>
              </a:rPr>
              <a:t>Promote use of volunteer leave</a:t>
            </a:r>
          </a:p>
          <a:p>
            <a:pPr lvl="1"/>
            <a:r>
              <a:rPr lang="en-US" sz="2400" dirty="0">
                <a:solidFill>
                  <a:schemeClr val="tx1"/>
                </a:solidFill>
              </a:rPr>
              <a:t>DOE and DHRM coordination in mobilizing resources</a:t>
            </a:r>
            <a:endParaRPr lang="en-US" dirty="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214518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Questions?</a:t>
            </a:r>
          </a:p>
        </p:txBody>
      </p:sp>
    </p:spTree>
    <p:extLst>
      <p:ext uri="{BB962C8B-B14F-4D97-AF65-F5344CB8AC3E}">
        <p14:creationId xmlns:p14="http://schemas.microsoft.com/office/powerpoint/2010/main" val="4073170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Appendix</a:t>
            </a:r>
          </a:p>
        </p:txBody>
      </p:sp>
    </p:spTree>
    <p:extLst>
      <p:ext uri="{BB962C8B-B14F-4D97-AF65-F5344CB8AC3E}">
        <p14:creationId xmlns:p14="http://schemas.microsoft.com/office/powerpoint/2010/main" val="1507289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11068876" cy="1507067"/>
          </a:xfrm>
        </p:spPr>
        <p:txBody>
          <a:bodyPr/>
          <a:lstStyle/>
          <a:p>
            <a:r>
              <a:rPr lang="en-US" dirty="0"/>
              <a:t>2017-18 Direct Aid to Public Education</a:t>
            </a:r>
          </a:p>
        </p:txBody>
      </p:sp>
      <p:sp>
        <p:nvSpPr>
          <p:cNvPr id="3" name="Content Placeholder 2"/>
          <p:cNvSpPr>
            <a:spLocks noGrp="1"/>
          </p:cNvSpPr>
          <p:nvPr>
            <p:ph idx="1"/>
          </p:nvPr>
        </p:nvSpPr>
        <p:spPr>
          <a:xfrm>
            <a:off x="672020" y="2146923"/>
            <a:ext cx="4180396" cy="4448949"/>
          </a:xfrm>
        </p:spPr>
        <p:txBody>
          <a:bodyPr/>
          <a:lstStyle/>
          <a:p>
            <a:r>
              <a:rPr lang="en-US" dirty="0">
                <a:solidFill>
                  <a:schemeClr val="tx1"/>
                </a:solidFill>
              </a:rPr>
              <a:t>Includes:</a:t>
            </a:r>
          </a:p>
          <a:p>
            <a:pPr lvl="1">
              <a:buFont typeface="Wingdings" panose="05000000000000000000" pitchFamily="2" charset="2"/>
              <a:buChar char="v"/>
            </a:pPr>
            <a:r>
              <a:rPr lang="en-US" dirty="0">
                <a:solidFill>
                  <a:schemeClr val="tx1"/>
                </a:solidFill>
              </a:rPr>
              <a:t>Standards of Quality</a:t>
            </a:r>
          </a:p>
          <a:p>
            <a:pPr lvl="1">
              <a:buFont typeface="Wingdings" panose="05000000000000000000" pitchFamily="2" charset="2"/>
              <a:buChar char="v"/>
            </a:pPr>
            <a:r>
              <a:rPr lang="en-US" dirty="0">
                <a:solidFill>
                  <a:schemeClr val="tx1"/>
                </a:solidFill>
              </a:rPr>
              <a:t>Incentive Programs</a:t>
            </a:r>
          </a:p>
          <a:p>
            <a:pPr lvl="1">
              <a:buFont typeface="Wingdings" panose="05000000000000000000" pitchFamily="2" charset="2"/>
              <a:buChar char="v"/>
            </a:pPr>
            <a:r>
              <a:rPr lang="en-US" dirty="0">
                <a:solidFill>
                  <a:schemeClr val="tx1"/>
                </a:solidFill>
              </a:rPr>
              <a:t>Categorical Programs</a:t>
            </a:r>
          </a:p>
          <a:p>
            <a:pPr lvl="1">
              <a:buFont typeface="Wingdings" panose="05000000000000000000" pitchFamily="2" charset="2"/>
              <a:buChar char="v"/>
            </a:pPr>
            <a:r>
              <a:rPr lang="en-US" dirty="0">
                <a:solidFill>
                  <a:schemeClr val="tx1"/>
                </a:solidFill>
              </a:rPr>
              <a:t>Supplemental Education</a:t>
            </a:r>
          </a:p>
          <a:p>
            <a:endParaRPr lang="en-US" dirty="0">
              <a:solidFill>
                <a:schemeClr val="tx1"/>
              </a:solidFill>
            </a:endParaRPr>
          </a:p>
          <a:p>
            <a:pPr marL="0" indent="0" algn="ctr">
              <a:buNone/>
            </a:pPr>
            <a:r>
              <a:rPr lang="en-US" sz="1800" dirty="0">
                <a:solidFill>
                  <a:schemeClr val="tx1"/>
                </a:solidFill>
              </a:rPr>
              <a:t>(amounts in billions)</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62951219"/>
              </p:ext>
            </p:extLst>
          </p:nvPr>
        </p:nvGraphicFramePr>
        <p:xfrm>
          <a:off x="4474464" y="2093976"/>
          <a:ext cx="7437120" cy="4184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18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748" y="463296"/>
            <a:ext cx="10508044" cy="6230112"/>
          </a:xfrm>
        </p:spPr>
        <p:txBody>
          <a:bodyPr>
            <a:normAutofit/>
          </a:bodyPr>
          <a:lstStyle/>
          <a:p>
            <a:r>
              <a:rPr lang="en-US" dirty="0">
                <a:solidFill>
                  <a:schemeClr val="tx1"/>
                </a:solidFill>
              </a:rPr>
              <a:t>Schools in low income areas face unique challenges</a:t>
            </a:r>
          </a:p>
          <a:p>
            <a:pPr lvl="1"/>
            <a:r>
              <a:rPr lang="en-US" dirty="0">
                <a:solidFill>
                  <a:schemeClr val="tx1"/>
                </a:solidFill>
              </a:rPr>
              <a:t>More expensive to operate</a:t>
            </a:r>
          </a:p>
          <a:p>
            <a:pPr lvl="2"/>
            <a:r>
              <a:rPr lang="en-US" dirty="0">
                <a:solidFill>
                  <a:schemeClr val="tx1"/>
                </a:solidFill>
              </a:rPr>
              <a:t>Need to offer higher salaries to attract highly qualified teachers</a:t>
            </a:r>
          </a:p>
          <a:p>
            <a:pPr lvl="2"/>
            <a:r>
              <a:rPr lang="en-US" dirty="0">
                <a:solidFill>
                  <a:schemeClr val="tx1"/>
                </a:solidFill>
              </a:rPr>
              <a:t>Increased need for tutoring and mentoring</a:t>
            </a:r>
          </a:p>
          <a:p>
            <a:pPr lvl="2"/>
            <a:r>
              <a:rPr lang="en-US" dirty="0">
                <a:solidFill>
                  <a:schemeClr val="tx1"/>
                </a:solidFill>
              </a:rPr>
              <a:t>Increased need for food back-packs</a:t>
            </a:r>
          </a:p>
          <a:p>
            <a:pPr lvl="2"/>
            <a:r>
              <a:rPr lang="en-US" dirty="0">
                <a:solidFill>
                  <a:schemeClr val="tx1"/>
                </a:solidFill>
              </a:rPr>
              <a:t>After school care</a:t>
            </a:r>
          </a:p>
          <a:p>
            <a:pPr lvl="2"/>
            <a:r>
              <a:rPr lang="en-US" dirty="0">
                <a:solidFill>
                  <a:schemeClr val="tx1"/>
                </a:solidFill>
              </a:rPr>
              <a:t>Need to pay for facilities maintenance?   (can local businesses “donate” time to paint, fix fences/windows/ceiling tiles?)</a:t>
            </a:r>
          </a:p>
          <a:p>
            <a:pPr lvl="1"/>
            <a:r>
              <a:rPr lang="en-US" dirty="0">
                <a:solidFill>
                  <a:schemeClr val="tx1"/>
                </a:solidFill>
              </a:rPr>
              <a:t>Cultural Challenges (“broken windows” effect)</a:t>
            </a:r>
          </a:p>
          <a:p>
            <a:pPr lvl="2"/>
            <a:r>
              <a:rPr lang="en-US" dirty="0">
                <a:solidFill>
                  <a:schemeClr val="tx1"/>
                </a:solidFill>
              </a:rPr>
              <a:t>Decreased involvement/participation from parents</a:t>
            </a:r>
          </a:p>
          <a:p>
            <a:pPr lvl="2"/>
            <a:r>
              <a:rPr lang="en-US" dirty="0">
                <a:solidFill>
                  <a:schemeClr val="tx1"/>
                </a:solidFill>
              </a:rPr>
              <a:t>Change in culture of valuing a high school diploma (fund awareness campaigns about need for post-secondary credentials that require a </a:t>
            </a:r>
            <a:r>
              <a:rPr lang="en-US" dirty="0" err="1">
                <a:solidFill>
                  <a:schemeClr val="tx1"/>
                </a:solidFill>
              </a:rPr>
              <a:t>hs</a:t>
            </a:r>
            <a:r>
              <a:rPr lang="en-US" dirty="0">
                <a:solidFill>
                  <a:schemeClr val="tx1"/>
                </a:solidFill>
              </a:rPr>
              <a:t> diploma).  Pay for application fees, raise scholarship funds to make college more in reach.  Funding/volunteering at local college access group</a:t>
            </a:r>
          </a:p>
          <a:p>
            <a:pPr lvl="2"/>
            <a:r>
              <a:rPr lang="en-US" dirty="0">
                <a:solidFill>
                  <a:schemeClr val="tx1"/>
                </a:solidFill>
              </a:rPr>
              <a:t>Show students that others care if they are successful</a:t>
            </a:r>
          </a:p>
          <a:p>
            <a:pPr lvl="1"/>
            <a:r>
              <a:rPr lang="en-US" dirty="0">
                <a:solidFill>
                  <a:schemeClr val="tx1"/>
                </a:solidFill>
              </a:rPr>
              <a:t>Increased need for coordination (fund a local position, doesn’t need to be a public school funded position)</a:t>
            </a:r>
          </a:p>
        </p:txBody>
      </p:sp>
    </p:spTree>
    <p:extLst>
      <p:ext uri="{BB962C8B-B14F-4D97-AF65-F5344CB8AC3E}">
        <p14:creationId xmlns:p14="http://schemas.microsoft.com/office/powerpoint/2010/main" val="2718513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748" y="573700"/>
            <a:ext cx="10825036" cy="1507067"/>
          </a:xfrm>
        </p:spPr>
        <p:txBody>
          <a:bodyPr>
            <a:normAutofit fontScale="90000"/>
          </a:bodyPr>
          <a:lstStyle/>
          <a:p>
            <a:r>
              <a:rPr lang="en-US" dirty="0"/>
              <a:t>Bridging the gap: Neighborhood Assistance act tax credit program for education</a:t>
            </a:r>
          </a:p>
        </p:txBody>
      </p:sp>
      <p:sp>
        <p:nvSpPr>
          <p:cNvPr id="3" name="Content Placeholder 2"/>
          <p:cNvSpPr>
            <a:spLocks noGrp="1"/>
          </p:cNvSpPr>
          <p:nvPr>
            <p:ph idx="1"/>
          </p:nvPr>
        </p:nvSpPr>
        <p:spPr>
          <a:xfrm>
            <a:off x="732980" y="2392680"/>
            <a:ext cx="9605836" cy="3615267"/>
          </a:xfrm>
        </p:spPr>
        <p:txBody>
          <a:bodyPr>
            <a:normAutofit fontScale="85000" lnSpcReduction="20000"/>
          </a:bodyPr>
          <a:lstStyle/>
          <a:p>
            <a:r>
              <a:rPr lang="en-US" sz="3200" dirty="0">
                <a:solidFill>
                  <a:schemeClr val="tx1"/>
                </a:solidFill>
              </a:rPr>
              <a:t>Individuals and Businesses can donate funds to a local 501(C)3</a:t>
            </a:r>
          </a:p>
          <a:p>
            <a:pPr lvl="1"/>
            <a:r>
              <a:rPr lang="en-US" sz="3000" dirty="0">
                <a:solidFill>
                  <a:schemeClr val="tx1"/>
                </a:solidFill>
              </a:rPr>
              <a:t>Obtain tax credit of up to 65% of the donation</a:t>
            </a:r>
          </a:p>
          <a:p>
            <a:pPr lvl="1"/>
            <a:r>
              <a:rPr lang="en-US" sz="3000" dirty="0">
                <a:solidFill>
                  <a:schemeClr val="tx1"/>
                </a:solidFill>
              </a:rPr>
              <a:t>Local organization must be providing educational services in low income area (e.g. tutoring, scholarships, college planning, weekend programs, etc.</a:t>
            </a:r>
          </a:p>
          <a:p>
            <a:pPr lvl="1"/>
            <a:r>
              <a:rPr lang="en-US" sz="3000" dirty="0">
                <a:solidFill>
                  <a:schemeClr val="tx1"/>
                </a:solidFill>
              </a:rPr>
              <a:t>DOE reports a small number of businesses are participating in the program.</a:t>
            </a:r>
          </a:p>
        </p:txBody>
      </p:sp>
    </p:spTree>
    <p:extLst>
      <p:ext uri="{BB962C8B-B14F-4D97-AF65-F5344CB8AC3E}">
        <p14:creationId xmlns:p14="http://schemas.microsoft.com/office/powerpoint/2010/main" val="1846107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Agenda</a:t>
            </a:r>
          </a:p>
        </p:txBody>
      </p:sp>
      <p:sp>
        <p:nvSpPr>
          <p:cNvPr id="3" name="Content Placeholder 2"/>
          <p:cNvSpPr>
            <a:spLocks noGrp="1"/>
          </p:cNvSpPr>
          <p:nvPr>
            <p:ph idx="1"/>
          </p:nvPr>
        </p:nvSpPr>
        <p:spPr>
          <a:xfrm>
            <a:off x="684212" y="2524875"/>
            <a:ext cx="8534400" cy="3615267"/>
          </a:xfrm>
        </p:spPr>
        <p:txBody>
          <a:bodyPr>
            <a:noAutofit/>
          </a:bodyPr>
          <a:lstStyle/>
          <a:p>
            <a:r>
              <a:rPr lang="en-US" sz="2800" dirty="0">
                <a:solidFill>
                  <a:schemeClr val="tx1"/>
                </a:solidFill>
              </a:rPr>
              <a:t>Background</a:t>
            </a:r>
          </a:p>
          <a:p>
            <a:endParaRPr lang="en-US" sz="2800" dirty="0">
              <a:solidFill>
                <a:schemeClr val="tx1"/>
              </a:solidFill>
            </a:endParaRPr>
          </a:p>
          <a:p>
            <a:r>
              <a:rPr lang="en-US" sz="2800" dirty="0">
                <a:solidFill>
                  <a:schemeClr val="tx1"/>
                </a:solidFill>
              </a:rPr>
              <a:t>Bridging the Gap</a:t>
            </a:r>
          </a:p>
          <a:p>
            <a:endParaRPr lang="en-US" sz="2800" dirty="0">
              <a:solidFill>
                <a:schemeClr val="tx1"/>
              </a:solidFill>
            </a:endParaRPr>
          </a:p>
          <a:p>
            <a:r>
              <a:rPr lang="en-US" sz="2800" dirty="0">
                <a:solidFill>
                  <a:schemeClr val="tx1"/>
                </a:solidFill>
              </a:rPr>
              <a:t>Call to Action</a:t>
            </a:r>
          </a:p>
          <a:p>
            <a:pPr marL="0" indent="0">
              <a:buNone/>
            </a:pPr>
            <a:endParaRPr lang="en-US" sz="2800" dirty="0">
              <a:solidFill>
                <a:schemeClr val="tx1"/>
              </a:solidFill>
            </a:endParaRPr>
          </a:p>
          <a:p>
            <a:r>
              <a:rPr lang="en-US" sz="2800" dirty="0">
                <a:solidFill>
                  <a:schemeClr val="tx1"/>
                </a:solidFill>
              </a:rPr>
              <a:t>Questions</a:t>
            </a:r>
          </a:p>
          <a:p>
            <a:endParaRPr lang="en-US" dirty="0"/>
          </a:p>
        </p:txBody>
      </p:sp>
    </p:spTree>
    <p:extLst>
      <p:ext uri="{BB962C8B-B14F-4D97-AF65-F5344CB8AC3E}">
        <p14:creationId xmlns:p14="http://schemas.microsoft.com/office/powerpoint/2010/main" val="886425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background</a:t>
            </a:r>
          </a:p>
        </p:txBody>
      </p:sp>
      <p:sp>
        <p:nvSpPr>
          <p:cNvPr id="3" name="Content Placeholder 2"/>
          <p:cNvSpPr>
            <a:spLocks noGrp="1"/>
          </p:cNvSpPr>
          <p:nvPr>
            <p:ph idx="1"/>
          </p:nvPr>
        </p:nvSpPr>
        <p:spPr>
          <a:xfrm>
            <a:off x="684212" y="2524875"/>
            <a:ext cx="8534400" cy="3615267"/>
          </a:xfrm>
        </p:spPr>
        <p:txBody>
          <a:bodyPr>
            <a:normAutofit fontScale="92500"/>
          </a:bodyPr>
          <a:lstStyle/>
          <a:p>
            <a:pPr marL="0" indent="0">
              <a:buNone/>
            </a:pPr>
            <a:r>
              <a:rPr lang="en-US" sz="3200" dirty="0">
                <a:solidFill>
                  <a:schemeClr val="tx1"/>
                </a:solidFill>
              </a:rPr>
              <a:t>Disparities in education can be identified by variances across the state (and even within towns, counties and cities) in the following: </a:t>
            </a:r>
          </a:p>
          <a:p>
            <a:pPr lvl="1"/>
            <a:r>
              <a:rPr lang="en-US" sz="2800" dirty="0">
                <a:solidFill>
                  <a:schemeClr val="tx1"/>
                </a:solidFill>
              </a:rPr>
              <a:t>Levels  of funding</a:t>
            </a:r>
          </a:p>
          <a:p>
            <a:pPr lvl="1"/>
            <a:r>
              <a:rPr lang="en-US" sz="2800" dirty="0">
                <a:solidFill>
                  <a:schemeClr val="tx1"/>
                </a:solidFill>
              </a:rPr>
              <a:t>Academic measures: Test scores/Graduation rates/Continued education at the college level</a:t>
            </a:r>
          </a:p>
          <a:p>
            <a:pPr lvl="1"/>
            <a:r>
              <a:rPr lang="en-US" sz="2800" dirty="0">
                <a:solidFill>
                  <a:schemeClr val="tx1"/>
                </a:solidFill>
              </a:rPr>
              <a:t>Parent and community involvement</a:t>
            </a:r>
          </a:p>
          <a:p>
            <a:endParaRPr lang="en-US" sz="3200" dirty="0">
              <a:solidFill>
                <a:schemeClr val="tx1"/>
              </a:solidFill>
            </a:endParaRPr>
          </a:p>
          <a:p>
            <a:pPr marL="0" indent="0">
              <a:buNone/>
            </a:pPr>
            <a:endParaRPr lang="en-US" sz="3200" dirty="0">
              <a:solidFill>
                <a:schemeClr val="tx1"/>
              </a:solidFill>
            </a:endParaRPr>
          </a:p>
        </p:txBody>
      </p:sp>
    </p:spTree>
    <p:extLst>
      <p:ext uri="{BB962C8B-B14F-4D97-AF65-F5344CB8AC3E}">
        <p14:creationId xmlns:p14="http://schemas.microsoft.com/office/powerpoint/2010/main" val="232003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49352"/>
            <a:ext cx="11105452" cy="1507067"/>
          </a:xfrm>
        </p:spPr>
        <p:txBody>
          <a:bodyPr/>
          <a:lstStyle/>
          <a:p>
            <a:r>
              <a:rPr lang="en-US" dirty="0"/>
              <a:t>Background: Funding</a:t>
            </a:r>
          </a:p>
        </p:txBody>
      </p:sp>
      <p:graphicFrame>
        <p:nvGraphicFramePr>
          <p:cNvPr id="4" name="Chart 3"/>
          <p:cNvGraphicFramePr>
            <a:graphicFrameLocks/>
          </p:cNvGraphicFramePr>
          <p:nvPr>
            <p:extLst>
              <p:ext uri="{D42A27DB-BD31-4B8C-83A1-F6EECF244321}">
                <p14:modId xmlns:p14="http://schemas.microsoft.com/office/powerpoint/2010/main" val="2169248951"/>
              </p:ext>
            </p:extLst>
          </p:nvPr>
        </p:nvGraphicFramePr>
        <p:xfrm>
          <a:off x="768927" y="149352"/>
          <a:ext cx="10557164" cy="715545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91402" y="2607308"/>
            <a:ext cx="3145536" cy="646331"/>
          </a:xfrm>
          <a:prstGeom prst="rect">
            <a:avLst/>
          </a:prstGeom>
          <a:noFill/>
        </p:spPr>
        <p:txBody>
          <a:bodyPr wrap="square" rtlCol="0">
            <a:spAutoFit/>
          </a:bodyPr>
          <a:lstStyle/>
          <a:p>
            <a:r>
              <a:rPr lang="en-US" dirty="0"/>
              <a:t>Divisions Exceeding by 100% or more (46)</a:t>
            </a:r>
          </a:p>
        </p:txBody>
      </p:sp>
      <p:sp>
        <p:nvSpPr>
          <p:cNvPr id="6" name="TextBox 5"/>
          <p:cNvSpPr txBox="1"/>
          <p:nvPr/>
        </p:nvSpPr>
        <p:spPr>
          <a:xfrm>
            <a:off x="3615029" y="3899970"/>
            <a:ext cx="2706624" cy="646331"/>
          </a:xfrm>
          <a:prstGeom prst="rect">
            <a:avLst/>
          </a:prstGeom>
          <a:noFill/>
        </p:spPr>
        <p:txBody>
          <a:bodyPr wrap="square" rtlCol="0">
            <a:spAutoFit/>
          </a:bodyPr>
          <a:lstStyle/>
          <a:p>
            <a:r>
              <a:rPr lang="en-US" dirty="0"/>
              <a:t>Divisions Exceeding by 75% to 100% (27)</a:t>
            </a:r>
          </a:p>
        </p:txBody>
      </p:sp>
      <p:sp>
        <p:nvSpPr>
          <p:cNvPr id="7" name="TextBox 6"/>
          <p:cNvSpPr txBox="1"/>
          <p:nvPr/>
        </p:nvSpPr>
        <p:spPr>
          <a:xfrm>
            <a:off x="7943227" y="1519479"/>
            <a:ext cx="2718816" cy="646331"/>
          </a:xfrm>
          <a:prstGeom prst="rect">
            <a:avLst/>
          </a:prstGeom>
          <a:noFill/>
        </p:spPr>
        <p:txBody>
          <a:bodyPr wrap="square" rtlCol="0">
            <a:spAutoFit/>
          </a:bodyPr>
          <a:lstStyle/>
          <a:p>
            <a:r>
              <a:rPr lang="en-US" dirty="0"/>
              <a:t>Divisions Exceeding by 0% to 25% (15)</a:t>
            </a:r>
          </a:p>
        </p:txBody>
      </p:sp>
      <p:sp>
        <p:nvSpPr>
          <p:cNvPr id="8" name="TextBox 7"/>
          <p:cNvSpPr txBox="1"/>
          <p:nvPr/>
        </p:nvSpPr>
        <p:spPr>
          <a:xfrm>
            <a:off x="6321653" y="3253639"/>
            <a:ext cx="2724912" cy="646331"/>
          </a:xfrm>
          <a:prstGeom prst="rect">
            <a:avLst/>
          </a:prstGeom>
          <a:noFill/>
        </p:spPr>
        <p:txBody>
          <a:bodyPr wrap="square" rtlCol="0">
            <a:spAutoFit/>
          </a:bodyPr>
          <a:lstStyle/>
          <a:p>
            <a:r>
              <a:rPr lang="en-US" dirty="0"/>
              <a:t>Divisions Exceeding by 25% to 75% % (47)</a:t>
            </a:r>
          </a:p>
        </p:txBody>
      </p:sp>
      <p:cxnSp>
        <p:nvCxnSpPr>
          <p:cNvPr id="12" name="Straight Connector 11">
            <a:extLst>
              <a:ext uri="{FF2B5EF4-FFF2-40B4-BE49-F238E27FC236}">
                <a16:creationId xmlns:a16="http://schemas.microsoft.com/office/drawing/2014/main" id="{4636B131-8251-274B-9C66-F0A9BE5BCA12}"/>
              </a:ext>
            </a:extLst>
          </p:cNvPr>
          <p:cNvCxnSpPr/>
          <p:nvPr/>
        </p:nvCxnSpPr>
        <p:spPr>
          <a:xfrm flipV="1">
            <a:off x="7294418" y="1808698"/>
            <a:ext cx="648000" cy="217529"/>
          </a:xfrm>
          <a:prstGeom prst="line">
            <a:avLst/>
          </a:prstGeom>
          <a:ln w="28575">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152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Bridging the gap: Bright futures</a:t>
            </a:r>
          </a:p>
        </p:txBody>
      </p:sp>
      <p:sp>
        <p:nvSpPr>
          <p:cNvPr id="3" name="Content Placeholder 2"/>
          <p:cNvSpPr>
            <a:spLocks noGrp="1"/>
          </p:cNvSpPr>
          <p:nvPr>
            <p:ph idx="1"/>
          </p:nvPr>
        </p:nvSpPr>
        <p:spPr>
          <a:xfrm>
            <a:off x="684212" y="2524875"/>
            <a:ext cx="8534400" cy="3615267"/>
          </a:xfrm>
        </p:spPr>
        <p:txBody>
          <a:bodyPr>
            <a:normAutofit lnSpcReduction="10000"/>
          </a:bodyPr>
          <a:lstStyle/>
          <a:p>
            <a:r>
              <a:rPr lang="en-US" sz="3200" dirty="0">
                <a:solidFill>
                  <a:schemeClr val="tx1"/>
                </a:solidFill>
              </a:rPr>
              <a:t>National Framework- Supporting communities across 8 states.</a:t>
            </a:r>
          </a:p>
          <a:p>
            <a:r>
              <a:rPr lang="en-US" sz="3200" dirty="0">
                <a:solidFill>
                  <a:schemeClr val="tx1"/>
                </a:solidFill>
              </a:rPr>
              <a:t>Virginia Affiliate Communities:</a:t>
            </a:r>
          </a:p>
          <a:p>
            <a:pPr lvl="1"/>
            <a:r>
              <a:rPr lang="en-US" sz="3000" dirty="0">
                <a:solidFill>
                  <a:schemeClr val="tx1"/>
                </a:solidFill>
              </a:rPr>
              <a:t>Frederick County</a:t>
            </a:r>
          </a:p>
          <a:p>
            <a:pPr lvl="1"/>
            <a:r>
              <a:rPr lang="en-US" sz="3000" dirty="0">
                <a:solidFill>
                  <a:schemeClr val="tx1"/>
                </a:solidFill>
              </a:rPr>
              <a:t>City of Winchester</a:t>
            </a:r>
          </a:p>
          <a:p>
            <a:pPr lvl="1"/>
            <a:r>
              <a:rPr lang="en-US" sz="3000" dirty="0">
                <a:solidFill>
                  <a:schemeClr val="tx1"/>
                </a:solidFill>
              </a:rPr>
              <a:t>Spotsylvania County</a:t>
            </a:r>
          </a:p>
          <a:p>
            <a:endParaRPr lang="en-US" sz="3200" dirty="0">
              <a:solidFill>
                <a:schemeClr val="tx1"/>
              </a:solidFill>
            </a:endParaRPr>
          </a:p>
          <a:p>
            <a:pPr marL="0" indent="0">
              <a:buNone/>
            </a:pPr>
            <a:endParaRPr lang="en-US" sz="3200" dirty="0">
              <a:solidFill>
                <a:schemeClr val="tx1"/>
              </a:solidFill>
            </a:endParaRPr>
          </a:p>
        </p:txBody>
      </p:sp>
    </p:spTree>
    <p:extLst>
      <p:ext uri="{BB962C8B-B14F-4D97-AF65-F5344CB8AC3E}">
        <p14:creationId xmlns:p14="http://schemas.microsoft.com/office/powerpoint/2010/main" val="255841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fontScale="90000"/>
          </a:bodyPr>
          <a:lstStyle/>
          <a:p>
            <a:r>
              <a:rPr lang="en-US" dirty="0"/>
              <a:t>Bridging the gap: state employee school assistance and volunteer service leave</a:t>
            </a:r>
          </a:p>
        </p:txBody>
      </p:sp>
      <p:graphicFrame>
        <p:nvGraphicFramePr>
          <p:cNvPr id="3" name="Table 2">
            <a:extLst>
              <a:ext uri="{FF2B5EF4-FFF2-40B4-BE49-F238E27FC236}">
                <a16:creationId xmlns:a16="http://schemas.microsoft.com/office/drawing/2014/main" id="{DE10C13E-5866-CA40-A889-60159132AB39}"/>
              </a:ext>
            </a:extLst>
          </p:cNvPr>
          <p:cNvGraphicFramePr>
            <a:graphicFrameLocks noGrp="1"/>
          </p:cNvGraphicFramePr>
          <p:nvPr>
            <p:extLst>
              <p:ext uri="{D42A27DB-BD31-4B8C-83A1-F6EECF244321}">
                <p14:modId xmlns:p14="http://schemas.microsoft.com/office/powerpoint/2010/main" val="882636450"/>
              </p:ext>
            </p:extLst>
          </p:nvPr>
        </p:nvGraphicFramePr>
        <p:xfrm>
          <a:off x="729049" y="4684590"/>
          <a:ext cx="9910914" cy="1651000"/>
        </p:xfrm>
        <a:graphic>
          <a:graphicData uri="http://schemas.openxmlformats.org/drawingml/2006/table">
            <a:tbl>
              <a:tblPr firstRow="1" bandRow="1">
                <a:tableStyleId>{5C22544A-7EE6-4342-B048-85BDC9FD1C3A}</a:tableStyleId>
              </a:tblPr>
              <a:tblGrid>
                <a:gridCol w="6400799">
                  <a:extLst>
                    <a:ext uri="{9D8B030D-6E8A-4147-A177-3AD203B41FA5}">
                      <a16:colId xmlns:a16="http://schemas.microsoft.com/office/drawing/2014/main" val="3257792812"/>
                    </a:ext>
                  </a:extLst>
                </a:gridCol>
                <a:gridCol w="1725561">
                  <a:extLst>
                    <a:ext uri="{9D8B030D-6E8A-4147-A177-3AD203B41FA5}">
                      <a16:colId xmlns:a16="http://schemas.microsoft.com/office/drawing/2014/main" val="474551855"/>
                    </a:ext>
                  </a:extLst>
                </a:gridCol>
                <a:gridCol w="1784554">
                  <a:extLst>
                    <a:ext uri="{9D8B030D-6E8A-4147-A177-3AD203B41FA5}">
                      <a16:colId xmlns:a16="http://schemas.microsoft.com/office/drawing/2014/main" val="1765530387"/>
                    </a:ext>
                  </a:extLst>
                </a:gridCol>
              </a:tblGrid>
              <a:tr h="370840">
                <a:tc>
                  <a:txBody>
                    <a:bodyPr/>
                    <a:lstStyle/>
                    <a:p>
                      <a:endParaRPr lang="en-US" dirty="0"/>
                    </a:p>
                  </a:txBody>
                  <a:tcPr/>
                </a:tc>
                <a:tc>
                  <a:txBody>
                    <a:bodyPr/>
                    <a:lstStyle/>
                    <a:p>
                      <a:pPr algn="ctr"/>
                      <a:r>
                        <a:rPr lang="en-US" dirty="0"/>
                        <a:t>FY 2016</a:t>
                      </a:r>
                    </a:p>
                  </a:txBody>
                  <a:tcPr/>
                </a:tc>
                <a:tc>
                  <a:txBody>
                    <a:bodyPr/>
                    <a:lstStyle/>
                    <a:p>
                      <a:pPr algn="ctr"/>
                      <a:r>
                        <a:rPr lang="en-US" dirty="0"/>
                        <a:t>FY 2015</a:t>
                      </a:r>
                    </a:p>
                  </a:txBody>
                  <a:tcPr/>
                </a:tc>
                <a:extLst>
                  <a:ext uri="{0D108BD9-81ED-4DB2-BD59-A6C34878D82A}">
                    <a16:rowId xmlns:a16="http://schemas.microsoft.com/office/drawing/2014/main" val="2048570241"/>
                  </a:ext>
                </a:extLst>
              </a:tr>
              <a:tr h="370840">
                <a:tc>
                  <a:txBody>
                    <a:bodyPr/>
                    <a:lstStyle/>
                    <a:p>
                      <a:r>
                        <a:rPr lang="en-US" dirty="0"/>
                        <a:t>Percentage of State Employees</a:t>
                      </a:r>
                      <a:r>
                        <a:rPr lang="en-US" baseline="0" dirty="0"/>
                        <a:t> Using</a:t>
                      </a:r>
                      <a:r>
                        <a:rPr lang="en-US" dirty="0"/>
                        <a:t> School</a:t>
                      </a:r>
                      <a:r>
                        <a:rPr lang="en-US" baseline="0" dirty="0"/>
                        <a:t> Assistance and Volunteer Service Leave</a:t>
                      </a:r>
                      <a:endParaRPr lang="en-US" dirty="0"/>
                    </a:p>
                  </a:txBody>
                  <a:tcPr/>
                </a:tc>
                <a:tc>
                  <a:txBody>
                    <a:bodyPr/>
                    <a:lstStyle/>
                    <a:p>
                      <a:pPr algn="ctr"/>
                      <a:r>
                        <a:rPr lang="en-US" dirty="0"/>
                        <a:t>6.3%</a:t>
                      </a:r>
                    </a:p>
                  </a:txBody>
                  <a:tcPr/>
                </a:tc>
                <a:tc>
                  <a:txBody>
                    <a:bodyPr/>
                    <a:lstStyle/>
                    <a:p>
                      <a:pPr algn="ctr"/>
                      <a:r>
                        <a:rPr lang="en-US" dirty="0"/>
                        <a:t>7.8%</a:t>
                      </a:r>
                    </a:p>
                  </a:txBody>
                  <a:tcPr/>
                </a:tc>
                <a:extLst>
                  <a:ext uri="{0D108BD9-81ED-4DB2-BD59-A6C34878D82A}">
                    <a16:rowId xmlns:a16="http://schemas.microsoft.com/office/drawing/2014/main" val="2954836609"/>
                  </a:ext>
                </a:extLst>
              </a:tr>
              <a:tr h="370840">
                <a:tc>
                  <a:txBody>
                    <a:bodyPr/>
                    <a:lstStyle/>
                    <a:p>
                      <a:r>
                        <a:rPr lang="en-US" dirty="0"/>
                        <a:t>Average number</a:t>
                      </a:r>
                      <a:r>
                        <a:rPr lang="en-US" baseline="0" dirty="0"/>
                        <a:t> of hours State Employees use for School Assistance and Volunteer Service Leave</a:t>
                      </a:r>
                      <a:endParaRPr lang="en-US" dirty="0"/>
                    </a:p>
                  </a:txBody>
                  <a:tcPr/>
                </a:tc>
                <a:tc>
                  <a:txBody>
                    <a:bodyPr/>
                    <a:lstStyle/>
                    <a:p>
                      <a:pPr algn="ctr"/>
                      <a:r>
                        <a:rPr lang="en-US" dirty="0"/>
                        <a:t>9.0</a:t>
                      </a:r>
                    </a:p>
                  </a:txBody>
                  <a:tcPr/>
                </a:tc>
                <a:tc>
                  <a:txBody>
                    <a:bodyPr/>
                    <a:lstStyle/>
                    <a:p>
                      <a:pPr algn="ctr"/>
                      <a:r>
                        <a:rPr lang="en-US" dirty="0"/>
                        <a:t>9.1</a:t>
                      </a:r>
                    </a:p>
                  </a:txBody>
                  <a:tcPr/>
                </a:tc>
                <a:extLst>
                  <a:ext uri="{0D108BD9-81ED-4DB2-BD59-A6C34878D82A}">
                    <a16:rowId xmlns:a16="http://schemas.microsoft.com/office/drawing/2014/main" val="462807072"/>
                  </a:ext>
                </a:extLst>
              </a:tr>
            </a:tbl>
          </a:graphicData>
        </a:graphic>
      </p:graphicFrame>
      <p:sp>
        <p:nvSpPr>
          <p:cNvPr id="7" name="TextBox 6"/>
          <p:cNvSpPr txBox="1"/>
          <p:nvPr/>
        </p:nvSpPr>
        <p:spPr>
          <a:xfrm>
            <a:off x="729049" y="2442858"/>
            <a:ext cx="9811265" cy="2492990"/>
          </a:xfrm>
          <a:prstGeom prst="rect">
            <a:avLst/>
          </a:prstGeom>
          <a:noFill/>
        </p:spPr>
        <p:txBody>
          <a:bodyPr wrap="square" rtlCol="0">
            <a:spAutoFit/>
          </a:bodyPr>
          <a:lstStyle/>
          <a:p>
            <a:pPr marL="285750" indent="-285750">
              <a:buFont typeface="Arial" charset="0"/>
              <a:buChar char="•"/>
            </a:pPr>
            <a:r>
              <a:rPr lang="en-US" sz="2400" dirty="0"/>
              <a:t>State employees receive 16 hours of paid School Assistance and Volunteer Service Leave each leave year.  </a:t>
            </a:r>
          </a:p>
          <a:p>
            <a:pPr marL="285750" indent="-285750">
              <a:buFont typeface="Arial" charset="0"/>
              <a:buChar char="•"/>
            </a:pPr>
            <a:r>
              <a:rPr lang="en-US" sz="2400" dirty="0"/>
              <a:t>Supports the Governor's Commission on National and Community Service which encourages Virginians to dedicate service to others.</a:t>
            </a:r>
          </a:p>
          <a:p>
            <a:pPr marL="285750" indent="-285750">
              <a:buFont typeface="Arial" charset="0"/>
              <a:buChar char="•"/>
            </a:pPr>
            <a:endParaRPr lang="en-US" dirty="0"/>
          </a:p>
          <a:p>
            <a:pPr marL="285750" indent="-285750">
              <a:buFont typeface="Arial" charset="0"/>
              <a:buChar char="•"/>
            </a:pPr>
            <a:endParaRPr lang="en-US" dirty="0"/>
          </a:p>
        </p:txBody>
      </p:sp>
    </p:spTree>
    <p:extLst>
      <p:ext uri="{BB962C8B-B14F-4D97-AF65-F5344CB8AC3E}">
        <p14:creationId xmlns:p14="http://schemas.microsoft.com/office/powerpoint/2010/main" val="845499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normAutofit fontScale="90000"/>
          </a:bodyPr>
          <a:lstStyle/>
          <a:p>
            <a:r>
              <a:rPr lang="en-US" dirty="0"/>
              <a:t>Bridging the gap: state agency school assistance and volunteer service Leave</a:t>
            </a:r>
          </a:p>
        </p:txBody>
      </p:sp>
      <p:sp>
        <p:nvSpPr>
          <p:cNvPr id="3" name="Content Placeholder 2"/>
          <p:cNvSpPr>
            <a:spLocks noGrp="1"/>
          </p:cNvSpPr>
          <p:nvPr>
            <p:ph idx="1"/>
          </p:nvPr>
        </p:nvSpPr>
        <p:spPr>
          <a:xfrm>
            <a:off x="783065" y="2351880"/>
            <a:ext cx="10498653" cy="3851212"/>
          </a:xfrm>
        </p:spPr>
        <p:txBody>
          <a:bodyPr>
            <a:normAutofit/>
          </a:bodyPr>
          <a:lstStyle/>
          <a:p>
            <a:r>
              <a:rPr lang="en-US" sz="2400" dirty="0">
                <a:solidFill>
                  <a:schemeClr val="tx1"/>
                </a:solidFill>
              </a:rPr>
              <a:t>Role of Department of Education</a:t>
            </a:r>
          </a:p>
          <a:p>
            <a:pPr marL="0" indent="0">
              <a:buNone/>
            </a:pPr>
            <a:endParaRPr lang="en-US" sz="2400" dirty="0">
              <a:solidFill>
                <a:schemeClr val="tx1"/>
              </a:solidFill>
            </a:endParaRPr>
          </a:p>
          <a:p>
            <a:r>
              <a:rPr lang="en-US" sz="2400" dirty="0">
                <a:solidFill>
                  <a:schemeClr val="tx1"/>
                </a:solidFill>
              </a:rPr>
              <a:t>Partnership with Department of Human Resource Management</a:t>
            </a:r>
            <a:endParaRPr lang="en-US" sz="2400" dirty="0"/>
          </a:p>
        </p:txBody>
      </p:sp>
    </p:spTree>
    <p:extLst>
      <p:ext uri="{BB962C8B-B14F-4D97-AF65-F5344CB8AC3E}">
        <p14:creationId xmlns:p14="http://schemas.microsoft.com/office/powerpoint/2010/main" val="47309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Bridging the gap: state employee volunteer leave (cont.)</a:t>
            </a:r>
          </a:p>
        </p:txBody>
      </p:sp>
      <p:graphicFrame>
        <p:nvGraphicFramePr>
          <p:cNvPr id="10" name="Content Placeholder 9"/>
          <p:cNvGraphicFramePr>
            <a:graphicFrameLocks noGrp="1"/>
          </p:cNvGraphicFramePr>
          <p:nvPr>
            <p:ph idx="1"/>
            <p:extLst/>
          </p:nvPr>
        </p:nvGraphicFramePr>
        <p:xfrm>
          <a:off x="684213" y="2555698"/>
          <a:ext cx="7411824" cy="337249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8414714" y="1704355"/>
            <a:ext cx="3135795" cy="923330"/>
          </a:xfrm>
          <a:prstGeom prst="rect">
            <a:avLst/>
          </a:prstGeom>
          <a:noFill/>
        </p:spPr>
        <p:txBody>
          <a:bodyPr wrap="none" rtlCol="0">
            <a:spAutoFit/>
          </a:bodyPr>
          <a:lstStyle/>
          <a:p>
            <a:r>
              <a:rPr lang="en-US" b="1" u="sng" dirty="0">
                <a:solidFill>
                  <a:srgbClr val="002060"/>
                </a:solidFill>
              </a:rPr>
              <a:t>Statistics:</a:t>
            </a:r>
          </a:p>
          <a:p>
            <a:endParaRPr lang="en-US" b="1" u="sng" dirty="0">
              <a:solidFill>
                <a:srgbClr val="002060"/>
              </a:solidFill>
            </a:endParaRPr>
          </a:p>
          <a:p>
            <a:r>
              <a:rPr lang="en-US" dirty="0">
                <a:solidFill>
                  <a:srgbClr val="002060"/>
                </a:solidFill>
              </a:rPr>
              <a:t>58% have 8+ unused hours</a:t>
            </a:r>
          </a:p>
        </p:txBody>
      </p:sp>
      <p:graphicFrame>
        <p:nvGraphicFramePr>
          <p:cNvPr id="15" name="Chart 14"/>
          <p:cNvGraphicFramePr/>
          <p:nvPr>
            <p:extLst/>
          </p:nvPr>
        </p:nvGraphicFramePr>
        <p:xfrm>
          <a:off x="8096037" y="3003624"/>
          <a:ext cx="3559906" cy="32873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5559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0"/>
            <a:ext cx="8534400" cy="1507067"/>
          </a:xfrm>
        </p:spPr>
        <p:txBody>
          <a:bodyPr/>
          <a:lstStyle/>
          <a:p>
            <a:r>
              <a:rPr lang="en-US" dirty="0"/>
              <a:t>Bridging the gap: corporate adoption</a:t>
            </a:r>
          </a:p>
        </p:txBody>
      </p:sp>
      <p:sp>
        <p:nvSpPr>
          <p:cNvPr id="3" name="Content Placeholder 2"/>
          <p:cNvSpPr>
            <a:spLocks noGrp="1"/>
          </p:cNvSpPr>
          <p:nvPr>
            <p:ph idx="1"/>
          </p:nvPr>
        </p:nvSpPr>
        <p:spPr>
          <a:xfrm>
            <a:off x="684212" y="2524875"/>
            <a:ext cx="8534400" cy="3615267"/>
          </a:xfrm>
        </p:spPr>
        <p:txBody>
          <a:bodyPr>
            <a:normAutofit fontScale="92500" lnSpcReduction="20000"/>
          </a:bodyPr>
          <a:lstStyle/>
          <a:p>
            <a:r>
              <a:rPr lang="en-US" dirty="0">
                <a:solidFill>
                  <a:schemeClr val="tx1"/>
                </a:solidFill>
              </a:rPr>
              <a:t>Reach out to companies doing business in Virginia to sponsor a school in need:</a:t>
            </a:r>
          </a:p>
          <a:p>
            <a:pPr lvl="1"/>
            <a:r>
              <a:rPr lang="en-US" dirty="0">
                <a:solidFill>
                  <a:schemeClr val="tx1"/>
                </a:solidFill>
              </a:rPr>
              <a:t>Financially</a:t>
            </a:r>
          </a:p>
          <a:p>
            <a:pPr lvl="1"/>
            <a:r>
              <a:rPr lang="en-US" dirty="0">
                <a:solidFill>
                  <a:schemeClr val="tx1"/>
                </a:solidFill>
              </a:rPr>
              <a:t>Employee volunteer services</a:t>
            </a:r>
          </a:p>
          <a:p>
            <a:pPr lvl="1"/>
            <a:r>
              <a:rPr lang="en-US" dirty="0">
                <a:solidFill>
                  <a:schemeClr val="tx1"/>
                </a:solidFill>
              </a:rPr>
              <a:t>Mentoring</a:t>
            </a:r>
          </a:p>
          <a:p>
            <a:pPr lvl="1"/>
            <a:r>
              <a:rPr lang="en-US" dirty="0">
                <a:solidFill>
                  <a:schemeClr val="tx1"/>
                </a:solidFill>
              </a:rPr>
              <a:t>School supplies</a:t>
            </a:r>
          </a:p>
          <a:p>
            <a:pPr lvl="1"/>
            <a:r>
              <a:rPr lang="en-US" dirty="0">
                <a:solidFill>
                  <a:schemeClr val="tx1"/>
                </a:solidFill>
              </a:rPr>
              <a:t>Backpack programs (food)</a:t>
            </a:r>
          </a:p>
          <a:p>
            <a:r>
              <a:rPr lang="en-US" dirty="0">
                <a:solidFill>
                  <a:schemeClr val="tx1"/>
                </a:solidFill>
              </a:rPr>
              <a:t>Work with the Economic Development Authority regarding new businesses to the area</a:t>
            </a:r>
          </a:p>
          <a:p>
            <a:pPr lvl="1"/>
            <a:r>
              <a:rPr lang="en-US" dirty="0">
                <a:solidFill>
                  <a:schemeClr val="tx1"/>
                </a:solidFill>
              </a:rPr>
              <a:t>Additional tax or other incentives to sponsor a school upon entry into the Virginia market</a:t>
            </a:r>
          </a:p>
        </p:txBody>
      </p:sp>
    </p:spTree>
    <p:extLst>
      <p:ext uri="{BB962C8B-B14F-4D97-AF65-F5344CB8AC3E}">
        <p14:creationId xmlns:p14="http://schemas.microsoft.com/office/powerpoint/2010/main" val="139186990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Slice</Template>
  <TotalTime>1238</TotalTime>
  <Words>1787</Words>
  <Application>Microsoft Macintosh PowerPoint</Application>
  <PresentationFormat>Widescreen</PresentationFormat>
  <Paragraphs>175</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Wingdings</vt:lpstr>
      <vt:lpstr>Wingdings 3</vt:lpstr>
      <vt:lpstr>Slice</vt:lpstr>
      <vt:lpstr>Disparities in K-12 Education: Engaging Resources Across the Commonwealth</vt:lpstr>
      <vt:lpstr>Agenda</vt:lpstr>
      <vt:lpstr>background</vt:lpstr>
      <vt:lpstr>Background: Funding</vt:lpstr>
      <vt:lpstr>Bridging the gap: Bright futures</vt:lpstr>
      <vt:lpstr>Bridging the gap: state employee school assistance and volunteer service leave</vt:lpstr>
      <vt:lpstr>Bridging the gap: state agency school assistance and volunteer service Leave</vt:lpstr>
      <vt:lpstr>Bridging the gap: state employee volunteer leave (cont.)</vt:lpstr>
      <vt:lpstr>Bridging the gap: corporate adoption</vt:lpstr>
      <vt:lpstr>Call to action</vt:lpstr>
      <vt:lpstr>Questions?</vt:lpstr>
      <vt:lpstr>Appendix</vt:lpstr>
      <vt:lpstr>2017-18 Direct Aid to Public Education</vt:lpstr>
      <vt:lpstr>PowerPoint Presentation</vt:lpstr>
      <vt:lpstr>Bridging the gap: Neighborhood Assistance act tax credit program for education</vt:lpstr>
    </vt:vector>
  </TitlesOfParts>
  <Company>Virginia Retirement System</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Disparities in K-12 Education: Engaging Resources Across the Commonwealth</dc:title>
  <dc:creator>Leslie B. Weldon</dc:creator>
  <cp:lastModifiedBy>Patrick Harrison</cp:lastModifiedBy>
  <cp:revision>53</cp:revision>
  <dcterms:created xsi:type="dcterms:W3CDTF">2018-05-09T20:39:00Z</dcterms:created>
  <dcterms:modified xsi:type="dcterms:W3CDTF">2018-05-24T14:54:17Z</dcterms:modified>
</cp:coreProperties>
</file>