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5" r:id="rId1"/>
  </p:sldMasterIdLst>
  <p:notesMasterIdLst>
    <p:notesMasterId r:id="rId21"/>
  </p:notesMasterIdLst>
  <p:sldIdLst>
    <p:sldId id="256" r:id="rId2"/>
    <p:sldId id="257" r:id="rId3"/>
    <p:sldId id="278" r:id="rId4"/>
    <p:sldId id="262" r:id="rId5"/>
    <p:sldId id="274" r:id="rId6"/>
    <p:sldId id="279" r:id="rId7"/>
    <p:sldId id="258" r:id="rId8"/>
    <p:sldId id="260" r:id="rId9"/>
    <p:sldId id="277" r:id="rId10"/>
    <p:sldId id="276" r:id="rId11"/>
    <p:sldId id="280" r:id="rId12"/>
    <p:sldId id="265" r:id="rId13"/>
    <p:sldId id="261" r:id="rId14"/>
    <p:sldId id="264" r:id="rId15"/>
    <p:sldId id="281" r:id="rId16"/>
    <p:sldId id="267" r:id="rId17"/>
    <p:sldId id="271" r:id="rId18"/>
    <p:sldId id="270" r:id="rId19"/>
    <p:sldId id="273"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er Saunders" initials="GS" lastIdx="6" clrIdx="0">
    <p:extLst>
      <p:ext uri="{19B8F6BF-5375-455C-9EA6-DF929625EA0E}">
        <p15:presenceInfo xmlns:p15="http://schemas.microsoft.com/office/powerpoint/2012/main" userId="S-1-5-21-3429970494-2018500486-1122582548-9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55C"/>
    <a:srgbClr val="005392"/>
    <a:srgbClr val="133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3452" autoAdjust="0"/>
  </p:normalViewPr>
  <p:slideViewPr>
    <p:cSldViewPr snapToGrid="0">
      <p:cViewPr varScale="1">
        <p:scale>
          <a:sx n="67" d="100"/>
          <a:sy n="67" d="100"/>
        </p:scale>
        <p:origin x="293" y="3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56188-A72C-4E35-BC40-DBBFB06164BC}" type="doc">
      <dgm:prSet loTypeId="urn:microsoft.com/office/officeart/2005/8/layout/matrix3" loCatId="matrix" qsTypeId="urn:microsoft.com/office/officeart/2005/8/quickstyle/simple2" qsCatId="simple" csTypeId="urn:microsoft.com/office/officeart/2005/8/colors/accent0_3" csCatId="mainScheme" phldr="1"/>
      <dgm:spPr/>
      <dgm:t>
        <a:bodyPr/>
        <a:lstStyle/>
        <a:p>
          <a:endParaRPr lang="en-US"/>
        </a:p>
      </dgm:t>
    </dgm:pt>
    <dgm:pt modelId="{3274F60B-0D9F-4328-92F4-5752D9B8D7A6}">
      <dgm:prSet phldrT="[Text]"/>
      <dgm:spPr/>
      <dgm:t>
        <a:bodyPr/>
        <a:lstStyle/>
        <a:p>
          <a:r>
            <a:rPr lang="en-US"/>
            <a:t>Insufficient supply of affordable housing</a:t>
          </a:r>
        </a:p>
      </dgm:t>
    </dgm:pt>
    <dgm:pt modelId="{7B1DAA9C-CCF3-4B19-8793-70CD091E8DA5}" type="parTrans" cxnId="{D0E27D31-2B10-4171-A44A-AB94F2CB9A41}">
      <dgm:prSet/>
      <dgm:spPr/>
      <dgm:t>
        <a:bodyPr/>
        <a:lstStyle/>
        <a:p>
          <a:endParaRPr lang="en-US"/>
        </a:p>
      </dgm:t>
    </dgm:pt>
    <dgm:pt modelId="{7D210F8D-4C56-4FBC-B1F1-A2B105F20A38}" type="sibTrans" cxnId="{D0E27D31-2B10-4171-A44A-AB94F2CB9A41}">
      <dgm:prSet/>
      <dgm:spPr/>
      <dgm:t>
        <a:bodyPr/>
        <a:lstStyle/>
        <a:p>
          <a:endParaRPr lang="en-US"/>
        </a:p>
      </dgm:t>
    </dgm:pt>
    <dgm:pt modelId="{809B1FBE-02EB-4B41-BE41-BEDC37FC5A6A}">
      <dgm:prSet phldrT="[Text]"/>
      <dgm:spPr/>
      <dgm:t>
        <a:bodyPr/>
        <a:lstStyle/>
        <a:p>
          <a:r>
            <a:rPr lang="en-US"/>
            <a:t>Low credit score</a:t>
          </a:r>
        </a:p>
      </dgm:t>
    </dgm:pt>
    <dgm:pt modelId="{8CB87720-18B7-4564-9FD2-5E2C48A6FE0F}" type="parTrans" cxnId="{DB0CD83C-F254-4E7C-94E3-22062F09E9E3}">
      <dgm:prSet/>
      <dgm:spPr/>
      <dgm:t>
        <a:bodyPr/>
        <a:lstStyle/>
        <a:p>
          <a:endParaRPr lang="en-US"/>
        </a:p>
      </dgm:t>
    </dgm:pt>
    <dgm:pt modelId="{3AC344C7-7EFE-420D-A49D-BB60B7F8EDB3}" type="sibTrans" cxnId="{DB0CD83C-F254-4E7C-94E3-22062F09E9E3}">
      <dgm:prSet/>
      <dgm:spPr/>
      <dgm:t>
        <a:bodyPr/>
        <a:lstStyle/>
        <a:p>
          <a:endParaRPr lang="en-US"/>
        </a:p>
      </dgm:t>
    </dgm:pt>
    <dgm:pt modelId="{72C6E619-B423-4D74-8F93-FDFCABD164B1}">
      <dgm:prSet phldrT="[Text]"/>
      <dgm:spPr/>
      <dgm:t>
        <a:bodyPr/>
        <a:lstStyle/>
        <a:p>
          <a:r>
            <a:rPr lang="en-US"/>
            <a:t>Prior eviction(s)</a:t>
          </a:r>
        </a:p>
      </dgm:t>
    </dgm:pt>
    <dgm:pt modelId="{C728BECE-4239-457F-ACBC-3D678A880F32}" type="parTrans" cxnId="{ECBA862A-724E-435D-BEF5-884F332D0500}">
      <dgm:prSet/>
      <dgm:spPr/>
      <dgm:t>
        <a:bodyPr/>
        <a:lstStyle/>
        <a:p>
          <a:endParaRPr lang="en-US"/>
        </a:p>
      </dgm:t>
    </dgm:pt>
    <dgm:pt modelId="{92A98461-1081-49BC-8F16-4C2743C22E79}" type="sibTrans" cxnId="{ECBA862A-724E-435D-BEF5-884F332D0500}">
      <dgm:prSet/>
      <dgm:spPr/>
      <dgm:t>
        <a:bodyPr/>
        <a:lstStyle/>
        <a:p>
          <a:endParaRPr lang="en-US"/>
        </a:p>
      </dgm:t>
    </dgm:pt>
    <dgm:pt modelId="{441E69CF-BD77-43C9-934A-6395CE4D7A18}">
      <dgm:prSet phldrT="[Text]"/>
      <dgm:spPr/>
      <dgm:t>
        <a:bodyPr/>
        <a:lstStyle/>
        <a:p>
          <a:r>
            <a:rPr lang="en-US"/>
            <a:t>Prior conviction(s)</a:t>
          </a:r>
        </a:p>
      </dgm:t>
    </dgm:pt>
    <dgm:pt modelId="{489D2B37-3A78-4CF4-BD82-74B1BA9EB95E}" type="parTrans" cxnId="{E450C705-DD42-4E19-9CF5-E1D1F84A64F4}">
      <dgm:prSet/>
      <dgm:spPr/>
      <dgm:t>
        <a:bodyPr/>
        <a:lstStyle/>
        <a:p>
          <a:endParaRPr lang="en-US"/>
        </a:p>
      </dgm:t>
    </dgm:pt>
    <dgm:pt modelId="{3C900AFC-729C-4DDB-B909-94F787CCEC9E}" type="sibTrans" cxnId="{E450C705-DD42-4E19-9CF5-E1D1F84A64F4}">
      <dgm:prSet/>
      <dgm:spPr/>
      <dgm:t>
        <a:bodyPr/>
        <a:lstStyle/>
        <a:p>
          <a:endParaRPr lang="en-US"/>
        </a:p>
      </dgm:t>
    </dgm:pt>
    <dgm:pt modelId="{ECEA1691-8CA2-4462-9E1E-B53DBB3E3975}" type="pres">
      <dgm:prSet presAssocID="{CA056188-A72C-4E35-BC40-DBBFB06164BC}" presName="matrix" presStyleCnt="0">
        <dgm:presLayoutVars>
          <dgm:chMax val="1"/>
          <dgm:dir/>
          <dgm:resizeHandles val="exact"/>
        </dgm:presLayoutVars>
      </dgm:prSet>
      <dgm:spPr/>
    </dgm:pt>
    <dgm:pt modelId="{808ACEA9-DD76-47A1-9CE0-29E12A71F082}" type="pres">
      <dgm:prSet presAssocID="{CA056188-A72C-4E35-BC40-DBBFB06164BC}" presName="diamond" presStyleLbl="bgShp" presStyleIdx="0" presStyleCnt="1"/>
      <dgm:spPr/>
    </dgm:pt>
    <dgm:pt modelId="{9623AE34-791C-41DB-8AF3-1D51040D0589}" type="pres">
      <dgm:prSet presAssocID="{CA056188-A72C-4E35-BC40-DBBFB06164BC}" presName="quad1" presStyleLbl="node1" presStyleIdx="0" presStyleCnt="4">
        <dgm:presLayoutVars>
          <dgm:chMax val="0"/>
          <dgm:chPref val="0"/>
          <dgm:bulletEnabled val="1"/>
        </dgm:presLayoutVars>
      </dgm:prSet>
      <dgm:spPr/>
    </dgm:pt>
    <dgm:pt modelId="{3DB0A296-6B13-419F-81CB-66E4B2C66B1B}" type="pres">
      <dgm:prSet presAssocID="{CA056188-A72C-4E35-BC40-DBBFB06164BC}" presName="quad2" presStyleLbl="node1" presStyleIdx="1" presStyleCnt="4">
        <dgm:presLayoutVars>
          <dgm:chMax val="0"/>
          <dgm:chPref val="0"/>
          <dgm:bulletEnabled val="1"/>
        </dgm:presLayoutVars>
      </dgm:prSet>
      <dgm:spPr/>
    </dgm:pt>
    <dgm:pt modelId="{A45A019F-FE5D-400C-8CBF-B7C4BAE90681}" type="pres">
      <dgm:prSet presAssocID="{CA056188-A72C-4E35-BC40-DBBFB06164BC}" presName="quad3" presStyleLbl="node1" presStyleIdx="2" presStyleCnt="4">
        <dgm:presLayoutVars>
          <dgm:chMax val="0"/>
          <dgm:chPref val="0"/>
          <dgm:bulletEnabled val="1"/>
        </dgm:presLayoutVars>
      </dgm:prSet>
      <dgm:spPr/>
    </dgm:pt>
    <dgm:pt modelId="{596DE9C0-CB18-4A76-96AB-FBD937264D57}" type="pres">
      <dgm:prSet presAssocID="{CA056188-A72C-4E35-BC40-DBBFB06164BC}" presName="quad4" presStyleLbl="node1" presStyleIdx="3" presStyleCnt="4">
        <dgm:presLayoutVars>
          <dgm:chMax val="0"/>
          <dgm:chPref val="0"/>
          <dgm:bulletEnabled val="1"/>
        </dgm:presLayoutVars>
      </dgm:prSet>
      <dgm:spPr/>
    </dgm:pt>
  </dgm:ptLst>
  <dgm:cxnLst>
    <dgm:cxn modelId="{E450C705-DD42-4E19-9CF5-E1D1F84A64F4}" srcId="{CA056188-A72C-4E35-BC40-DBBFB06164BC}" destId="{441E69CF-BD77-43C9-934A-6395CE4D7A18}" srcOrd="3" destOrd="0" parTransId="{489D2B37-3A78-4CF4-BD82-74B1BA9EB95E}" sibTransId="{3C900AFC-729C-4DDB-B909-94F787CCEC9E}"/>
    <dgm:cxn modelId="{5C085F06-40D5-4193-BDEC-3F96499BEB1C}" type="presOf" srcId="{809B1FBE-02EB-4B41-BE41-BEDC37FC5A6A}" destId="{3DB0A296-6B13-419F-81CB-66E4B2C66B1B}" srcOrd="0" destOrd="0" presId="urn:microsoft.com/office/officeart/2005/8/layout/matrix3"/>
    <dgm:cxn modelId="{600D2F1C-0B92-4991-9519-ACB61DA1075A}" type="presOf" srcId="{CA056188-A72C-4E35-BC40-DBBFB06164BC}" destId="{ECEA1691-8CA2-4462-9E1E-B53DBB3E3975}" srcOrd="0" destOrd="0" presId="urn:microsoft.com/office/officeart/2005/8/layout/matrix3"/>
    <dgm:cxn modelId="{ECBA862A-724E-435D-BEF5-884F332D0500}" srcId="{CA056188-A72C-4E35-BC40-DBBFB06164BC}" destId="{72C6E619-B423-4D74-8F93-FDFCABD164B1}" srcOrd="2" destOrd="0" parTransId="{C728BECE-4239-457F-ACBC-3D678A880F32}" sibTransId="{92A98461-1081-49BC-8F16-4C2743C22E79}"/>
    <dgm:cxn modelId="{D0E27D31-2B10-4171-A44A-AB94F2CB9A41}" srcId="{CA056188-A72C-4E35-BC40-DBBFB06164BC}" destId="{3274F60B-0D9F-4328-92F4-5752D9B8D7A6}" srcOrd="0" destOrd="0" parTransId="{7B1DAA9C-CCF3-4B19-8793-70CD091E8DA5}" sibTransId="{7D210F8D-4C56-4FBC-B1F1-A2B105F20A38}"/>
    <dgm:cxn modelId="{DB0CD83C-F254-4E7C-94E3-22062F09E9E3}" srcId="{CA056188-A72C-4E35-BC40-DBBFB06164BC}" destId="{809B1FBE-02EB-4B41-BE41-BEDC37FC5A6A}" srcOrd="1" destOrd="0" parTransId="{8CB87720-18B7-4564-9FD2-5E2C48A6FE0F}" sibTransId="{3AC344C7-7EFE-420D-A49D-BB60B7F8EDB3}"/>
    <dgm:cxn modelId="{F91E483E-11B4-4D73-8A4F-9278C8D7E407}" type="presOf" srcId="{3274F60B-0D9F-4328-92F4-5752D9B8D7A6}" destId="{9623AE34-791C-41DB-8AF3-1D51040D0589}" srcOrd="0" destOrd="0" presId="urn:microsoft.com/office/officeart/2005/8/layout/matrix3"/>
    <dgm:cxn modelId="{DE456C6B-656F-436E-A7DF-F78779A10DE9}" type="presOf" srcId="{441E69CF-BD77-43C9-934A-6395CE4D7A18}" destId="{596DE9C0-CB18-4A76-96AB-FBD937264D57}" srcOrd="0" destOrd="0" presId="urn:microsoft.com/office/officeart/2005/8/layout/matrix3"/>
    <dgm:cxn modelId="{956CD9BD-86ED-48A3-8C44-46321530AF66}" type="presOf" srcId="{72C6E619-B423-4D74-8F93-FDFCABD164B1}" destId="{A45A019F-FE5D-400C-8CBF-B7C4BAE90681}" srcOrd="0" destOrd="0" presId="urn:microsoft.com/office/officeart/2005/8/layout/matrix3"/>
    <dgm:cxn modelId="{68493833-D29D-49A7-B33F-4E94D4B59CA2}" type="presParOf" srcId="{ECEA1691-8CA2-4462-9E1E-B53DBB3E3975}" destId="{808ACEA9-DD76-47A1-9CE0-29E12A71F082}" srcOrd="0" destOrd="0" presId="urn:microsoft.com/office/officeart/2005/8/layout/matrix3"/>
    <dgm:cxn modelId="{F665C269-E414-4A4C-9293-37E147A79793}" type="presParOf" srcId="{ECEA1691-8CA2-4462-9E1E-B53DBB3E3975}" destId="{9623AE34-791C-41DB-8AF3-1D51040D0589}" srcOrd="1" destOrd="0" presId="urn:microsoft.com/office/officeart/2005/8/layout/matrix3"/>
    <dgm:cxn modelId="{229052CD-1E20-4934-A8EF-CEF61A621B25}" type="presParOf" srcId="{ECEA1691-8CA2-4462-9E1E-B53DBB3E3975}" destId="{3DB0A296-6B13-419F-81CB-66E4B2C66B1B}" srcOrd="2" destOrd="0" presId="urn:microsoft.com/office/officeart/2005/8/layout/matrix3"/>
    <dgm:cxn modelId="{D3CF6080-124F-49EA-88CA-F4352DEA20BC}" type="presParOf" srcId="{ECEA1691-8CA2-4462-9E1E-B53DBB3E3975}" destId="{A45A019F-FE5D-400C-8CBF-B7C4BAE90681}" srcOrd="3" destOrd="0" presId="urn:microsoft.com/office/officeart/2005/8/layout/matrix3"/>
    <dgm:cxn modelId="{7E9738D0-2992-459B-820C-D9AD50F9C8F6}" type="presParOf" srcId="{ECEA1691-8CA2-4462-9E1E-B53DBB3E3975}" destId="{596DE9C0-CB18-4A76-96AB-FBD937264D5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D77708-A120-489E-8115-B96610E689EA}" type="doc">
      <dgm:prSet loTypeId="urn:microsoft.com/office/officeart/2008/layout/LinedList" loCatId="list" qsTypeId="urn:microsoft.com/office/officeart/2005/8/quickstyle/simple1" qsCatId="simple" csTypeId="urn:microsoft.com/office/officeart/2005/8/colors/accent5_2" csCatId="accent5" phldr="1"/>
      <dgm:spPr/>
      <dgm:t>
        <a:bodyPr/>
        <a:lstStyle/>
        <a:p>
          <a:endParaRPr lang="en-US"/>
        </a:p>
      </dgm:t>
    </dgm:pt>
    <dgm:pt modelId="{4051EBC7-A9DB-481C-9233-C3E957DC3B24}">
      <dgm:prSet/>
      <dgm:spPr/>
      <dgm:t>
        <a:bodyPr/>
        <a:lstStyle/>
        <a:p>
          <a:r>
            <a:rPr lang="en-US" b="0" i="0"/>
            <a:t>Efforts to increase affordable housing units and decrease evictions in Virginia include:</a:t>
          </a:r>
          <a:endParaRPr lang="en-US"/>
        </a:p>
      </dgm:t>
    </dgm:pt>
    <dgm:pt modelId="{B6C1D703-EA08-4DEA-8F70-DF2038643709}" type="parTrans" cxnId="{FAA81391-2CBE-495F-AD2E-72C1FC84AEE0}">
      <dgm:prSet/>
      <dgm:spPr/>
      <dgm:t>
        <a:bodyPr/>
        <a:lstStyle/>
        <a:p>
          <a:endParaRPr lang="en-US"/>
        </a:p>
      </dgm:t>
    </dgm:pt>
    <dgm:pt modelId="{59AC11C3-5D7C-4854-8AC9-3B88803EB383}" type="sibTrans" cxnId="{FAA81391-2CBE-495F-AD2E-72C1FC84AEE0}">
      <dgm:prSet/>
      <dgm:spPr/>
      <dgm:t>
        <a:bodyPr/>
        <a:lstStyle/>
        <a:p>
          <a:endParaRPr lang="en-US"/>
        </a:p>
      </dgm:t>
    </dgm:pt>
    <dgm:pt modelId="{6CB050D6-2FA7-4F3D-9123-4B171C2CEABE}">
      <dgm:prSet/>
      <dgm:spPr/>
      <dgm:t>
        <a:bodyPr/>
        <a:lstStyle/>
        <a:p>
          <a:r>
            <a:rPr lang="en-US" b="0" i="0"/>
            <a:t>Programs administered by the Virginia Department of Housing and Community Development</a:t>
          </a:r>
          <a:endParaRPr lang="en-US"/>
        </a:p>
      </dgm:t>
    </dgm:pt>
    <dgm:pt modelId="{DD261ED5-E730-471E-B8E9-70196458B471}" type="parTrans" cxnId="{864F8CB5-6347-4AFF-96DA-386218927EA1}">
      <dgm:prSet/>
      <dgm:spPr/>
      <dgm:t>
        <a:bodyPr/>
        <a:lstStyle/>
        <a:p>
          <a:endParaRPr lang="en-US"/>
        </a:p>
      </dgm:t>
    </dgm:pt>
    <dgm:pt modelId="{549B5F2D-8AA5-4BFE-BB54-E2B4FA8FE269}" type="sibTrans" cxnId="{864F8CB5-6347-4AFF-96DA-386218927EA1}">
      <dgm:prSet/>
      <dgm:spPr/>
      <dgm:t>
        <a:bodyPr/>
        <a:lstStyle/>
        <a:p>
          <a:endParaRPr lang="en-US"/>
        </a:p>
      </dgm:t>
    </dgm:pt>
    <dgm:pt modelId="{22268D3C-6449-4CD6-928E-3CD23B1CD979}">
      <dgm:prSet/>
      <dgm:spPr/>
      <dgm:t>
        <a:bodyPr/>
        <a:lstStyle/>
        <a:p>
          <a:r>
            <a:rPr lang="en-US" b="0" i="0"/>
            <a:t>Programs administered by the Virginia Housing Development Authority</a:t>
          </a:r>
          <a:endParaRPr lang="en-US"/>
        </a:p>
      </dgm:t>
    </dgm:pt>
    <dgm:pt modelId="{F805C9D8-D942-4302-A6D9-3047765DE605}" type="parTrans" cxnId="{153ED9EE-0A55-44E3-8C3C-826E525A1120}">
      <dgm:prSet/>
      <dgm:spPr/>
      <dgm:t>
        <a:bodyPr/>
        <a:lstStyle/>
        <a:p>
          <a:endParaRPr lang="en-US"/>
        </a:p>
      </dgm:t>
    </dgm:pt>
    <dgm:pt modelId="{8A8B0889-ED79-4EAA-926D-8FA702D256A6}" type="sibTrans" cxnId="{153ED9EE-0A55-44E3-8C3C-826E525A1120}">
      <dgm:prSet/>
      <dgm:spPr/>
      <dgm:t>
        <a:bodyPr/>
        <a:lstStyle/>
        <a:p>
          <a:endParaRPr lang="en-US"/>
        </a:p>
      </dgm:t>
    </dgm:pt>
    <dgm:pt modelId="{47063B8E-EFC7-4DF6-A88E-67B625001903}">
      <dgm:prSet/>
      <dgm:spPr/>
      <dgm:t>
        <a:bodyPr/>
        <a:lstStyle/>
        <a:p>
          <a:r>
            <a:rPr lang="en-US" b="0" i="0"/>
            <a:t>Non-profit initiatives and public-private partnerships</a:t>
          </a:r>
          <a:endParaRPr lang="en-US"/>
        </a:p>
      </dgm:t>
    </dgm:pt>
    <dgm:pt modelId="{9BAD2692-ED21-4288-8846-37D7A95DBB37}" type="parTrans" cxnId="{876A33FA-8A4A-4366-BCF1-B7F66CF4A09E}">
      <dgm:prSet/>
      <dgm:spPr/>
      <dgm:t>
        <a:bodyPr/>
        <a:lstStyle/>
        <a:p>
          <a:endParaRPr lang="en-US"/>
        </a:p>
      </dgm:t>
    </dgm:pt>
    <dgm:pt modelId="{FA6AAEFC-37E8-4A89-BB34-9656B911750E}" type="sibTrans" cxnId="{876A33FA-8A4A-4366-BCF1-B7F66CF4A09E}">
      <dgm:prSet/>
      <dgm:spPr/>
      <dgm:t>
        <a:bodyPr/>
        <a:lstStyle/>
        <a:p>
          <a:endParaRPr lang="en-US"/>
        </a:p>
      </dgm:t>
    </dgm:pt>
    <dgm:pt modelId="{0123B758-5372-441F-B6A8-11D616BC95BE}" type="pres">
      <dgm:prSet presAssocID="{AAD77708-A120-489E-8115-B96610E689EA}" presName="vert0" presStyleCnt="0">
        <dgm:presLayoutVars>
          <dgm:dir/>
          <dgm:animOne val="branch"/>
          <dgm:animLvl val="lvl"/>
        </dgm:presLayoutVars>
      </dgm:prSet>
      <dgm:spPr/>
    </dgm:pt>
    <dgm:pt modelId="{6AEF6066-3669-4D44-BC06-588EB9ECB91E}" type="pres">
      <dgm:prSet presAssocID="{4051EBC7-A9DB-481C-9233-C3E957DC3B24}" presName="thickLine" presStyleLbl="alignNode1" presStyleIdx="0" presStyleCnt="1"/>
      <dgm:spPr/>
    </dgm:pt>
    <dgm:pt modelId="{70D2BC7F-278B-4667-BD63-1DCC7172E783}" type="pres">
      <dgm:prSet presAssocID="{4051EBC7-A9DB-481C-9233-C3E957DC3B24}" presName="horz1" presStyleCnt="0"/>
      <dgm:spPr/>
    </dgm:pt>
    <dgm:pt modelId="{ED061E52-3CCC-46D7-BBED-8C3D2AF2903A}" type="pres">
      <dgm:prSet presAssocID="{4051EBC7-A9DB-481C-9233-C3E957DC3B24}" presName="tx1" presStyleLbl="revTx" presStyleIdx="0" presStyleCnt="4"/>
      <dgm:spPr/>
    </dgm:pt>
    <dgm:pt modelId="{B6A577EA-C42F-4A66-B593-C83186E2AC84}" type="pres">
      <dgm:prSet presAssocID="{4051EBC7-A9DB-481C-9233-C3E957DC3B24}" presName="vert1" presStyleCnt="0"/>
      <dgm:spPr/>
    </dgm:pt>
    <dgm:pt modelId="{11289788-A3C6-452A-98EB-A6FF5AD5EAF7}" type="pres">
      <dgm:prSet presAssocID="{6CB050D6-2FA7-4F3D-9123-4B171C2CEABE}" presName="vertSpace2a" presStyleCnt="0"/>
      <dgm:spPr/>
    </dgm:pt>
    <dgm:pt modelId="{7ACA07AF-0F2A-49F9-8347-66E3BC1006D3}" type="pres">
      <dgm:prSet presAssocID="{6CB050D6-2FA7-4F3D-9123-4B171C2CEABE}" presName="horz2" presStyleCnt="0"/>
      <dgm:spPr/>
    </dgm:pt>
    <dgm:pt modelId="{CA011BB1-5131-4792-A03D-99BFF7E8B293}" type="pres">
      <dgm:prSet presAssocID="{6CB050D6-2FA7-4F3D-9123-4B171C2CEABE}" presName="horzSpace2" presStyleCnt="0"/>
      <dgm:spPr/>
    </dgm:pt>
    <dgm:pt modelId="{263F0AC9-28CF-4FCF-8F24-C286C934CFF0}" type="pres">
      <dgm:prSet presAssocID="{6CB050D6-2FA7-4F3D-9123-4B171C2CEABE}" presName="tx2" presStyleLbl="revTx" presStyleIdx="1" presStyleCnt="4"/>
      <dgm:spPr/>
    </dgm:pt>
    <dgm:pt modelId="{6E4DBA48-48AA-4357-ADED-592128DFC4DC}" type="pres">
      <dgm:prSet presAssocID="{6CB050D6-2FA7-4F3D-9123-4B171C2CEABE}" presName="vert2" presStyleCnt="0"/>
      <dgm:spPr/>
    </dgm:pt>
    <dgm:pt modelId="{C2E66BBC-F35D-4A81-BF58-E8B36BC510D6}" type="pres">
      <dgm:prSet presAssocID="{6CB050D6-2FA7-4F3D-9123-4B171C2CEABE}" presName="thinLine2b" presStyleLbl="callout" presStyleIdx="0" presStyleCnt="3"/>
      <dgm:spPr/>
    </dgm:pt>
    <dgm:pt modelId="{90A25493-6435-449B-8529-E4D2A6A79D9B}" type="pres">
      <dgm:prSet presAssocID="{6CB050D6-2FA7-4F3D-9123-4B171C2CEABE}" presName="vertSpace2b" presStyleCnt="0"/>
      <dgm:spPr/>
    </dgm:pt>
    <dgm:pt modelId="{31DEF49D-1E55-4A00-A7F6-506172594234}" type="pres">
      <dgm:prSet presAssocID="{22268D3C-6449-4CD6-928E-3CD23B1CD979}" presName="horz2" presStyleCnt="0"/>
      <dgm:spPr/>
    </dgm:pt>
    <dgm:pt modelId="{46A8DEBE-A754-4C87-BABF-C1A7A604B7CD}" type="pres">
      <dgm:prSet presAssocID="{22268D3C-6449-4CD6-928E-3CD23B1CD979}" presName="horzSpace2" presStyleCnt="0"/>
      <dgm:spPr/>
    </dgm:pt>
    <dgm:pt modelId="{038E8F8D-6E2B-4146-B4ED-9D1FA1BA5550}" type="pres">
      <dgm:prSet presAssocID="{22268D3C-6449-4CD6-928E-3CD23B1CD979}" presName="tx2" presStyleLbl="revTx" presStyleIdx="2" presStyleCnt="4"/>
      <dgm:spPr/>
    </dgm:pt>
    <dgm:pt modelId="{A7E7CABB-F8C0-470D-A2A0-E43C4C482F73}" type="pres">
      <dgm:prSet presAssocID="{22268D3C-6449-4CD6-928E-3CD23B1CD979}" presName="vert2" presStyleCnt="0"/>
      <dgm:spPr/>
    </dgm:pt>
    <dgm:pt modelId="{CAED438A-692C-4CE0-AB61-4DD1590F3CC9}" type="pres">
      <dgm:prSet presAssocID="{22268D3C-6449-4CD6-928E-3CD23B1CD979}" presName="thinLine2b" presStyleLbl="callout" presStyleIdx="1" presStyleCnt="3"/>
      <dgm:spPr/>
    </dgm:pt>
    <dgm:pt modelId="{BD1B5B61-C6AC-48D1-8725-1CD29C6BD46F}" type="pres">
      <dgm:prSet presAssocID="{22268D3C-6449-4CD6-928E-3CD23B1CD979}" presName="vertSpace2b" presStyleCnt="0"/>
      <dgm:spPr/>
    </dgm:pt>
    <dgm:pt modelId="{22115242-FF9F-46E5-8324-ADD54E2682EF}" type="pres">
      <dgm:prSet presAssocID="{47063B8E-EFC7-4DF6-A88E-67B625001903}" presName="horz2" presStyleCnt="0"/>
      <dgm:spPr/>
    </dgm:pt>
    <dgm:pt modelId="{D45A0ED8-C342-4953-B244-DB1300820032}" type="pres">
      <dgm:prSet presAssocID="{47063B8E-EFC7-4DF6-A88E-67B625001903}" presName="horzSpace2" presStyleCnt="0"/>
      <dgm:spPr/>
    </dgm:pt>
    <dgm:pt modelId="{FD6A4CC1-67E9-4B5B-A72D-D973D90F0651}" type="pres">
      <dgm:prSet presAssocID="{47063B8E-EFC7-4DF6-A88E-67B625001903}" presName="tx2" presStyleLbl="revTx" presStyleIdx="3" presStyleCnt="4"/>
      <dgm:spPr/>
    </dgm:pt>
    <dgm:pt modelId="{03D2ED3B-500C-4DAB-85CF-9530D15DEE39}" type="pres">
      <dgm:prSet presAssocID="{47063B8E-EFC7-4DF6-A88E-67B625001903}" presName="vert2" presStyleCnt="0"/>
      <dgm:spPr/>
    </dgm:pt>
    <dgm:pt modelId="{125C9F42-5316-4E55-A54C-DFD33458E914}" type="pres">
      <dgm:prSet presAssocID="{47063B8E-EFC7-4DF6-A88E-67B625001903}" presName="thinLine2b" presStyleLbl="callout" presStyleIdx="2" presStyleCnt="3"/>
      <dgm:spPr/>
    </dgm:pt>
    <dgm:pt modelId="{5BB01FF0-558F-4F83-B421-8B5391D091D1}" type="pres">
      <dgm:prSet presAssocID="{47063B8E-EFC7-4DF6-A88E-67B625001903}" presName="vertSpace2b" presStyleCnt="0"/>
      <dgm:spPr/>
    </dgm:pt>
  </dgm:ptLst>
  <dgm:cxnLst>
    <dgm:cxn modelId="{C590166B-2C7A-4D36-B0AE-8643D12E65E3}" type="presOf" srcId="{47063B8E-EFC7-4DF6-A88E-67B625001903}" destId="{FD6A4CC1-67E9-4B5B-A72D-D973D90F0651}" srcOrd="0" destOrd="0" presId="urn:microsoft.com/office/officeart/2008/layout/LinedList"/>
    <dgm:cxn modelId="{0602AB5A-C466-4B80-86EA-9DE1CEBD61FA}" type="presOf" srcId="{AAD77708-A120-489E-8115-B96610E689EA}" destId="{0123B758-5372-441F-B6A8-11D616BC95BE}" srcOrd="0" destOrd="0" presId="urn:microsoft.com/office/officeart/2008/layout/LinedList"/>
    <dgm:cxn modelId="{1862B78B-5DA8-4A97-B11B-7B92E37E25D1}" type="presOf" srcId="{6CB050D6-2FA7-4F3D-9123-4B171C2CEABE}" destId="{263F0AC9-28CF-4FCF-8F24-C286C934CFF0}" srcOrd="0" destOrd="0" presId="urn:microsoft.com/office/officeart/2008/layout/LinedList"/>
    <dgm:cxn modelId="{FAA81391-2CBE-495F-AD2E-72C1FC84AEE0}" srcId="{AAD77708-A120-489E-8115-B96610E689EA}" destId="{4051EBC7-A9DB-481C-9233-C3E957DC3B24}" srcOrd="0" destOrd="0" parTransId="{B6C1D703-EA08-4DEA-8F70-DF2038643709}" sibTransId="{59AC11C3-5D7C-4854-8AC9-3B88803EB383}"/>
    <dgm:cxn modelId="{864F8CB5-6347-4AFF-96DA-386218927EA1}" srcId="{4051EBC7-A9DB-481C-9233-C3E957DC3B24}" destId="{6CB050D6-2FA7-4F3D-9123-4B171C2CEABE}" srcOrd="0" destOrd="0" parTransId="{DD261ED5-E730-471E-B8E9-70196458B471}" sibTransId="{549B5F2D-8AA5-4BFE-BB54-E2B4FA8FE269}"/>
    <dgm:cxn modelId="{EDF56BD2-DEDD-4C86-BE97-D6100F0B5E9F}" type="presOf" srcId="{22268D3C-6449-4CD6-928E-3CD23B1CD979}" destId="{038E8F8D-6E2B-4146-B4ED-9D1FA1BA5550}" srcOrd="0" destOrd="0" presId="urn:microsoft.com/office/officeart/2008/layout/LinedList"/>
    <dgm:cxn modelId="{ED2A58ED-B76D-4A59-AE8E-6DC6D3500159}" type="presOf" srcId="{4051EBC7-A9DB-481C-9233-C3E957DC3B24}" destId="{ED061E52-3CCC-46D7-BBED-8C3D2AF2903A}" srcOrd="0" destOrd="0" presId="urn:microsoft.com/office/officeart/2008/layout/LinedList"/>
    <dgm:cxn modelId="{153ED9EE-0A55-44E3-8C3C-826E525A1120}" srcId="{4051EBC7-A9DB-481C-9233-C3E957DC3B24}" destId="{22268D3C-6449-4CD6-928E-3CD23B1CD979}" srcOrd="1" destOrd="0" parTransId="{F805C9D8-D942-4302-A6D9-3047765DE605}" sibTransId="{8A8B0889-ED79-4EAA-926D-8FA702D256A6}"/>
    <dgm:cxn modelId="{876A33FA-8A4A-4366-BCF1-B7F66CF4A09E}" srcId="{4051EBC7-A9DB-481C-9233-C3E957DC3B24}" destId="{47063B8E-EFC7-4DF6-A88E-67B625001903}" srcOrd="2" destOrd="0" parTransId="{9BAD2692-ED21-4288-8846-37D7A95DBB37}" sibTransId="{FA6AAEFC-37E8-4A89-BB34-9656B911750E}"/>
    <dgm:cxn modelId="{5CBB183D-A9EA-4A78-8FD2-329DB667B5FD}" type="presParOf" srcId="{0123B758-5372-441F-B6A8-11D616BC95BE}" destId="{6AEF6066-3669-4D44-BC06-588EB9ECB91E}" srcOrd="0" destOrd="0" presId="urn:microsoft.com/office/officeart/2008/layout/LinedList"/>
    <dgm:cxn modelId="{DD7DBD9F-9501-4EAB-8B7B-A11F3310DB1E}" type="presParOf" srcId="{0123B758-5372-441F-B6A8-11D616BC95BE}" destId="{70D2BC7F-278B-4667-BD63-1DCC7172E783}" srcOrd="1" destOrd="0" presId="urn:microsoft.com/office/officeart/2008/layout/LinedList"/>
    <dgm:cxn modelId="{98B1A340-1888-46B5-BDEF-87CDCF0BA6CF}" type="presParOf" srcId="{70D2BC7F-278B-4667-BD63-1DCC7172E783}" destId="{ED061E52-3CCC-46D7-BBED-8C3D2AF2903A}" srcOrd="0" destOrd="0" presId="urn:microsoft.com/office/officeart/2008/layout/LinedList"/>
    <dgm:cxn modelId="{9E31F7B6-039A-479B-8BE4-423A237B07AE}" type="presParOf" srcId="{70D2BC7F-278B-4667-BD63-1DCC7172E783}" destId="{B6A577EA-C42F-4A66-B593-C83186E2AC84}" srcOrd="1" destOrd="0" presId="urn:microsoft.com/office/officeart/2008/layout/LinedList"/>
    <dgm:cxn modelId="{F759E888-A00D-44FF-9A44-BB517C8C2CAE}" type="presParOf" srcId="{B6A577EA-C42F-4A66-B593-C83186E2AC84}" destId="{11289788-A3C6-452A-98EB-A6FF5AD5EAF7}" srcOrd="0" destOrd="0" presId="urn:microsoft.com/office/officeart/2008/layout/LinedList"/>
    <dgm:cxn modelId="{670E8F70-E6C3-46F5-93A3-353AE7E27B67}" type="presParOf" srcId="{B6A577EA-C42F-4A66-B593-C83186E2AC84}" destId="{7ACA07AF-0F2A-49F9-8347-66E3BC1006D3}" srcOrd="1" destOrd="0" presId="urn:microsoft.com/office/officeart/2008/layout/LinedList"/>
    <dgm:cxn modelId="{19B70014-C3C8-4A4A-8C0A-0E2A73D76F41}" type="presParOf" srcId="{7ACA07AF-0F2A-49F9-8347-66E3BC1006D3}" destId="{CA011BB1-5131-4792-A03D-99BFF7E8B293}" srcOrd="0" destOrd="0" presId="urn:microsoft.com/office/officeart/2008/layout/LinedList"/>
    <dgm:cxn modelId="{E331126A-FFF1-4D08-9A66-73BB3A69F6DE}" type="presParOf" srcId="{7ACA07AF-0F2A-49F9-8347-66E3BC1006D3}" destId="{263F0AC9-28CF-4FCF-8F24-C286C934CFF0}" srcOrd="1" destOrd="0" presId="urn:microsoft.com/office/officeart/2008/layout/LinedList"/>
    <dgm:cxn modelId="{4AA047AF-E1FF-4B2F-A9B1-81D37467041C}" type="presParOf" srcId="{7ACA07AF-0F2A-49F9-8347-66E3BC1006D3}" destId="{6E4DBA48-48AA-4357-ADED-592128DFC4DC}" srcOrd="2" destOrd="0" presId="urn:microsoft.com/office/officeart/2008/layout/LinedList"/>
    <dgm:cxn modelId="{95E0BD08-1B17-4D9E-9C70-F9B10E17C605}" type="presParOf" srcId="{B6A577EA-C42F-4A66-B593-C83186E2AC84}" destId="{C2E66BBC-F35D-4A81-BF58-E8B36BC510D6}" srcOrd="2" destOrd="0" presId="urn:microsoft.com/office/officeart/2008/layout/LinedList"/>
    <dgm:cxn modelId="{8960BACD-76F6-4613-B77B-15325BE437FF}" type="presParOf" srcId="{B6A577EA-C42F-4A66-B593-C83186E2AC84}" destId="{90A25493-6435-449B-8529-E4D2A6A79D9B}" srcOrd="3" destOrd="0" presId="urn:microsoft.com/office/officeart/2008/layout/LinedList"/>
    <dgm:cxn modelId="{908651B6-CFA9-4569-92DF-14E32C9D6F13}" type="presParOf" srcId="{B6A577EA-C42F-4A66-B593-C83186E2AC84}" destId="{31DEF49D-1E55-4A00-A7F6-506172594234}" srcOrd="4" destOrd="0" presId="urn:microsoft.com/office/officeart/2008/layout/LinedList"/>
    <dgm:cxn modelId="{B4D1C5A2-F7D9-4541-A78A-2F2516ED53B1}" type="presParOf" srcId="{31DEF49D-1E55-4A00-A7F6-506172594234}" destId="{46A8DEBE-A754-4C87-BABF-C1A7A604B7CD}" srcOrd="0" destOrd="0" presId="urn:microsoft.com/office/officeart/2008/layout/LinedList"/>
    <dgm:cxn modelId="{0BC6DF16-6FFF-4868-8C5D-CA712710DD3D}" type="presParOf" srcId="{31DEF49D-1E55-4A00-A7F6-506172594234}" destId="{038E8F8D-6E2B-4146-B4ED-9D1FA1BA5550}" srcOrd="1" destOrd="0" presId="urn:microsoft.com/office/officeart/2008/layout/LinedList"/>
    <dgm:cxn modelId="{1744FC91-6D3E-492B-B84E-5D76B66B30B8}" type="presParOf" srcId="{31DEF49D-1E55-4A00-A7F6-506172594234}" destId="{A7E7CABB-F8C0-470D-A2A0-E43C4C482F73}" srcOrd="2" destOrd="0" presId="urn:microsoft.com/office/officeart/2008/layout/LinedList"/>
    <dgm:cxn modelId="{9A79FA05-9C50-471B-A994-8F5BE08C45EB}" type="presParOf" srcId="{B6A577EA-C42F-4A66-B593-C83186E2AC84}" destId="{CAED438A-692C-4CE0-AB61-4DD1590F3CC9}" srcOrd="5" destOrd="0" presId="urn:microsoft.com/office/officeart/2008/layout/LinedList"/>
    <dgm:cxn modelId="{F77AE6B5-F940-4F41-9539-96F7ED6F9412}" type="presParOf" srcId="{B6A577EA-C42F-4A66-B593-C83186E2AC84}" destId="{BD1B5B61-C6AC-48D1-8725-1CD29C6BD46F}" srcOrd="6" destOrd="0" presId="urn:microsoft.com/office/officeart/2008/layout/LinedList"/>
    <dgm:cxn modelId="{149971D2-D786-4605-98FA-EA789FFF231E}" type="presParOf" srcId="{B6A577EA-C42F-4A66-B593-C83186E2AC84}" destId="{22115242-FF9F-46E5-8324-ADD54E2682EF}" srcOrd="7" destOrd="0" presId="urn:microsoft.com/office/officeart/2008/layout/LinedList"/>
    <dgm:cxn modelId="{3BC0E6D6-9EDB-4065-908C-70D5857AE65E}" type="presParOf" srcId="{22115242-FF9F-46E5-8324-ADD54E2682EF}" destId="{D45A0ED8-C342-4953-B244-DB1300820032}" srcOrd="0" destOrd="0" presId="urn:microsoft.com/office/officeart/2008/layout/LinedList"/>
    <dgm:cxn modelId="{442F711C-B5E6-40E7-BCEC-89341A9803FE}" type="presParOf" srcId="{22115242-FF9F-46E5-8324-ADD54E2682EF}" destId="{FD6A4CC1-67E9-4B5B-A72D-D973D90F0651}" srcOrd="1" destOrd="0" presId="urn:microsoft.com/office/officeart/2008/layout/LinedList"/>
    <dgm:cxn modelId="{D7CC16EB-C30E-45D2-ABE8-6AC373E09852}" type="presParOf" srcId="{22115242-FF9F-46E5-8324-ADD54E2682EF}" destId="{03D2ED3B-500C-4DAB-85CF-9530D15DEE39}" srcOrd="2" destOrd="0" presId="urn:microsoft.com/office/officeart/2008/layout/LinedList"/>
    <dgm:cxn modelId="{A0A6707E-ADAD-4EB4-A692-684E7C21468C}" type="presParOf" srcId="{B6A577EA-C42F-4A66-B593-C83186E2AC84}" destId="{125C9F42-5316-4E55-A54C-DFD33458E914}" srcOrd="8" destOrd="0" presId="urn:microsoft.com/office/officeart/2008/layout/LinedList"/>
    <dgm:cxn modelId="{CC159BCC-3858-4F55-A387-C52983111829}" type="presParOf" srcId="{B6A577EA-C42F-4A66-B593-C83186E2AC84}" destId="{5BB01FF0-558F-4F83-B421-8B5391D091D1}"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ACEA9-DD76-47A1-9CE0-29E12A71F082}">
      <dsp:nvSpPr>
        <dsp:cNvPr id="0" name=""/>
        <dsp:cNvSpPr/>
      </dsp:nvSpPr>
      <dsp:spPr>
        <a:xfrm>
          <a:off x="687680" y="0"/>
          <a:ext cx="5536883" cy="5536883"/>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3AE34-791C-41DB-8AF3-1D51040D0589}">
      <dsp:nvSpPr>
        <dsp:cNvPr id="0" name=""/>
        <dsp:cNvSpPr/>
      </dsp:nvSpPr>
      <dsp:spPr>
        <a:xfrm>
          <a:off x="1213684" y="526003"/>
          <a:ext cx="2159384" cy="215938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Insufficient supply of affordable housing</a:t>
          </a:r>
        </a:p>
      </dsp:txBody>
      <dsp:txXfrm>
        <a:off x="1319096" y="631415"/>
        <a:ext cx="1948560" cy="1948560"/>
      </dsp:txXfrm>
    </dsp:sp>
    <dsp:sp modelId="{3DB0A296-6B13-419F-81CB-66E4B2C66B1B}">
      <dsp:nvSpPr>
        <dsp:cNvPr id="0" name=""/>
        <dsp:cNvSpPr/>
      </dsp:nvSpPr>
      <dsp:spPr>
        <a:xfrm>
          <a:off x="3539175" y="526003"/>
          <a:ext cx="2159384" cy="215938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Low credit score</a:t>
          </a:r>
        </a:p>
      </dsp:txBody>
      <dsp:txXfrm>
        <a:off x="3644587" y="631415"/>
        <a:ext cx="1948560" cy="1948560"/>
      </dsp:txXfrm>
    </dsp:sp>
    <dsp:sp modelId="{A45A019F-FE5D-400C-8CBF-B7C4BAE90681}">
      <dsp:nvSpPr>
        <dsp:cNvPr id="0" name=""/>
        <dsp:cNvSpPr/>
      </dsp:nvSpPr>
      <dsp:spPr>
        <a:xfrm>
          <a:off x="1213684" y="2851494"/>
          <a:ext cx="2159384" cy="215938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Prior eviction(s)</a:t>
          </a:r>
        </a:p>
      </dsp:txBody>
      <dsp:txXfrm>
        <a:off x="1319096" y="2956906"/>
        <a:ext cx="1948560" cy="1948560"/>
      </dsp:txXfrm>
    </dsp:sp>
    <dsp:sp modelId="{596DE9C0-CB18-4A76-96AB-FBD937264D57}">
      <dsp:nvSpPr>
        <dsp:cNvPr id="0" name=""/>
        <dsp:cNvSpPr/>
      </dsp:nvSpPr>
      <dsp:spPr>
        <a:xfrm>
          <a:off x="3539175" y="2851494"/>
          <a:ext cx="2159384" cy="2159384"/>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Prior conviction(s)</a:t>
          </a:r>
        </a:p>
      </dsp:txBody>
      <dsp:txXfrm>
        <a:off x="3644587" y="2956906"/>
        <a:ext cx="1948560" cy="1948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F6066-3669-4D44-BC06-588EB9ECB91E}">
      <dsp:nvSpPr>
        <dsp:cNvPr id="0" name=""/>
        <dsp:cNvSpPr/>
      </dsp:nvSpPr>
      <dsp:spPr>
        <a:xfrm>
          <a:off x="0" y="0"/>
          <a:ext cx="1023302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61E52-3CCC-46D7-BBED-8C3D2AF2903A}">
      <dsp:nvSpPr>
        <dsp:cNvPr id="0" name=""/>
        <dsp:cNvSpPr/>
      </dsp:nvSpPr>
      <dsp:spPr>
        <a:xfrm>
          <a:off x="0" y="0"/>
          <a:ext cx="2046605"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0" i="0" kern="1200"/>
            <a:t>Efforts to increase affordable housing units and decrease evictions in Virginia include:</a:t>
          </a:r>
          <a:endParaRPr lang="en-US" sz="3200" kern="1200"/>
        </a:p>
      </dsp:txBody>
      <dsp:txXfrm>
        <a:off x="0" y="0"/>
        <a:ext cx="2046605" cy="4351338"/>
      </dsp:txXfrm>
    </dsp:sp>
    <dsp:sp modelId="{263F0AC9-28CF-4FCF-8F24-C286C934CFF0}">
      <dsp:nvSpPr>
        <dsp:cNvPr id="0" name=""/>
        <dsp:cNvSpPr/>
      </dsp:nvSpPr>
      <dsp:spPr>
        <a:xfrm>
          <a:off x="2200100" y="67989"/>
          <a:ext cx="8032924"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Programs administered by the Virginia Department of Housing and Community Development</a:t>
          </a:r>
          <a:endParaRPr lang="en-US" sz="2900" kern="1200"/>
        </a:p>
      </dsp:txBody>
      <dsp:txXfrm>
        <a:off x="2200100" y="67989"/>
        <a:ext cx="8032924" cy="1359793"/>
      </dsp:txXfrm>
    </dsp:sp>
    <dsp:sp modelId="{C2E66BBC-F35D-4A81-BF58-E8B36BC510D6}">
      <dsp:nvSpPr>
        <dsp:cNvPr id="0" name=""/>
        <dsp:cNvSpPr/>
      </dsp:nvSpPr>
      <dsp:spPr>
        <a:xfrm>
          <a:off x="2046605" y="1427782"/>
          <a:ext cx="818642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8E8F8D-6E2B-4146-B4ED-9D1FA1BA5550}">
      <dsp:nvSpPr>
        <dsp:cNvPr id="0" name=""/>
        <dsp:cNvSpPr/>
      </dsp:nvSpPr>
      <dsp:spPr>
        <a:xfrm>
          <a:off x="2200100" y="1495772"/>
          <a:ext cx="8032924"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Programs administered by the Virginia Housing Development Authority</a:t>
          </a:r>
          <a:endParaRPr lang="en-US" sz="2900" kern="1200"/>
        </a:p>
      </dsp:txBody>
      <dsp:txXfrm>
        <a:off x="2200100" y="1495772"/>
        <a:ext cx="8032924" cy="1359793"/>
      </dsp:txXfrm>
    </dsp:sp>
    <dsp:sp modelId="{CAED438A-692C-4CE0-AB61-4DD1590F3CC9}">
      <dsp:nvSpPr>
        <dsp:cNvPr id="0" name=""/>
        <dsp:cNvSpPr/>
      </dsp:nvSpPr>
      <dsp:spPr>
        <a:xfrm>
          <a:off x="2046605" y="2855565"/>
          <a:ext cx="818642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6A4CC1-67E9-4B5B-A72D-D973D90F0651}">
      <dsp:nvSpPr>
        <dsp:cNvPr id="0" name=""/>
        <dsp:cNvSpPr/>
      </dsp:nvSpPr>
      <dsp:spPr>
        <a:xfrm>
          <a:off x="2200100" y="2923555"/>
          <a:ext cx="8032924" cy="1359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kern="1200"/>
            <a:t>Non-profit initiatives and public-private partnerships</a:t>
          </a:r>
          <a:endParaRPr lang="en-US" sz="2900" kern="1200"/>
        </a:p>
      </dsp:txBody>
      <dsp:txXfrm>
        <a:off x="2200100" y="2923555"/>
        <a:ext cx="8032924" cy="1359793"/>
      </dsp:txXfrm>
    </dsp:sp>
    <dsp:sp modelId="{125C9F42-5316-4E55-A54C-DFD33458E914}">
      <dsp:nvSpPr>
        <dsp:cNvPr id="0" name=""/>
        <dsp:cNvSpPr/>
      </dsp:nvSpPr>
      <dsp:spPr>
        <a:xfrm>
          <a:off x="2046605" y="4283348"/>
          <a:ext cx="8186420"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8C2F76-ED30-4998-83AB-8DAB44F4D90C}" type="datetimeFigureOut">
              <a:rPr lang="en-US" smtClean="0"/>
              <a:pPr/>
              <a:t>5/28/2018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036ED1-AA68-47D0-96FB-29B2359EA904}" type="slidenum">
              <a:rPr lang="en-US" smtClean="0"/>
              <a:pPr/>
              <a:t>‹#›</a:t>
            </a:fld>
            <a:endParaRPr lang="en-US"/>
          </a:p>
        </p:txBody>
      </p:sp>
    </p:spTree>
    <p:extLst>
      <p:ext uri="{BB962C8B-B14F-4D97-AF65-F5344CB8AC3E}">
        <p14:creationId xmlns:p14="http://schemas.microsoft.com/office/powerpoint/2010/main" val="19512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3F036ED1-AA68-47D0-96FB-29B2359EA904}" type="slidenum">
              <a:rPr lang="en-US" smtClean="0"/>
              <a:pPr/>
              <a:t>14</a:t>
            </a:fld>
            <a:endParaRPr lang="en-US"/>
          </a:p>
        </p:txBody>
      </p:sp>
    </p:spTree>
    <p:extLst>
      <p:ext uri="{BB962C8B-B14F-4D97-AF65-F5344CB8AC3E}">
        <p14:creationId xmlns:p14="http://schemas.microsoft.com/office/powerpoint/2010/main" val="349309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036ED1-AA68-47D0-96FB-29B2359EA904}" type="slidenum">
              <a:rPr lang="en-US" smtClean="0"/>
              <a:pPr/>
              <a:t>16</a:t>
            </a:fld>
            <a:endParaRPr lang="en-US"/>
          </a:p>
        </p:txBody>
      </p:sp>
    </p:spTree>
    <p:extLst>
      <p:ext uri="{BB962C8B-B14F-4D97-AF65-F5344CB8AC3E}">
        <p14:creationId xmlns:p14="http://schemas.microsoft.com/office/powerpoint/2010/main" val="404325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2ABAC9D-7563-4282-AC83-A85FA9B935F4}" type="datetime1">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3116912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2E58F-858E-46E6-BC15-5367A4615F7B}"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378158960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2E58F-858E-46E6-BC15-5367A4615F7B}"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18177042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2E58F-858E-46E6-BC15-5367A4615F7B}"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ADF-2C5E-48E9-AE07-9DCE586366A2}" type="slidenum">
              <a:rPr lang="en-US" smtClean="0"/>
              <a:pPr/>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950260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02E58F-858E-46E6-BC15-5367A4615F7B}"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359994223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602E58F-858E-46E6-BC15-5367A4615F7B}" type="datetime1">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423625714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602E58F-858E-46E6-BC15-5367A4615F7B}" type="datetime1">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367298611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BEFDF0-16A4-4F92-88DF-FB2A6B891F5E}"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52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2AD4AE-0EC4-44D8-B4A7-FEE7902DBA9E}"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205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F3931-F187-4DA2-9815-CCA44C12F447}"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0831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A487A2-B093-4AAE-ABC9-FDC33CE13160}"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ADF-2C5E-48E9-AE07-9DCE586366A2}" type="slidenum">
              <a:rPr lang="en-US" smtClean="0"/>
              <a:pPr/>
              <a:t>‹#›</a:t>
            </a:fld>
            <a:endParaRPr lang="en-US"/>
          </a:p>
        </p:txBody>
      </p:sp>
    </p:spTree>
    <p:extLst>
      <p:ext uri="{BB962C8B-B14F-4D97-AF65-F5344CB8AC3E}">
        <p14:creationId xmlns:p14="http://schemas.microsoft.com/office/powerpoint/2010/main" val="248680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0799D1-40A6-443F-B71C-5A73F5B19A06}" type="datetime1">
              <a:rPr lang="en-US" smtClean="0"/>
              <a:pPr/>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3749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0F83E-649A-40ED-BC8E-FEE806D77A5C}"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17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89F9F9-C4E0-447A-BA89-5742DB912C04}" type="datetime1">
              <a:rPr lang="en-US" smtClean="0"/>
              <a:pPr/>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285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084904-6818-47F7-8099-0043D54B549E}" type="datetime1">
              <a:rPr lang="en-US" smtClean="0"/>
              <a:pPr/>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767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14E7E-9BEA-45F1-8F3E-52B220122245}" type="datetime1">
              <a:rPr lang="en-US" smtClean="0"/>
              <a:pPr/>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06645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F0D9E3-2B0A-4C7B-ACD6-757EF44457A7}"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174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6B1AF25-AB94-471D-B499-AED264EEE759}" type="datetime1">
              <a:rPr lang="en-US" smtClean="0"/>
              <a:pPr/>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953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602E58F-858E-46E6-BC15-5367A4615F7B}" type="datetime1">
              <a:rPr lang="en-US" smtClean="0"/>
              <a:pPr/>
              <a:t>5/28/2018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7591ADF-2C5E-48E9-AE07-9DCE586366A2}" type="slidenum">
              <a:rPr lang="en-US" smtClean="0"/>
              <a:pPr/>
              <a:t>‹#›</a:t>
            </a:fld>
            <a:endParaRPr lang="en-US"/>
          </a:p>
        </p:txBody>
      </p:sp>
    </p:spTree>
    <p:extLst>
      <p:ext uri="{BB962C8B-B14F-4D97-AF65-F5344CB8AC3E}">
        <p14:creationId xmlns:p14="http://schemas.microsoft.com/office/powerpoint/2010/main" val="3388794763"/>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80633A7-1FC6-4FC9-83E0-53D4BEAF90D0}"/>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t="12944" b="12944"/>
          <a:stretch>
            <a:fillRect/>
          </a:stretch>
        </p:blipFill>
        <p:spPr bwMode="auto">
          <a:xfrm>
            <a:off x="0" y="0"/>
            <a:ext cx="12192000" cy="6891014"/>
          </a:xfrm>
          <a:prstGeom prst="rect">
            <a:avLst/>
          </a:prstGeom>
          <a:extLst/>
        </p:spPr>
      </p:pic>
      <p:sp>
        <p:nvSpPr>
          <p:cNvPr id="3" name="Subtitle 2"/>
          <p:cNvSpPr>
            <a:spLocks noGrp="1"/>
          </p:cNvSpPr>
          <p:nvPr>
            <p:ph type="subTitle" idx="1"/>
          </p:nvPr>
        </p:nvSpPr>
        <p:spPr>
          <a:xfrm>
            <a:off x="7864631" y="5923053"/>
            <a:ext cx="4562452" cy="937622"/>
          </a:xfrm>
        </p:spPr>
        <p:txBody>
          <a:bodyPr vert="horz" lIns="91440" tIns="45720" rIns="91440" bIns="45720" rtlCol="0" anchor="t">
            <a:normAutofit/>
          </a:bodyPr>
          <a:lstStyle/>
          <a:p>
            <a:pPr algn="ctr">
              <a:lnSpc>
                <a:spcPct val="100000"/>
              </a:lnSpc>
              <a:spcBef>
                <a:spcPts val="0"/>
              </a:spcBef>
            </a:pPr>
            <a:r>
              <a:rPr lang="en-US" sz="1800" b="1" dirty="0">
                <a:solidFill>
                  <a:schemeClr val="tx1"/>
                </a:solidFill>
              </a:rPr>
              <a:t>Virginia Executive Institute</a:t>
            </a:r>
            <a:endParaRPr lang="en-US" dirty="0"/>
          </a:p>
          <a:p>
            <a:pPr algn="ctr">
              <a:lnSpc>
                <a:spcPct val="100000"/>
              </a:lnSpc>
              <a:spcBef>
                <a:spcPts val="0"/>
              </a:spcBef>
            </a:pPr>
            <a:r>
              <a:rPr lang="en-US" sz="1800" b="1" dirty="0">
                <a:solidFill>
                  <a:schemeClr val="tx1"/>
                </a:solidFill>
              </a:rPr>
              <a:t>Spring 2018</a:t>
            </a:r>
            <a:endParaRPr lang="en-US" sz="1800" b="1" dirty="0">
              <a:solidFill>
                <a:schemeClr val="tx1"/>
              </a:solidFill>
              <a:cs typeface="Calibri Light"/>
            </a:endParaRPr>
          </a:p>
        </p:txBody>
      </p:sp>
      <p:sp>
        <p:nvSpPr>
          <p:cNvPr id="4" name="TextBox 3">
            <a:extLst>
              <a:ext uri="{FF2B5EF4-FFF2-40B4-BE49-F238E27FC236}">
                <a16:creationId xmlns:a16="http://schemas.microsoft.com/office/drawing/2014/main" id="{574B4B6B-B947-42B0-B1E9-C9309433CEA5}"/>
              </a:ext>
            </a:extLst>
          </p:cNvPr>
          <p:cNvSpPr txBox="1"/>
          <p:nvPr/>
        </p:nvSpPr>
        <p:spPr>
          <a:xfrm>
            <a:off x="8272812" y="3050641"/>
            <a:ext cx="374609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rgbClr val="FFFFFF"/>
                </a:solidFill>
              </a:rPr>
              <a:t>Addressing Housing Insecurity in Virginia</a:t>
            </a:r>
            <a:endParaRPr lang="en-US" sz="2400" i="1" dirty="0">
              <a:solidFill>
                <a:srgbClr val="FFFFFF"/>
              </a:solidFill>
              <a:cs typeface="Calibri"/>
            </a:endParaRPr>
          </a:p>
        </p:txBody>
      </p:sp>
      <p:sp>
        <p:nvSpPr>
          <p:cNvPr id="5" name="TextBox 4"/>
          <p:cNvSpPr txBox="1"/>
          <p:nvPr/>
        </p:nvSpPr>
        <p:spPr>
          <a:xfrm>
            <a:off x="8371373" y="1560894"/>
            <a:ext cx="3548968" cy="1446550"/>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rPr>
              <a:t>A PLACE TO CALL HOME:</a:t>
            </a:r>
          </a:p>
        </p:txBody>
      </p:sp>
    </p:spTree>
    <p:extLst>
      <p:ext uri="{BB962C8B-B14F-4D97-AF65-F5344CB8AC3E}">
        <p14:creationId xmlns:p14="http://schemas.microsoft.com/office/powerpoint/2010/main" val="36158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screenshot of a cell phone&#10;&#10;Description generated with very high confidence">
            <a:extLst>
              <a:ext uri="{FF2B5EF4-FFF2-40B4-BE49-F238E27FC236}">
                <a16:creationId xmlns:a16="http://schemas.microsoft.com/office/drawing/2014/main" id="{BA279F1F-029A-4F8A-940A-ED9AB1DAB18D}"/>
              </a:ext>
            </a:extLst>
          </p:cNvPr>
          <p:cNvPicPr>
            <a:picLocks noChangeAspect="1"/>
          </p:cNvPicPr>
          <p:nvPr/>
        </p:nvPicPr>
        <p:blipFill rotWithShape="1">
          <a:blip r:embed="rId2" cstate="print"/>
          <a:srcRect l="27704" t="31746" r="24741" b="46320"/>
          <a:stretch/>
        </p:blipFill>
        <p:spPr>
          <a:xfrm>
            <a:off x="2854" y="637649"/>
            <a:ext cx="12011901" cy="3121747"/>
          </a:xfrm>
          <a:prstGeom prst="rect">
            <a:avLst/>
          </a:prstGeom>
          <a:effectLst/>
        </p:spPr>
      </p:pic>
      <p:sp>
        <p:nvSpPr>
          <p:cNvPr id="7" name="TextBox 6">
            <a:extLst>
              <a:ext uri="{FF2B5EF4-FFF2-40B4-BE49-F238E27FC236}">
                <a16:creationId xmlns:a16="http://schemas.microsoft.com/office/drawing/2014/main" id="{36926247-D002-40B5-A25E-9CC2F67BBB20}"/>
              </a:ext>
            </a:extLst>
          </p:cNvPr>
          <p:cNvSpPr txBox="1"/>
          <p:nvPr/>
        </p:nvSpPr>
        <p:spPr>
          <a:xfrm>
            <a:off x="507520" y="5285665"/>
            <a:ext cx="10773991" cy="86802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nSpc>
                <a:spcPct val="90000"/>
              </a:lnSpc>
              <a:spcBef>
                <a:spcPct val="0"/>
              </a:spcBef>
              <a:spcAft>
                <a:spcPts val="600"/>
              </a:spcAft>
            </a:pPr>
            <a:r>
              <a:rPr lang="en-US" sz="2400">
                <a:solidFill>
                  <a:srgbClr val="000000"/>
                </a:solidFill>
                <a:latin typeface="+mj-lt"/>
                <a:ea typeface="+mj-ea"/>
                <a:cs typeface="+mj-cs"/>
              </a:rPr>
              <a:t>Out of Reach 2017, National Low Income Housing Coalition</a:t>
            </a:r>
          </a:p>
        </p:txBody>
      </p:sp>
    </p:spTree>
    <p:extLst>
      <p:ext uri="{BB962C8B-B14F-4D97-AF65-F5344CB8AC3E}">
        <p14:creationId xmlns:p14="http://schemas.microsoft.com/office/powerpoint/2010/main" val="41111134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BD37-ED72-4743-8F86-AA633C118F27}"/>
              </a:ext>
            </a:extLst>
          </p:cNvPr>
          <p:cNvSpPr>
            <a:spLocks noGrp="1"/>
          </p:cNvSpPr>
          <p:nvPr>
            <p:ph type="ctrTitle"/>
          </p:nvPr>
        </p:nvSpPr>
        <p:spPr>
          <a:xfrm>
            <a:off x="2509711" y="4498752"/>
            <a:ext cx="9144000" cy="1641490"/>
          </a:xfrm>
        </p:spPr>
        <p:txBody>
          <a:bodyPr/>
          <a:lstStyle/>
          <a:p>
            <a:pPr algn="r"/>
            <a:r>
              <a:rPr lang="en-US" dirty="0"/>
              <a:t>Barriers</a:t>
            </a:r>
          </a:p>
        </p:txBody>
      </p:sp>
    </p:spTree>
    <p:extLst>
      <p:ext uri="{BB962C8B-B14F-4D97-AF65-F5344CB8AC3E}">
        <p14:creationId xmlns:p14="http://schemas.microsoft.com/office/powerpoint/2010/main" val="1561749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blip>
          <a:srcRect/>
          <a:stretch>
            <a:fillRect/>
          </a:stretch>
        </a:blipFill>
        <a:effectLst/>
      </p:bgPr>
    </p:bg>
    <p:spTree>
      <p:nvGrpSpPr>
        <p:cNvPr id="1" name=""/>
        <p:cNvGrpSpPr/>
        <p:nvPr/>
      </p:nvGrpSpPr>
      <p:grpSpPr>
        <a:xfrm>
          <a:off x="0" y="0"/>
          <a:ext cx="0" cy="0"/>
          <a:chOff x="0" y="0"/>
          <a:chExt cx="0" cy="0"/>
        </a:xfrm>
      </p:grpSpPr>
      <p:sp>
        <p:nvSpPr>
          <p:cNvPr id="33" name="Rectangle 7">
            <a:extLst>
              <a:ext uri="{FF2B5EF4-FFF2-40B4-BE49-F238E27FC236}">
                <a16:creationId xmlns:a16="http://schemas.microsoft.com/office/drawing/2014/main" id="{619B3503-D505-49AA-97C1-B299D58DB4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9">
            <a:extLst>
              <a:ext uri="{FF2B5EF4-FFF2-40B4-BE49-F238E27FC236}">
                <a16:creationId xmlns:a16="http://schemas.microsoft.com/office/drawing/2014/main" id="{E39A2319-946A-4C65-9B7C-1F86E9B1B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7889" y="1349680"/>
            <a:ext cx="2931320" cy="4449541"/>
          </a:xfrm>
        </p:spPr>
        <p:txBody>
          <a:bodyPr vert="horz" lIns="91440" tIns="45720" rIns="91440" bIns="45720" rtlCol="0" anchor="t">
            <a:normAutofit/>
          </a:bodyPr>
          <a:lstStyle/>
          <a:p>
            <a:r>
              <a:rPr lang="en-US" sz="4800">
                <a:solidFill>
                  <a:schemeClr val="tx1"/>
                </a:solidFill>
              </a:rPr>
              <a:t>Barriers</a:t>
            </a:r>
          </a:p>
        </p:txBody>
      </p:sp>
      <p:graphicFrame>
        <p:nvGraphicFramePr>
          <p:cNvPr id="3" name="Diagram 2"/>
          <p:cNvGraphicFramePr/>
          <p:nvPr>
            <p:extLst>
              <p:ext uri="{D42A27DB-BD31-4B8C-83A1-F6EECF244321}">
                <p14:modId xmlns:p14="http://schemas.microsoft.com/office/powerpoint/2010/main" val="3320871699"/>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368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85C94-CFD1-4BE9-84A0-48277195EC78}"/>
              </a:ext>
            </a:extLst>
          </p:cNvPr>
          <p:cNvSpPr>
            <a:spLocks noGrp="1"/>
          </p:cNvSpPr>
          <p:nvPr>
            <p:ph type="ctrTitle"/>
          </p:nvPr>
        </p:nvSpPr>
        <p:spPr>
          <a:xfrm>
            <a:off x="4943921" y="4870816"/>
            <a:ext cx="6719453" cy="1641490"/>
          </a:xfrm>
        </p:spPr>
        <p:txBody>
          <a:bodyPr vert="horz" wrap="none" lIns="91440" tIns="45720" rIns="91440" bIns="45720" rtlCol="0" anchor="t">
            <a:normAutofit/>
          </a:bodyPr>
          <a:lstStyle/>
          <a:p>
            <a:r>
              <a:rPr lang="en-US" dirty="0">
                <a:solidFill>
                  <a:schemeClr val="tx1"/>
                </a:solidFill>
              </a:rPr>
              <a:t>Current Efforts</a:t>
            </a:r>
          </a:p>
        </p:txBody>
      </p:sp>
    </p:spTree>
    <p:extLst>
      <p:ext uri="{BB962C8B-B14F-4D97-AF65-F5344CB8AC3E}">
        <p14:creationId xmlns:p14="http://schemas.microsoft.com/office/powerpoint/2010/main" val="327376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pPr algn="ctr"/>
            <a:r>
              <a:rPr lang="en-US" sz="4000" dirty="0">
                <a:solidFill>
                  <a:schemeClr val="tx1"/>
                </a:solidFill>
              </a:rPr>
              <a:t>Current efforts</a:t>
            </a:r>
            <a:endParaRPr lang="en-US" sz="4000" dirty="0"/>
          </a:p>
        </p:txBody>
      </p:sp>
      <p:graphicFrame>
        <p:nvGraphicFramePr>
          <p:cNvPr id="5" name="Text Placeholder 2">
            <a:extLst>
              <a:ext uri="{FF2B5EF4-FFF2-40B4-BE49-F238E27FC236}">
                <a16:creationId xmlns:a16="http://schemas.microsoft.com/office/drawing/2014/main" id="{FF44CB10-0E70-465C-A0E8-89845ED1A720}"/>
              </a:ext>
            </a:extLst>
          </p:cNvPr>
          <p:cNvGraphicFramePr/>
          <p:nvPr>
            <p:extLst>
              <p:ext uri="{D42A27DB-BD31-4B8C-83A1-F6EECF244321}">
                <p14:modId xmlns:p14="http://schemas.microsoft.com/office/powerpoint/2010/main" val="2673089194"/>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476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D2D2-DA1B-4355-B049-433268A612CD}"/>
              </a:ext>
            </a:extLst>
          </p:cNvPr>
          <p:cNvSpPr>
            <a:spLocks noGrp="1"/>
          </p:cNvSpPr>
          <p:nvPr>
            <p:ph type="ctrTitle"/>
          </p:nvPr>
        </p:nvSpPr>
        <p:spPr>
          <a:xfrm>
            <a:off x="2513998" y="4520472"/>
            <a:ext cx="9144000" cy="1641490"/>
          </a:xfrm>
        </p:spPr>
        <p:txBody>
          <a:bodyPr/>
          <a:lstStyle/>
          <a:p>
            <a:pPr algn="r"/>
            <a:r>
              <a:rPr lang="en-US" dirty="0">
                <a:solidFill>
                  <a:schemeClr val="tx1"/>
                </a:solidFill>
                <a:effectLst>
                  <a:outerShdw blurRad="38100" dist="38100" dir="2700000" algn="tl">
                    <a:srgbClr val="000000">
                      <a:alpha val="43137"/>
                    </a:srgbClr>
                  </a:outerShdw>
                </a:effectLst>
              </a:rPr>
              <a:t>Promising Practices</a:t>
            </a:r>
            <a:endParaRPr lang="en-US" dirty="0"/>
          </a:p>
        </p:txBody>
      </p:sp>
    </p:spTree>
    <p:extLst>
      <p:ext uri="{BB962C8B-B14F-4D97-AF65-F5344CB8AC3E}">
        <p14:creationId xmlns:p14="http://schemas.microsoft.com/office/powerpoint/2010/main" val="2718405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75753"/>
            <a:ext cx="8825659" cy="1066800"/>
          </a:xfrm>
        </p:spPr>
        <p:txBody>
          <a:bodyPr>
            <a:normAutofit/>
          </a:bodyPr>
          <a:lstStyle/>
          <a:p>
            <a:pPr algn="ctr"/>
            <a:r>
              <a:rPr lang="en-US" sz="4000" cap="none" dirty="0">
                <a:solidFill>
                  <a:schemeClr val="tx1"/>
                </a:solidFill>
              </a:rPr>
              <a:t>PROMISING PRACTICES</a:t>
            </a:r>
          </a:p>
        </p:txBody>
      </p:sp>
      <p:sp>
        <p:nvSpPr>
          <p:cNvPr id="3" name="Text Placeholder 2"/>
          <p:cNvSpPr>
            <a:spLocks noGrp="1"/>
          </p:cNvSpPr>
          <p:nvPr>
            <p:ph type="body" idx="1"/>
          </p:nvPr>
        </p:nvSpPr>
        <p:spPr>
          <a:xfrm>
            <a:off x="1154954" y="1714500"/>
            <a:ext cx="9361236" cy="4271963"/>
          </a:xfrm>
        </p:spPr>
        <p:txBody>
          <a:bodyPr>
            <a:normAutofit/>
          </a:bodyPr>
          <a:lstStyle/>
          <a:p>
            <a:pPr marL="342900" indent="-342900">
              <a:buFont typeface="Arial" panose="020B0604020202020204" pitchFamily="34" charset="0"/>
              <a:buChar char="•"/>
            </a:pPr>
            <a:r>
              <a:rPr lang="en-US" sz="2400" b="1" dirty="0"/>
              <a:t>Landlord/Tenant liaisons:  </a:t>
            </a:r>
            <a:r>
              <a:rPr lang="en-US" sz="2400" dirty="0"/>
              <a:t>Continuums of care in some communities promise to pay for any damages incurred for tenants with poor rental history.  </a:t>
            </a:r>
          </a:p>
          <a:p>
            <a:pPr marL="342900" indent="-342900">
              <a:buFont typeface="Arial" panose="020B0604020202020204" pitchFamily="34" charset="0"/>
              <a:buChar char="•"/>
            </a:pPr>
            <a:r>
              <a:rPr lang="en-US" sz="2400" b="1" dirty="0"/>
              <a:t>Housing broker teams:  </a:t>
            </a:r>
            <a:r>
              <a:rPr lang="en-US" sz="2400" dirty="0"/>
              <a:t>Communities encourage landlords to provide affordable housing.  Brokers pay security deposits, late fees, and rental arrears.</a:t>
            </a:r>
          </a:p>
          <a:p>
            <a:pPr marL="342900" indent="-342900">
              <a:buFont typeface="Arial" panose="020B0604020202020204" pitchFamily="34" charset="0"/>
              <a:buChar char="•"/>
            </a:pPr>
            <a:r>
              <a:rPr lang="en-US" sz="2400" b="1" dirty="0"/>
              <a:t>Eviction diversion:  </a:t>
            </a:r>
            <a:r>
              <a:rPr lang="en-US" sz="2400" dirty="0"/>
              <a:t>Pro bono attorneys mediate with landlords to avoid judgments against tenants for non-payment of rent.</a:t>
            </a:r>
          </a:p>
          <a:p>
            <a:pPr marL="342900" indent="-342900">
              <a:buFont typeface="Arial" panose="020B0604020202020204" pitchFamily="34" charset="0"/>
              <a:buChar char="•"/>
            </a:pPr>
            <a:r>
              <a:rPr lang="en-US" sz="2400" b="1" dirty="0" err="1"/>
              <a:t>HomeBASE</a:t>
            </a:r>
            <a:r>
              <a:rPr lang="en-US" sz="2400" b="1" dirty="0"/>
              <a:t> Program: </a:t>
            </a:r>
            <a:r>
              <a:rPr lang="en-US" sz="2400" dirty="0"/>
              <a:t> Statewide program in </a:t>
            </a:r>
            <a:r>
              <a:rPr lang="en-US" sz="2400"/>
              <a:t>Massachusetts that </a:t>
            </a:r>
            <a:r>
              <a:rPr lang="en-US" sz="2400" dirty="0"/>
              <a:t>provides financial assistance, such as first and last month’s rent, security deposits, or help paying utility bills.</a:t>
            </a:r>
          </a:p>
        </p:txBody>
      </p:sp>
    </p:spTree>
    <p:extLst>
      <p:ext uri="{BB962C8B-B14F-4D97-AF65-F5344CB8AC3E}">
        <p14:creationId xmlns:p14="http://schemas.microsoft.com/office/powerpoint/2010/main" val="126556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nvPicPr>
        <p:blipFill>
          <a:blip r:embed="rId2" cstate="print">
            <a:extLst>
              <a:ext uri="{28A0092B-C50C-407E-A947-70E740481C1C}">
                <a14:useLocalDpi xmlns:a14="http://schemas.microsoft.com/office/drawing/2010/main" val="0"/>
              </a:ext>
            </a:extLst>
          </a:blip>
          <a:srcRect t="12944" b="12944"/>
          <a:stretch>
            <a:fillRect/>
          </a:stretch>
        </p:blipFill>
        <p:spPr bwMode="auto">
          <a:xfrm>
            <a:off x="0" y="0"/>
            <a:ext cx="12192000" cy="6891014"/>
          </a:xfrm>
          <a:prstGeom prst="rect">
            <a:avLst/>
          </a:prstGeom>
          <a:extLst/>
        </p:spPr>
      </p:pic>
      <p:sp>
        <p:nvSpPr>
          <p:cNvPr id="2" name="Title 1"/>
          <p:cNvSpPr>
            <a:spLocks noGrp="1"/>
          </p:cNvSpPr>
          <p:nvPr>
            <p:ph type="ctrTitle"/>
          </p:nvPr>
        </p:nvSpPr>
        <p:spPr>
          <a:xfrm>
            <a:off x="5673707" y="4552261"/>
            <a:ext cx="6518293" cy="1915647"/>
          </a:xfrm>
        </p:spPr>
        <p:txBody>
          <a:bodyPr>
            <a:normAutofit/>
          </a:bodyPr>
          <a:lstStyle/>
          <a:p>
            <a:pPr algn="ctr"/>
            <a:r>
              <a:rPr lang="en-US" dirty="0">
                <a:solidFill>
                  <a:schemeClr val="tx1"/>
                </a:solidFill>
                <a:effectLst>
                  <a:outerShdw blurRad="38100" dist="38100" dir="2700000" algn="tl">
                    <a:srgbClr val="000000">
                      <a:alpha val="43137"/>
                    </a:srgbClr>
                  </a:outerShdw>
                </a:effectLst>
              </a:rPr>
              <a:t>Conclusions</a:t>
            </a:r>
          </a:p>
        </p:txBody>
      </p:sp>
    </p:spTree>
    <p:extLst>
      <p:ext uri="{BB962C8B-B14F-4D97-AF65-F5344CB8AC3E}">
        <p14:creationId xmlns:p14="http://schemas.microsoft.com/office/powerpoint/2010/main" val="203162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82" y="569168"/>
            <a:ext cx="10427446" cy="1066800"/>
          </a:xfrm>
        </p:spPr>
        <p:txBody>
          <a:bodyPr>
            <a:normAutofit/>
          </a:bodyPr>
          <a:lstStyle/>
          <a:p>
            <a:pPr algn="ctr"/>
            <a:r>
              <a:rPr lang="en-US" sz="4000" dirty="0">
                <a:solidFill>
                  <a:schemeClr val="tx1"/>
                </a:solidFill>
              </a:rPr>
              <a:t>conclusions</a:t>
            </a:r>
          </a:p>
        </p:txBody>
      </p:sp>
      <p:sp>
        <p:nvSpPr>
          <p:cNvPr id="3" name="Text Placeholder 2"/>
          <p:cNvSpPr>
            <a:spLocks noGrp="1"/>
          </p:cNvSpPr>
          <p:nvPr>
            <p:ph type="body" idx="1"/>
          </p:nvPr>
        </p:nvSpPr>
        <p:spPr>
          <a:xfrm>
            <a:off x="1274619" y="1635968"/>
            <a:ext cx="9241572" cy="4477247"/>
          </a:xfrm>
        </p:spPr>
        <p:txBody>
          <a:bodyPr/>
          <a:lstStyle/>
          <a:p>
            <a:pPr marL="342900" indent="-342900">
              <a:buFont typeface="Arial" panose="020B0604020202020204" pitchFamily="34" charset="0"/>
              <a:buChar char="•"/>
            </a:pPr>
            <a:r>
              <a:rPr lang="en-US" sz="2800" dirty="0"/>
              <a:t> A review the Virginia Residential Landlord Tenant Act is necessary to determine how it may contribute to the high rate of evictions.</a:t>
            </a:r>
          </a:p>
          <a:p>
            <a:pPr marL="342900" indent="-342900">
              <a:buFont typeface="Arial" panose="020B0604020202020204" pitchFamily="34" charset="0"/>
              <a:buChar char="•"/>
            </a:pPr>
            <a:r>
              <a:rPr lang="en-US" sz="2800" dirty="0"/>
              <a:t>Education and awareness of tenants’ rights could lead to greater use of legal protections.</a:t>
            </a:r>
          </a:p>
          <a:p>
            <a:pPr marL="342900" indent="-342900">
              <a:buFont typeface="Arial" panose="020B0604020202020204" pitchFamily="34" charset="0"/>
              <a:buChar char="•"/>
            </a:pPr>
            <a:r>
              <a:rPr lang="en-US" sz="2800" dirty="0"/>
              <a:t>Access to information on available assistance should be more easily available.</a:t>
            </a:r>
          </a:p>
          <a:p>
            <a:pPr marL="342900" indent="-342900">
              <a:buFont typeface="Arial" panose="020B0604020202020204" pitchFamily="34" charset="0"/>
              <a:buChar char="•"/>
            </a:pPr>
            <a:r>
              <a:rPr lang="en-US" sz="2800" dirty="0"/>
              <a:t>More attention to the “hidden homeless” is required.</a:t>
            </a:r>
            <a:endParaRPr lang="en-US" dirty="0"/>
          </a:p>
        </p:txBody>
      </p:sp>
    </p:spTree>
    <p:extLst>
      <p:ext uri="{BB962C8B-B14F-4D97-AF65-F5344CB8AC3E}">
        <p14:creationId xmlns:p14="http://schemas.microsoft.com/office/powerpoint/2010/main" val="353932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Grp="1" noChangeAspect="1" noChangeArrowheads="1"/>
          </p:cNvPicPr>
          <p:nvPr/>
        </p:nvPicPr>
        <p:blipFill>
          <a:blip r:embed="rId2" cstate="print">
            <a:extLst>
              <a:ext uri="{28A0092B-C50C-407E-A947-70E740481C1C}">
                <a14:useLocalDpi xmlns:a14="http://schemas.microsoft.com/office/drawing/2010/main" val="0"/>
              </a:ext>
            </a:extLst>
          </a:blip>
          <a:srcRect t="12944" b="12944"/>
          <a:stretch>
            <a:fillRect/>
          </a:stretch>
        </p:blipFill>
        <p:spPr bwMode="auto">
          <a:xfrm>
            <a:off x="0" y="0"/>
            <a:ext cx="12192000" cy="6891014"/>
          </a:xfrm>
          <a:prstGeom prst="rect">
            <a:avLst/>
          </a:prstGeom>
          <a:extLst/>
        </p:spPr>
      </p:pic>
      <p:sp>
        <p:nvSpPr>
          <p:cNvPr id="2" name="Title 1"/>
          <p:cNvSpPr>
            <a:spLocks noGrp="1"/>
          </p:cNvSpPr>
          <p:nvPr>
            <p:ph type="ctrTitle"/>
          </p:nvPr>
        </p:nvSpPr>
        <p:spPr>
          <a:xfrm>
            <a:off x="1647355" y="2107113"/>
            <a:ext cx="9619062" cy="3329581"/>
          </a:xfrm>
        </p:spPr>
        <p:txBody>
          <a:bodyPr/>
          <a:lstStyle/>
          <a:p>
            <a:pPr algn="ctr"/>
            <a:r>
              <a:rPr lang="en-US" sz="6000" b="1" dirty="0">
                <a:solidFill>
                  <a:schemeClr val="tx1"/>
                </a:solidFill>
              </a:rPr>
              <a:t>QUESTIONS</a:t>
            </a:r>
            <a:endParaRPr lang="en-US" sz="3200" b="1" dirty="0">
              <a:solidFill>
                <a:schemeClr val="tx1"/>
              </a:solidFill>
            </a:endParaRPr>
          </a:p>
        </p:txBody>
      </p:sp>
      <p:sp>
        <p:nvSpPr>
          <p:cNvPr id="3" name="Subtitle 2"/>
          <p:cNvSpPr>
            <a:spLocks noGrp="1"/>
          </p:cNvSpPr>
          <p:nvPr>
            <p:ph type="subTitle" idx="1"/>
          </p:nvPr>
        </p:nvSpPr>
        <p:spPr>
          <a:xfrm>
            <a:off x="3187569" y="4886806"/>
            <a:ext cx="8825658" cy="1583267"/>
          </a:xfrm>
        </p:spPr>
        <p:txBody>
          <a:bodyPr>
            <a:noAutofit/>
          </a:bodyPr>
          <a:lstStyle/>
          <a:p>
            <a:r>
              <a:rPr lang="en-US" sz="2800" b="1" dirty="0">
                <a:solidFill>
                  <a:schemeClr val="tx1"/>
                </a:solidFill>
                <a:effectLst>
                  <a:outerShdw blurRad="38100" dist="38100" dir="2700000" algn="tl">
                    <a:srgbClr val="000000">
                      <a:alpha val="43137"/>
                    </a:srgbClr>
                  </a:outerShdw>
                </a:effectLst>
              </a:rPr>
              <a:t>A PLACE TO CALL HOME</a:t>
            </a:r>
          </a:p>
          <a:p>
            <a:r>
              <a:rPr lang="en-US" sz="2800" b="1" dirty="0">
                <a:solidFill>
                  <a:schemeClr val="tx1"/>
                </a:solidFill>
                <a:effectLst>
                  <a:outerShdw blurRad="38100" dist="38100" dir="2700000" algn="tl">
                    <a:srgbClr val="000000">
                      <a:alpha val="43137"/>
                    </a:srgbClr>
                  </a:outerShdw>
                </a:effectLst>
              </a:rPr>
              <a:t>Virginia Executive Institute</a:t>
            </a:r>
          </a:p>
          <a:p>
            <a:r>
              <a:rPr lang="en-US" sz="2800" b="1" dirty="0">
                <a:solidFill>
                  <a:schemeClr val="tx1"/>
                </a:solidFill>
                <a:effectLst>
                  <a:outerShdw blurRad="38100" dist="38100" dir="2700000" algn="tl">
                    <a:srgbClr val="000000">
                      <a:alpha val="43137"/>
                    </a:srgbClr>
                  </a:outerShdw>
                </a:effectLst>
              </a:rPr>
              <a:t>Spring 2018</a:t>
            </a:r>
          </a:p>
        </p:txBody>
      </p:sp>
    </p:spTree>
    <p:extLst>
      <p:ext uri="{BB962C8B-B14F-4D97-AF65-F5344CB8AC3E}">
        <p14:creationId xmlns:p14="http://schemas.microsoft.com/office/powerpoint/2010/main" val="52559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475753"/>
            <a:ext cx="8825659" cy="1066800"/>
          </a:xfrm>
        </p:spPr>
        <p:txBody>
          <a:bodyPr>
            <a:normAutofit/>
          </a:bodyPr>
          <a:lstStyle/>
          <a:p>
            <a:pPr algn="ctr"/>
            <a:r>
              <a:rPr lang="en-US" sz="4000" dirty="0">
                <a:solidFill>
                  <a:schemeClr val="tx1"/>
                </a:solidFill>
              </a:rPr>
              <a:t>A PLACE TO CALL HOME</a:t>
            </a:r>
          </a:p>
        </p:txBody>
      </p:sp>
      <p:sp>
        <p:nvSpPr>
          <p:cNvPr id="3" name="Text Placeholder 2"/>
          <p:cNvSpPr>
            <a:spLocks noGrp="1"/>
          </p:cNvSpPr>
          <p:nvPr>
            <p:ph type="body" sz="half" idx="2"/>
          </p:nvPr>
        </p:nvSpPr>
        <p:spPr>
          <a:xfrm>
            <a:off x="963283" y="1603734"/>
            <a:ext cx="8824913" cy="4476750"/>
          </a:xfrm>
        </p:spPr>
        <p:txBody>
          <a:bodyPr>
            <a:normAutofit/>
          </a:bodyPr>
          <a:lstStyle/>
          <a:p>
            <a:r>
              <a:rPr lang="en-US" sz="2400" b="1" dirty="0"/>
              <a:t>Dr. Meir Amar </a:t>
            </a:r>
            <a:r>
              <a:rPr lang="en-US" sz="2400" dirty="0"/>
              <a:t>– Department for Aging and Rehabilitative Services</a:t>
            </a:r>
          </a:p>
          <a:p>
            <a:endParaRPr lang="en-US" sz="1050" dirty="0"/>
          </a:p>
          <a:p>
            <a:r>
              <a:rPr lang="en-US" sz="2400" b="1" dirty="0"/>
              <a:t>Angela Bartlett </a:t>
            </a:r>
            <a:r>
              <a:rPr lang="en-US" sz="2400" dirty="0"/>
              <a:t>– Department of Motor Vehicles</a:t>
            </a:r>
          </a:p>
          <a:p>
            <a:endParaRPr lang="en-US" sz="1050" dirty="0"/>
          </a:p>
          <a:p>
            <a:r>
              <a:rPr lang="en-US" sz="2400" b="1" dirty="0"/>
              <a:t>Sandra Gill </a:t>
            </a:r>
            <a:r>
              <a:rPr lang="en-US" sz="2400" dirty="0"/>
              <a:t>– Department of General Services</a:t>
            </a:r>
          </a:p>
          <a:p>
            <a:r>
              <a:rPr lang="en-US" sz="1050" dirty="0"/>
              <a:t> </a:t>
            </a:r>
          </a:p>
          <a:p>
            <a:r>
              <a:rPr lang="en-US" sz="2400" b="1" dirty="0"/>
              <a:t>Lisa Hernandez</a:t>
            </a:r>
            <a:r>
              <a:rPr lang="en-US" sz="2400" dirty="0"/>
              <a:t> – Department of Corrections</a:t>
            </a:r>
          </a:p>
          <a:p>
            <a:endParaRPr lang="en-US" sz="1050" dirty="0"/>
          </a:p>
          <a:p>
            <a:r>
              <a:rPr lang="en-US" sz="2400" b="1" dirty="0"/>
              <a:t>Tara Ragland </a:t>
            </a:r>
            <a:r>
              <a:rPr lang="en-US" sz="2400" dirty="0"/>
              <a:t>– Department of Social Services</a:t>
            </a:r>
          </a:p>
          <a:p>
            <a:endParaRPr lang="en-US" sz="1050" dirty="0"/>
          </a:p>
          <a:p>
            <a:r>
              <a:rPr lang="en-US" sz="2400" b="1" dirty="0"/>
              <a:t>Greer Saunders </a:t>
            </a:r>
            <a:r>
              <a:rPr lang="en-US" sz="2400" dirty="0"/>
              <a:t>– Virginia Community College System</a:t>
            </a:r>
          </a:p>
        </p:txBody>
      </p:sp>
      <p:sp>
        <p:nvSpPr>
          <p:cNvPr id="4" name="TextBox 3"/>
          <p:cNvSpPr txBox="1"/>
          <p:nvPr/>
        </p:nvSpPr>
        <p:spPr>
          <a:xfrm>
            <a:off x="7398327" y="5895818"/>
            <a:ext cx="3754582" cy="369332"/>
          </a:xfrm>
          <a:prstGeom prst="rect">
            <a:avLst/>
          </a:prstGeom>
          <a:noFill/>
        </p:spPr>
        <p:txBody>
          <a:bodyPr wrap="square" rtlCol="0">
            <a:spAutoFit/>
          </a:bodyPr>
          <a:lstStyle/>
          <a:p>
            <a:pPr algn="r"/>
            <a:r>
              <a:rPr lang="en-US" dirty="0"/>
              <a:t>Group 3 members</a:t>
            </a:r>
          </a:p>
        </p:txBody>
      </p:sp>
    </p:spTree>
    <p:extLst>
      <p:ext uri="{BB962C8B-B14F-4D97-AF65-F5344CB8AC3E}">
        <p14:creationId xmlns:p14="http://schemas.microsoft.com/office/powerpoint/2010/main" val="31500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5" y="428960"/>
            <a:ext cx="10496719" cy="1066800"/>
          </a:xfrm>
        </p:spPr>
        <p:txBody>
          <a:bodyPr>
            <a:normAutofit/>
          </a:bodyPr>
          <a:lstStyle/>
          <a:p>
            <a:pPr algn="ctr"/>
            <a:r>
              <a:rPr lang="en-US" sz="4000" dirty="0"/>
              <a:t>A Place to call home</a:t>
            </a:r>
            <a:r>
              <a:rPr lang="en-US" sz="4000" cap="none" dirty="0"/>
              <a:t> </a:t>
            </a:r>
            <a:endParaRPr lang="en-US" sz="4000" dirty="0"/>
          </a:p>
        </p:txBody>
      </p:sp>
      <p:sp>
        <p:nvSpPr>
          <p:cNvPr id="3" name="Text Placeholder 2"/>
          <p:cNvSpPr>
            <a:spLocks noGrp="1"/>
          </p:cNvSpPr>
          <p:nvPr>
            <p:ph type="body" idx="1"/>
          </p:nvPr>
        </p:nvSpPr>
        <p:spPr>
          <a:xfrm>
            <a:off x="469232" y="1346535"/>
            <a:ext cx="11165305" cy="2229196"/>
          </a:xfrm>
          <a:noFill/>
        </p:spPr>
        <p:txBody>
          <a:bodyPr/>
          <a:lstStyle/>
          <a:p>
            <a:pPr algn="just"/>
            <a:r>
              <a:rPr lang="en-US" dirty="0"/>
              <a:t>Virginia has one of the highest rental rates in the nation, causing many families to live in pay-by-the-week motels or in overcrowded housing.  Housing insecurity makes it more difficult for families to move out of poverty.  What are the existing and possible new initiatives to help these families gain and remain in permanent housing?</a:t>
            </a:r>
          </a:p>
        </p:txBody>
      </p:sp>
      <p:sp>
        <p:nvSpPr>
          <p:cNvPr id="15" name="Oval 1"/>
          <p:cNvSpPr>
            <a:spLocks noChangeArrowheads="1"/>
          </p:cNvSpPr>
          <p:nvPr/>
        </p:nvSpPr>
        <p:spPr bwMode="auto">
          <a:xfrm>
            <a:off x="4751042" y="4137614"/>
            <a:ext cx="1836737" cy="1035050"/>
          </a:xfrm>
          <a:prstGeom prst="ellipse">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latin typeface="Calibri" panose="020F0502020204030204" pitchFamily="34" charset="0"/>
                <a:ea typeface="Calibri" panose="020F0502020204030204" pitchFamily="34" charset="0"/>
                <a:cs typeface="Times New Roman" panose="02020603050405020304" pitchFamily="18" charset="0"/>
              </a:rPr>
              <a:t>Permanent</a:t>
            </a:r>
            <a:endParaRPr kumimoji="0" lang="en-US" altLang="en-US" sz="800" b="0" i="0" u="none" strike="noStrike" cap="none" normalizeH="0" baseline="0" dirty="0">
              <a:ln>
                <a:noFill/>
              </a:ln>
              <a:solidFill>
                <a:schemeClr val="tx1"/>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latin typeface="Calibri" panose="020F0502020204030204" pitchFamily="34" charset="0"/>
                <a:ea typeface="Calibri" panose="020F0502020204030204" pitchFamily="34" charset="0"/>
                <a:cs typeface="Times New Roman" panose="02020603050405020304" pitchFamily="18" charset="0"/>
              </a:rPr>
              <a:t>Housing</a:t>
            </a:r>
            <a:endParaRPr kumimoji="0" lang="en-US" altLang="en-US" sz="1800" b="0" i="0" u="none" strike="noStrike" cap="none" normalizeH="0" baseline="0" dirty="0">
              <a:ln>
                <a:noFill/>
              </a:ln>
              <a:solidFill>
                <a:schemeClr val="tx1"/>
              </a:solidFill>
              <a:latin typeface="Arial" panose="020B0604020202020204" pitchFamily="34" charset="0"/>
            </a:endParaRPr>
          </a:p>
        </p:txBody>
      </p:sp>
      <p:sp>
        <p:nvSpPr>
          <p:cNvPr id="16" name="Text Box 2"/>
          <p:cNvSpPr txBox="1">
            <a:spLocks noChangeArrowheads="1"/>
          </p:cNvSpPr>
          <p:nvPr/>
        </p:nvSpPr>
        <p:spPr bwMode="auto">
          <a:xfrm>
            <a:off x="2238165" y="3275798"/>
            <a:ext cx="1147763"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a:t>
            </a: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Text Box 3"/>
          <p:cNvSpPr txBox="1">
            <a:spLocks noChangeArrowheads="1"/>
          </p:cNvSpPr>
          <p:nvPr/>
        </p:nvSpPr>
        <p:spPr bwMode="auto">
          <a:xfrm>
            <a:off x="2238165" y="5269286"/>
            <a:ext cx="1124668"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Promising</a:t>
            </a:r>
            <a:endParaRPr lang="en-US" altLang="en-US" dirty="0">
              <a:solidFill>
                <a:srgbClr val="000000"/>
              </a:solidFill>
              <a:latin typeface="Arial"/>
              <a:ea typeface="Calibri" panose="020F0502020204030204" pitchFamily="34" charset="0"/>
              <a:cs typeface="Arial"/>
            </a:endParaRPr>
          </a:p>
          <a:p>
            <a:pPr algn="ctr" eaLnBrk="0" fontAlgn="base" hangingPunct="0">
              <a:spcBef>
                <a:spcPct val="0"/>
              </a:spcBef>
              <a:spcAft>
                <a:spcPct val="0"/>
              </a:spcAft>
            </a:pPr>
            <a:r>
              <a:rPr lang="en-US" altLang="en-US" sz="1400" b="1" dirty="0">
                <a:solidFill>
                  <a:srgbClr val="000000"/>
                </a:solidFill>
                <a:latin typeface="Calibri" panose="020F0502020204030204" pitchFamily="34" charset="0"/>
                <a:cs typeface="Times New Roman" panose="02020603050405020304" pitchFamily="18" charset="0"/>
              </a:rPr>
              <a:t>Practices</a:t>
            </a:r>
            <a:endParaRPr lang="en-US" altLang="en-US" dirty="0">
              <a:latin typeface="Arial" panose="020B0604020202020204" pitchFamily="34" charset="0"/>
              <a:cs typeface="Arial"/>
            </a:endParaRPr>
          </a:p>
        </p:txBody>
      </p:sp>
      <p:sp>
        <p:nvSpPr>
          <p:cNvPr id="18" name="Text Box 4"/>
          <p:cNvSpPr txBox="1">
            <a:spLocks noChangeArrowheads="1"/>
          </p:cNvSpPr>
          <p:nvPr/>
        </p:nvSpPr>
        <p:spPr bwMode="auto">
          <a:xfrm>
            <a:off x="7980218" y="3266774"/>
            <a:ext cx="1147762"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Barriers</a:t>
            </a: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9" name="Text Box 5"/>
          <p:cNvSpPr txBox="1">
            <a:spLocks noChangeArrowheads="1"/>
          </p:cNvSpPr>
          <p:nvPr/>
        </p:nvSpPr>
        <p:spPr bwMode="auto">
          <a:xfrm>
            <a:off x="7979427" y="5363005"/>
            <a:ext cx="1147763"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Calibri" panose="020F0502020204030204" pitchFamily="34" charset="0"/>
                <a:cs typeface="Times New Roman" panose="02020603050405020304" pitchFamily="18" charset="0"/>
              </a:rPr>
              <a:t>Conclusions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cxnSp>
        <p:nvCxnSpPr>
          <p:cNvPr id="20" name="Straight Connector 19"/>
          <p:cNvCxnSpPr/>
          <p:nvPr/>
        </p:nvCxnSpPr>
        <p:spPr>
          <a:xfrm>
            <a:off x="3362833" y="3642857"/>
            <a:ext cx="1388209" cy="80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62833" y="4973503"/>
            <a:ext cx="1560159" cy="610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547692" y="3687573"/>
            <a:ext cx="1432526" cy="758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42364" y="4940196"/>
            <a:ext cx="1537854" cy="727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675653" y="5214574"/>
            <a:ext cx="2902" cy="68783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56872" y="5725657"/>
            <a:ext cx="1107265" cy="6207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Data</a:t>
            </a:r>
          </a:p>
        </p:txBody>
      </p:sp>
      <p:cxnSp>
        <p:nvCxnSpPr>
          <p:cNvPr id="24" name="Straight Connector 23"/>
          <p:cNvCxnSpPr/>
          <p:nvPr/>
        </p:nvCxnSpPr>
        <p:spPr>
          <a:xfrm>
            <a:off x="5636029" y="3465022"/>
            <a:ext cx="2902" cy="687832"/>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5098960" y="2851393"/>
            <a:ext cx="1107265" cy="6207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1782995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5" y="428960"/>
            <a:ext cx="10496719" cy="1066800"/>
          </a:xfrm>
        </p:spPr>
        <p:txBody>
          <a:bodyPr>
            <a:normAutofit/>
          </a:bodyPr>
          <a:lstStyle/>
          <a:p>
            <a:pPr algn="ctr"/>
            <a:r>
              <a:rPr lang="en-US" sz="4000" dirty="0">
                <a:solidFill>
                  <a:schemeClr val="tx1"/>
                </a:solidFill>
              </a:rPr>
              <a:t>A Place to call home</a:t>
            </a:r>
            <a:r>
              <a:rPr lang="en-US" sz="4000" cap="none" dirty="0">
                <a:solidFill>
                  <a:schemeClr val="tx1"/>
                </a:solidFill>
              </a:rPr>
              <a:t> </a:t>
            </a:r>
            <a:endParaRPr lang="en-US" sz="4000" dirty="0">
              <a:solidFill>
                <a:schemeClr val="tx1"/>
              </a:solidFill>
            </a:endParaRPr>
          </a:p>
        </p:txBody>
      </p:sp>
      <p:sp>
        <p:nvSpPr>
          <p:cNvPr id="3" name="Text Placeholder 2"/>
          <p:cNvSpPr>
            <a:spLocks noGrp="1"/>
          </p:cNvSpPr>
          <p:nvPr>
            <p:ph type="body" idx="1"/>
          </p:nvPr>
        </p:nvSpPr>
        <p:spPr>
          <a:xfrm>
            <a:off x="469232" y="1346535"/>
            <a:ext cx="11165305" cy="2229196"/>
          </a:xfrm>
          <a:noFill/>
        </p:spPr>
        <p:txBody>
          <a:bodyPr/>
          <a:lstStyle/>
          <a:p>
            <a:pPr algn="just"/>
            <a:r>
              <a:rPr lang="en-US" dirty="0"/>
              <a:t>Virginia has one of the highest rental rates in the nation, causing many families to live in pay-by-the-week motels or in overcrowded housing.  Housing insecurity makes it more difficult for families to move out of poverty.  What are the existing and possible new initiatives to help these families gain and remain in permanent housing?</a:t>
            </a:r>
          </a:p>
        </p:txBody>
      </p:sp>
      <p:sp>
        <p:nvSpPr>
          <p:cNvPr id="15" name="Oval 1"/>
          <p:cNvSpPr>
            <a:spLocks noChangeArrowheads="1"/>
          </p:cNvSpPr>
          <p:nvPr/>
        </p:nvSpPr>
        <p:spPr bwMode="auto">
          <a:xfrm>
            <a:off x="4751042" y="4137614"/>
            <a:ext cx="1836737" cy="1035050"/>
          </a:xfrm>
          <a:prstGeom prst="ellipse">
            <a:avLst/>
          </a:prstGeom>
          <a:noFill/>
          <a:ln w="19050">
            <a:solidFill>
              <a:schemeClr val="accent1">
                <a:lumMod val="75000"/>
              </a:schemeClr>
            </a:solidFill>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latin typeface="Calibri" panose="020F0502020204030204" pitchFamily="34" charset="0"/>
                <a:ea typeface="Calibri" panose="020F0502020204030204" pitchFamily="34" charset="0"/>
                <a:cs typeface="Times New Roman" panose="02020603050405020304" pitchFamily="18" charset="0"/>
              </a:rPr>
              <a:t>Permanent</a:t>
            </a:r>
            <a:endParaRPr kumimoji="0" lang="en-US" altLang="en-US" sz="800" b="0" i="0" u="none" strike="noStrike" cap="none" normalizeH="0" baseline="0" dirty="0">
              <a:ln>
                <a:noFill/>
              </a:ln>
              <a:solidFill>
                <a:schemeClr val="tx1"/>
              </a:solidFill>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latin typeface="Calibri" panose="020F0502020204030204" pitchFamily="34" charset="0"/>
                <a:ea typeface="Calibri" panose="020F0502020204030204" pitchFamily="34" charset="0"/>
                <a:cs typeface="Times New Roman" panose="02020603050405020304" pitchFamily="18" charset="0"/>
              </a:rPr>
              <a:t>Housing</a:t>
            </a:r>
            <a:endParaRPr kumimoji="0" lang="en-US" altLang="en-US" sz="1800" b="0" i="0" u="none" strike="noStrike" cap="none" normalizeH="0" baseline="0" dirty="0">
              <a:ln>
                <a:noFill/>
              </a:ln>
              <a:solidFill>
                <a:schemeClr val="tx1"/>
              </a:solidFill>
              <a:latin typeface="Arial" panose="020B0604020202020204" pitchFamily="34" charset="0"/>
            </a:endParaRPr>
          </a:p>
        </p:txBody>
      </p:sp>
      <p:sp>
        <p:nvSpPr>
          <p:cNvPr id="16" name="Text Box 2"/>
          <p:cNvSpPr txBox="1">
            <a:spLocks noChangeArrowheads="1"/>
          </p:cNvSpPr>
          <p:nvPr/>
        </p:nvSpPr>
        <p:spPr bwMode="auto">
          <a:xfrm>
            <a:off x="2238165" y="3275798"/>
            <a:ext cx="1147763"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Current </a:t>
            </a: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Efforts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7" name="Text Box 3"/>
          <p:cNvSpPr txBox="1">
            <a:spLocks noChangeArrowheads="1"/>
          </p:cNvSpPr>
          <p:nvPr/>
        </p:nvSpPr>
        <p:spPr bwMode="auto">
          <a:xfrm>
            <a:off x="2238165" y="5269286"/>
            <a:ext cx="1124668"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Promising</a:t>
            </a:r>
            <a:endParaRPr lang="en-US" altLang="en-US" dirty="0">
              <a:solidFill>
                <a:srgbClr val="000000"/>
              </a:solidFill>
              <a:latin typeface="Arial"/>
              <a:ea typeface="Calibri" panose="020F0502020204030204" pitchFamily="34" charset="0"/>
              <a:cs typeface="Arial"/>
            </a:endParaRPr>
          </a:p>
          <a:p>
            <a:pPr algn="ctr" eaLnBrk="0" fontAlgn="base" hangingPunct="0">
              <a:spcBef>
                <a:spcPct val="0"/>
              </a:spcBef>
              <a:spcAft>
                <a:spcPct val="0"/>
              </a:spcAft>
            </a:pPr>
            <a:r>
              <a:rPr lang="en-US" altLang="en-US" sz="1400" b="1" dirty="0">
                <a:solidFill>
                  <a:srgbClr val="000000"/>
                </a:solidFill>
                <a:latin typeface="Calibri" panose="020F0502020204030204" pitchFamily="34" charset="0"/>
                <a:cs typeface="Times New Roman" panose="02020603050405020304" pitchFamily="18" charset="0"/>
              </a:rPr>
              <a:t>Practices</a:t>
            </a:r>
            <a:endParaRPr lang="en-US" altLang="en-US" dirty="0">
              <a:latin typeface="Arial" panose="020B0604020202020204" pitchFamily="34" charset="0"/>
              <a:cs typeface="Arial"/>
            </a:endParaRPr>
          </a:p>
        </p:txBody>
      </p:sp>
      <p:sp>
        <p:nvSpPr>
          <p:cNvPr id="18" name="Text Box 4"/>
          <p:cNvSpPr txBox="1">
            <a:spLocks noChangeArrowheads="1"/>
          </p:cNvSpPr>
          <p:nvPr/>
        </p:nvSpPr>
        <p:spPr bwMode="auto">
          <a:xfrm>
            <a:off x="7980218" y="3266774"/>
            <a:ext cx="1147762"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Barriers</a:t>
            </a:r>
            <a:r>
              <a:rPr lang="en-US" alt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kumimoji="0" lang="en-US" altLang="en-US" sz="14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Permanent Housing</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9" name="Text Box 5"/>
          <p:cNvSpPr txBox="1">
            <a:spLocks noChangeArrowheads="1"/>
          </p:cNvSpPr>
          <p:nvPr/>
        </p:nvSpPr>
        <p:spPr bwMode="auto">
          <a:xfrm>
            <a:off x="7979427" y="5363005"/>
            <a:ext cx="1147763" cy="768350"/>
          </a:xfrm>
          <a:prstGeom prst="rect">
            <a:avLst/>
          </a:prstGeom>
          <a:solidFill>
            <a:schemeClr val="accent5">
              <a:lumMod val="40000"/>
              <a:lumOff val="60000"/>
            </a:schemeClr>
          </a:solidFill>
          <a:ln w="19050">
            <a:solidFill>
              <a:srgbClr val="1F4D78"/>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b="1" dirty="0">
                <a:solidFill>
                  <a:srgbClr val="000000"/>
                </a:solidFill>
                <a:latin typeface="Calibri" panose="020F0502020204030204" pitchFamily="34" charset="0"/>
                <a:cs typeface="Times New Roman" panose="02020603050405020304" pitchFamily="18" charset="0"/>
              </a:rPr>
              <a:t>Conclusions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cxnSp>
        <p:nvCxnSpPr>
          <p:cNvPr id="20" name="Straight Connector 19"/>
          <p:cNvCxnSpPr/>
          <p:nvPr/>
        </p:nvCxnSpPr>
        <p:spPr>
          <a:xfrm>
            <a:off x="3362833" y="3642857"/>
            <a:ext cx="1388209" cy="80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62833" y="4973503"/>
            <a:ext cx="1560159" cy="610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547692" y="3687573"/>
            <a:ext cx="1432526" cy="758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42364" y="4940196"/>
            <a:ext cx="1537854" cy="727225"/>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138949" y="2955025"/>
            <a:ext cx="1107265" cy="1182589"/>
            <a:chOff x="5129440" y="2955025"/>
            <a:chExt cx="1107265" cy="1182589"/>
          </a:xfrm>
        </p:grpSpPr>
        <p:cxnSp>
          <p:nvCxnSpPr>
            <p:cNvPr id="5" name="Straight Connector 4"/>
            <p:cNvCxnSpPr>
              <a:endCxn id="15" idx="0"/>
            </p:cNvCxnSpPr>
            <p:nvPr/>
          </p:nvCxnSpPr>
          <p:spPr>
            <a:xfrm>
              <a:off x="5666509" y="3449782"/>
              <a:ext cx="2902" cy="687832"/>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129440" y="2955025"/>
              <a:ext cx="1107265" cy="6207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Introduction</a:t>
              </a:r>
            </a:p>
          </p:txBody>
        </p:sp>
      </p:grpSp>
      <p:cxnSp>
        <p:nvCxnSpPr>
          <p:cNvPr id="25" name="Straight Connector 24"/>
          <p:cNvCxnSpPr/>
          <p:nvPr/>
        </p:nvCxnSpPr>
        <p:spPr>
          <a:xfrm>
            <a:off x="5706243" y="5232788"/>
            <a:ext cx="2902" cy="6878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138949" y="5794671"/>
            <a:ext cx="1107265" cy="62070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Calibri" panose="020F0502020204030204" pitchFamily="34" charset="0"/>
                <a:cs typeface="Calibri" panose="020F0502020204030204" pitchFamily="34" charset="0"/>
              </a:rPr>
              <a:t>Data</a:t>
            </a:r>
          </a:p>
        </p:txBody>
      </p:sp>
      <p:pic>
        <p:nvPicPr>
          <p:cNvPr id="27" name="Picture 26"/>
          <p:cNvPicPr>
            <a:picLocks noGrp="1" noChangeAspect="1" noChangeArrowheads="1"/>
          </p:cNvPicPr>
          <p:nvPr/>
        </p:nvPicPr>
        <p:blipFill>
          <a:blip r:embed="rId2" cstate="print">
            <a:extLst>
              <a:ext uri="{28A0092B-C50C-407E-A947-70E740481C1C}">
                <a14:useLocalDpi xmlns:a14="http://schemas.microsoft.com/office/drawing/2010/main" val="0"/>
              </a:ext>
            </a:extLst>
          </a:blip>
          <a:srcRect t="12944" b="12944"/>
          <a:stretch>
            <a:fillRect/>
          </a:stretch>
        </p:blipFill>
        <p:spPr bwMode="auto">
          <a:xfrm>
            <a:off x="0" y="0"/>
            <a:ext cx="12192000" cy="6891014"/>
          </a:xfrm>
          <a:prstGeom prst="rect">
            <a:avLst/>
          </a:prstGeom>
          <a:extLst/>
        </p:spPr>
      </p:pic>
      <p:sp>
        <p:nvSpPr>
          <p:cNvPr id="8" name="TextBox 7"/>
          <p:cNvSpPr txBox="1"/>
          <p:nvPr/>
        </p:nvSpPr>
        <p:spPr>
          <a:xfrm>
            <a:off x="5600998" y="4728900"/>
            <a:ext cx="6495588" cy="1569660"/>
          </a:xfrm>
          <a:prstGeom prst="rect">
            <a:avLst/>
          </a:prstGeom>
          <a:noFill/>
        </p:spPr>
        <p:txBody>
          <a:bodyPr wrap="square" rtlCol="0">
            <a:spAutoFit/>
          </a:bodyPr>
          <a:lstStyle/>
          <a:p>
            <a:r>
              <a:rPr lang="en-US" sz="9600" dirty="0">
                <a:effectLst>
                  <a:outerShdw blurRad="38100" dist="38100" dir="2700000" algn="tl">
                    <a:srgbClr val="000000">
                      <a:alpha val="43137"/>
                    </a:srgbClr>
                  </a:outerShdw>
                </a:effectLst>
              </a:rPr>
              <a:t>Introduction</a:t>
            </a:r>
          </a:p>
        </p:txBody>
      </p:sp>
    </p:spTree>
    <p:extLst>
      <p:ext uri="{BB962C8B-B14F-4D97-AF65-F5344CB8AC3E}">
        <p14:creationId xmlns:p14="http://schemas.microsoft.com/office/powerpoint/2010/main" val="735963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12316"/>
            <a:ext cx="11029616" cy="1013800"/>
          </a:xfrm>
        </p:spPr>
        <p:txBody>
          <a:bodyPr/>
          <a:lstStyle/>
          <a:p>
            <a:r>
              <a:rPr lang="en-US" sz="4800"/>
              <a:t>WHAT IS HOUSING INSECURITY?</a:t>
            </a:r>
            <a:endParaRPr lang="en-US" sz="4800" dirty="0"/>
          </a:p>
        </p:txBody>
      </p:sp>
      <p:sp>
        <p:nvSpPr>
          <p:cNvPr id="3" name="Content Placeholder 2"/>
          <p:cNvSpPr>
            <a:spLocks noGrp="1"/>
          </p:cNvSpPr>
          <p:nvPr>
            <p:ph idx="1"/>
          </p:nvPr>
        </p:nvSpPr>
        <p:spPr>
          <a:xfrm>
            <a:off x="581192" y="1969169"/>
            <a:ext cx="11029615" cy="3627119"/>
          </a:xfrm>
        </p:spPr>
        <p:txBody>
          <a:bodyPr>
            <a:normAutofit fontScale="92500"/>
          </a:bodyPr>
          <a:lstStyle/>
          <a:p>
            <a:pPr>
              <a:lnSpc>
                <a:spcPct val="100000"/>
              </a:lnSpc>
              <a:spcBef>
                <a:spcPts val="0"/>
              </a:spcBef>
            </a:pPr>
            <a:r>
              <a:rPr lang="en-US" dirty="0"/>
              <a:t>The Department of Health and Human Services defines housing insecurity as:</a:t>
            </a:r>
          </a:p>
          <a:p>
            <a:pPr marL="383540" lvl="1">
              <a:lnSpc>
                <a:spcPct val="100000"/>
              </a:lnSpc>
              <a:spcBef>
                <a:spcPts val="0"/>
              </a:spcBef>
            </a:pPr>
            <a:r>
              <a:rPr lang="en-US" dirty="0"/>
              <a:t>High housing costs in proportion to income</a:t>
            </a:r>
            <a:endParaRPr lang="en-US" dirty="0">
              <a:solidFill>
                <a:srgbClr val="000000"/>
              </a:solidFill>
            </a:endParaRPr>
          </a:p>
          <a:p>
            <a:pPr marL="383540" lvl="1">
              <a:lnSpc>
                <a:spcPct val="100000"/>
              </a:lnSpc>
              <a:spcBef>
                <a:spcPts val="0"/>
              </a:spcBef>
            </a:pPr>
            <a:r>
              <a:rPr lang="en-US" dirty="0">
                <a:cs typeface="Calibri"/>
              </a:rPr>
              <a:t>Poor</a:t>
            </a:r>
            <a:r>
              <a:rPr lang="en-US" dirty="0"/>
              <a:t> housing quality</a:t>
            </a:r>
            <a:endParaRPr lang="en-US" dirty="0">
              <a:solidFill>
                <a:srgbClr val="000000"/>
              </a:solidFill>
            </a:endParaRPr>
          </a:p>
          <a:p>
            <a:pPr marL="383540" lvl="1">
              <a:lnSpc>
                <a:spcPct val="100000"/>
              </a:lnSpc>
              <a:spcBef>
                <a:spcPts val="0"/>
              </a:spcBef>
            </a:pPr>
            <a:r>
              <a:rPr lang="en-US" dirty="0"/>
              <a:t>Unstable neighborhoods or “multiple moves”</a:t>
            </a:r>
            <a:endParaRPr lang="en-US" dirty="0">
              <a:solidFill>
                <a:srgbClr val="000000"/>
              </a:solidFill>
            </a:endParaRPr>
          </a:p>
          <a:p>
            <a:pPr marL="383540" lvl="1">
              <a:lnSpc>
                <a:spcPct val="100000"/>
              </a:lnSpc>
              <a:spcBef>
                <a:spcPts val="0"/>
              </a:spcBef>
            </a:pPr>
            <a:r>
              <a:rPr lang="en-US" dirty="0"/>
              <a:t>Overcrowding</a:t>
            </a:r>
            <a:endParaRPr lang="en-US" dirty="0">
              <a:solidFill>
                <a:srgbClr val="000000"/>
              </a:solidFill>
            </a:endParaRPr>
          </a:p>
          <a:p>
            <a:pPr marL="383540" lvl="1">
              <a:lnSpc>
                <a:spcPct val="100000"/>
              </a:lnSpc>
              <a:spcBef>
                <a:spcPts val="0"/>
              </a:spcBef>
            </a:pPr>
            <a:r>
              <a:rPr lang="en-US" dirty="0"/>
              <a:t>Homelessness</a:t>
            </a:r>
          </a:p>
          <a:p>
            <a:pPr marL="383540" lvl="1">
              <a:lnSpc>
                <a:spcPct val="100000"/>
              </a:lnSpc>
              <a:spcBef>
                <a:spcPts val="0"/>
              </a:spcBef>
            </a:pPr>
            <a:endParaRPr lang="en-US" dirty="0">
              <a:solidFill>
                <a:schemeClr val="tx1"/>
              </a:solidFill>
              <a:cs typeface="Calibri"/>
            </a:endParaRPr>
          </a:p>
          <a:p>
            <a:pPr>
              <a:lnSpc>
                <a:spcPct val="100000"/>
              </a:lnSpc>
              <a:spcBef>
                <a:spcPts val="0"/>
              </a:spcBef>
            </a:pPr>
            <a:r>
              <a:rPr lang="en-US" dirty="0"/>
              <a:t>Expanded definition includes: </a:t>
            </a:r>
            <a:endParaRPr lang="en-US" dirty="0">
              <a:cs typeface="Calibri"/>
            </a:endParaRPr>
          </a:p>
          <a:p>
            <a:pPr marL="383540" lvl="1">
              <a:lnSpc>
                <a:spcPct val="100000"/>
              </a:lnSpc>
              <a:spcBef>
                <a:spcPts val="0"/>
              </a:spcBef>
            </a:pPr>
            <a:r>
              <a:rPr lang="en-US" dirty="0"/>
              <a:t>Chronically late on rent payments</a:t>
            </a:r>
            <a:endParaRPr lang="en-US" dirty="0">
              <a:solidFill>
                <a:schemeClr val="tx1"/>
              </a:solidFill>
              <a:cs typeface="Calibri"/>
            </a:endParaRPr>
          </a:p>
          <a:p>
            <a:pPr marL="383540" lvl="1">
              <a:lnSpc>
                <a:spcPct val="100000"/>
              </a:lnSpc>
              <a:spcBef>
                <a:spcPts val="0"/>
              </a:spcBef>
            </a:pPr>
            <a:r>
              <a:rPr lang="en-US" dirty="0"/>
              <a:t>Being evicted</a:t>
            </a:r>
          </a:p>
          <a:p>
            <a:pPr marL="383540" lvl="1"/>
            <a:endParaRPr lang="en-US" dirty="0">
              <a:cs typeface="Calibri"/>
            </a:endParaRP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068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40D4-1FE4-49B6-A4AE-E44D3F3AB811}"/>
              </a:ext>
            </a:extLst>
          </p:cNvPr>
          <p:cNvSpPr>
            <a:spLocks noGrp="1"/>
          </p:cNvSpPr>
          <p:nvPr>
            <p:ph type="title"/>
          </p:nvPr>
        </p:nvSpPr>
        <p:spPr/>
        <p:txBody>
          <a:bodyPr/>
          <a:lstStyle/>
          <a:p>
            <a:r>
              <a:rPr lang="en-US" dirty="0">
                <a:solidFill>
                  <a:schemeClr val="tx1"/>
                </a:solidFill>
              </a:rPr>
              <a:t>WHY SHOULD WE CARE?</a:t>
            </a:r>
            <a:endParaRPr lang="en-US" dirty="0"/>
          </a:p>
        </p:txBody>
      </p:sp>
      <p:sp>
        <p:nvSpPr>
          <p:cNvPr id="3" name="Content Placeholder 2">
            <a:extLst>
              <a:ext uri="{FF2B5EF4-FFF2-40B4-BE49-F238E27FC236}">
                <a16:creationId xmlns:a16="http://schemas.microsoft.com/office/drawing/2014/main" id="{11424F9A-A74E-490F-945E-C66F6E693709}"/>
              </a:ext>
            </a:extLst>
          </p:cNvPr>
          <p:cNvSpPr>
            <a:spLocks noGrp="1"/>
          </p:cNvSpPr>
          <p:nvPr>
            <p:ph idx="1"/>
          </p:nvPr>
        </p:nvSpPr>
        <p:spPr/>
        <p:txBody>
          <a:bodyPr/>
          <a:lstStyle/>
          <a:p>
            <a:pPr>
              <a:spcAft>
                <a:spcPts val="1200"/>
              </a:spcAft>
            </a:pPr>
            <a:r>
              <a:rPr lang="en-US" dirty="0">
                <a:solidFill>
                  <a:srgbClr val="FFFFFF"/>
                </a:solidFill>
              </a:rPr>
              <a:t>Adverse mental health, educational, and behavioral outcomes in children</a:t>
            </a:r>
          </a:p>
          <a:p>
            <a:pPr>
              <a:spcAft>
                <a:spcPts val="1200"/>
              </a:spcAft>
            </a:pPr>
            <a:r>
              <a:rPr lang="en-US" dirty="0">
                <a:solidFill>
                  <a:srgbClr val="FFFFFF"/>
                </a:solidFill>
              </a:rPr>
              <a:t>Diminished physical and mental health in adults</a:t>
            </a:r>
          </a:p>
          <a:p>
            <a:pPr>
              <a:spcAft>
                <a:spcPts val="1200"/>
              </a:spcAft>
            </a:pPr>
            <a:r>
              <a:rPr lang="en-US" dirty="0">
                <a:solidFill>
                  <a:srgbClr val="FFFFFF"/>
                </a:solidFill>
              </a:rPr>
              <a:t>Often associated with other forms of instability in families, schools, and communities</a:t>
            </a:r>
          </a:p>
          <a:p>
            <a:pPr>
              <a:spcAft>
                <a:spcPts val="1200"/>
              </a:spcAft>
            </a:pPr>
            <a:r>
              <a:rPr lang="en-US" dirty="0">
                <a:solidFill>
                  <a:srgbClr val="FFFFFF"/>
                </a:solidFill>
              </a:rPr>
              <a:t>We all pay for the effects of housing insecurity</a:t>
            </a:r>
          </a:p>
          <a:p>
            <a:endParaRPr lang="en-US" dirty="0"/>
          </a:p>
        </p:txBody>
      </p:sp>
      <p:sp>
        <p:nvSpPr>
          <p:cNvPr id="4" name="Slide Number Placeholder 3">
            <a:extLst>
              <a:ext uri="{FF2B5EF4-FFF2-40B4-BE49-F238E27FC236}">
                <a16:creationId xmlns:a16="http://schemas.microsoft.com/office/drawing/2014/main" id="{A8A7850A-C5BE-4968-BFB4-7FBB01D495B5}"/>
              </a:ext>
            </a:extLst>
          </p:cNvPr>
          <p:cNvSpPr>
            <a:spLocks noGrp="1"/>
          </p:cNvSpPr>
          <p:nvPr>
            <p:ph type="sldNum" sz="quarter" idx="12"/>
          </p:nvPr>
        </p:nvSpPr>
        <p:spPr/>
        <p:txBody>
          <a:bodyPr/>
          <a:lstStyle/>
          <a:p>
            <a:fld id="{77591ADF-2C5E-48E9-AE07-9DCE586366A2}" type="slidenum">
              <a:rPr lang="en-US" smtClean="0"/>
              <a:pPr/>
              <a:t>6</a:t>
            </a:fld>
            <a:endParaRPr lang="en-US"/>
          </a:p>
        </p:txBody>
      </p:sp>
    </p:spTree>
    <p:extLst>
      <p:ext uri="{BB962C8B-B14F-4D97-AF65-F5344CB8AC3E}">
        <p14:creationId xmlns:p14="http://schemas.microsoft.com/office/powerpoint/2010/main" val="2446940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37489" y="4595209"/>
            <a:ext cx="9144000" cy="1641490"/>
          </a:xfrm>
        </p:spPr>
        <p:txBody>
          <a:bodyPr vert="horz" wrap="none" lIns="91440" tIns="45720" rIns="91440" bIns="45720" rtlCol="0" anchor="t">
            <a:normAutofit/>
          </a:bodyPr>
          <a:lstStyle/>
          <a:p>
            <a:pPr algn="r"/>
            <a:r>
              <a:rPr lang="en-US"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rPr>
              <a:t>Data</a:t>
            </a:r>
          </a:p>
        </p:txBody>
      </p:sp>
    </p:spTree>
    <p:extLst>
      <p:ext uri="{BB962C8B-B14F-4D97-AF65-F5344CB8AC3E}">
        <p14:creationId xmlns:p14="http://schemas.microsoft.com/office/powerpoint/2010/main" val="411098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455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028" y="950692"/>
            <a:ext cx="9252154" cy="1016654"/>
          </a:xfrm>
        </p:spPr>
        <p:txBody>
          <a:bodyPr vert="horz" lIns="91440" tIns="45720" rIns="91440" bIns="45720" rtlCol="0" anchor="t">
            <a:normAutofit/>
          </a:bodyPr>
          <a:lstStyle/>
          <a:p>
            <a:r>
              <a:rPr lang="en-US" sz="4200" dirty="0">
                <a:solidFill>
                  <a:schemeClr val="bg1"/>
                </a:solidFill>
              </a:rPr>
              <a:t>DATA</a:t>
            </a:r>
          </a:p>
        </p:txBody>
      </p:sp>
      <p:grpSp>
        <p:nvGrpSpPr>
          <p:cNvPr id="20" name="Group 19"/>
          <p:cNvGrpSpPr/>
          <p:nvPr/>
        </p:nvGrpSpPr>
        <p:grpSpPr>
          <a:xfrm>
            <a:off x="2566912" y="2645358"/>
            <a:ext cx="2016281" cy="2822794"/>
            <a:chOff x="652654" y="2679542"/>
            <a:chExt cx="2016281" cy="2822794"/>
          </a:xfrm>
        </p:grpSpPr>
        <p:sp>
          <p:nvSpPr>
            <p:cNvPr id="4" name="Freeform 3"/>
            <p:cNvSpPr/>
            <p:nvPr/>
          </p:nvSpPr>
          <p:spPr>
            <a:xfrm>
              <a:off x="652654" y="2679542"/>
              <a:ext cx="2016281" cy="2822794"/>
            </a:xfrm>
            <a:custGeom>
              <a:avLst/>
              <a:gdLst>
                <a:gd name="connsiteX0" fmla="*/ 0 w 2016281"/>
                <a:gd name="connsiteY0" fmla="*/ 0 h 2822794"/>
                <a:gd name="connsiteX1" fmla="*/ 2016281 w 2016281"/>
                <a:gd name="connsiteY1" fmla="*/ 0 h 2822794"/>
                <a:gd name="connsiteX2" fmla="*/ 2016281 w 2016281"/>
                <a:gd name="connsiteY2" fmla="*/ 2822794 h 2822794"/>
                <a:gd name="connsiteX3" fmla="*/ 0 w 2016281"/>
                <a:gd name="connsiteY3" fmla="*/ 2822794 h 2822794"/>
                <a:gd name="connsiteX4" fmla="*/ 0 w 2016281"/>
                <a:gd name="connsiteY4" fmla="*/ 0 h 28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81" h="2822794">
                  <a:moveTo>
                    <a:pt x="0" y="0"/>
                  </a:moveTo>
                  <a:lnTo>
                    <a:pt x="2016281" y="0"/>
                  </a:lnTo>
                  <a:lnTo>
                    <a:pt x="2016281" y="2822794"/>
                  </a:lnTo>
                  <a:lnTo>
                    <a:pt x="0" y="2822794"/>
                  </a:lnTo>
                  <a:lnTo>
                    <a:pt x="0" y="0"/>
                  </a:lnTo>
                  <a:close/>
                </a:path>
              </a:pathLst>
            </a:custGeom>
            <a:ln>
              <a:solidFill>
                <a:schemeClr val="accent5">
                  <a:lumMod val="40000"/>
                  <a:lumOff val="60000"/>
                </a:schemeClr>
              </a:solidFill>
            </a:ln>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157197" tIns="1402862" rIns="157197" bIns="386656" numCol="1" spcCol="1270" anchor="t" anchorCtr="0">
              <a:noAutofit/>
            </a:bodyPr>
            <a:lstStyle/>
            <a:p>
              <a:pPr lvl="0" algn="l" defTabSz="622300">
                <a:lnSpc>
                  <a:spcPct val="90000"/>
                </a:lnSpc>
                <a:spcBef>
                  <a:spcPct val="0"/>
                </a:spcBef>
                <a:spcAft>
                  <a:spcPct val="35000"/>
                </a:spcAft>
              </a:pPr>
              <a:r>
                <a:rPr lang="en-US" sz="1400" kern="1200" dirty="0"/>
                <a:t>Number of renters who pay more than 30% of their income on housing is rising.</a:t>
              </a:r>
            </a:p>
          </p:txBody>
        </p:sp>
        <p:sp>
          <p:nvSpPr>
            <p:cNvPr id="6" name="Freeform 5"/>
            <p:cNvSpPr/>
            <p:nvPr/>
          </p:nvSpPr>
          <p:spPr>
            <a:xfrm>
              <a:off x="1237375" y="2961822"/>
              <a:ext cx="846838" cy="846838"/>
            </a:xfrm>
            <a:custGeom>
              <a:avLst/>
              <a:gdLst>
                <a:gd name="connsiteX0" fmla="*/ 0 w 846838"/>
                <a:gd name="connsiteY0" fmla="*/ 423419 h 846838"/>
                <a:gd name="connsiteX1" fmla="*/ 423419 w 846838"/>
                <a:gd name="connsiteY1" fmla="*/ 0 h 846838"/>
                <a:gd name="connsiteX2" fmla="*/ 846838 w 846838"/>
                <a:gd name="connsiteY2" fmla="*/ 423419 h 846838"/>
                <a:gd name="connsiteX3" fmla="*/ 423419 w 846838"/>
                <a:gd name="connsiteY3" fmla="*/ 846838 h 846838"/>
                <a:gd name="connsiteX4" fmla="*/ 0 w 846838"/>
                <a:gd name="connsiteY4" fmla="*/ 423419 h 84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38" h="846838">
                  <a:moveTo>
                    <a:pt x="0" y="423419"/>
                  </a:moveTo>
                  <a:cubicBezTo>
                    <a:pt x="0" y="189571"/>
                    <a:pt x="189571" y="0"/>
                    <a:pt x="423419" y="0"/>
                  </a:cubicBezTo>
                  <a:cubicBezTo>
                    <a:pt x="657267" y="0"/>
                    <a:pt x="846838" y="189571"/>
                    <a:pt x="846838" y="423419"/>
                  </a:cubicBezTo>
                  <a:cubicBezTo>
                    <a:pt x="846838" y="657267"/>
                    <a:pt x="657267" y="846838"/>
                    <a:pt x="423419" y="846838"/>
                  </a:cubicBezTo>
                  <a:cubicBezTo>
                    <a:pt x="189571" y="846838"/>
                    <a:pt x="0" y="657267"/>
                    <a:pt x="0" y="423419"/>
                  </a:cubicBezTo>
                  <a:close/>
                </a:path>
              </a:pathLst>
            </a:custGeom>
            <a:ln>
              <a:solidFill>
                <a:schemeClr val="accent5">
                  <a:lumMod val="40000"/>
                  <a:lumOff val="60000"/>
                </a:schemeClr>
              </a:solidFill>
            </a:ln>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90040" tIns="136717" rIns="190040" bIns="136717" numCol="1" spcCol="1270" anchor="ctr" anchorCtr="0">
              <a:noAutofit/>
            </a:bodyPr>
            <a:lstStyle/>
            <a:p>
              <a:pPr lvl="0" algn="ctr" defTabSz="1822450">
                <a:lnSpc>
                  <a:spcPct val="90000"/>
                </a:lnSpc>
                <a:spcBef>
                  <a:spcPct val="0"/>
                </a:spcBef>
                <a:spcAft>
                  <a:spcPct val="35000"/>
                </a:spcAft>
              </a:pPr>
              <a:r>
                <a:rPr lang="en-US" sz="4100" kern="1200" dirty="0"/>
                <a:t>2</a:t>
              </a:r>
            </a:p>
          </p:txBody>
        </p:sp>
      </p:grpSp>
      <p:grpSp>
        <p:nvGrpSpPr>
          <p:cNvPr id="21" name="Group 20"/>
          <p:cNvGrpSpPr/>
          <p:nvPr/>
        </p:nvGrpSpPr>
        <p:grpSpPr>
          <a:xfrm>
            <a:off x="4861734" y="2653905"/>
            <a:ext cx="2016281" cy="2822794"/>
            <a:chOff x="2870564" y="2679542"/>
            <a:chExt cx="2016281" cy="2822794"/>
          </a:xfrm>
        </p:grpSpPr>
        <p:sp>
          <p:nvSpPr>
            <p:cNvPr id="8" name="Freeform 7"/>
            <p:cNvSpPr/>
            <p:nvPr/>
          </p:nvSpPr>
          <p:spPr>
            <a:xfrm>
              <a:off x="2870564" y="2679542"/>
              <a:ext cx="2016281" cy="2822794"/>
            </a:xfrm>
            <a:custGeom>
              <a:avLst/>
              <a:gdLst>
                <a:gd name="connsiteX0" fmla="*/ 0 w 2016281"/>
                <a:gd name="connsiteY0" fmla="*/ 0 h 2822794"/>
                <a:gd name="connsiteX1" fmla="*/ 2016281 w 2016281"/>
                <a:gd name="connsiteY1" fmla="*/ 0 h 2822794"/>
                <a:gd name="connsiteX2" fmla="*/ 2016281 w 2016281"/>
                <a:gd name="connsiteY2" fmla="*/ 2822794 h 2822794"/>
                <a:gd name="connsiteX3" fmla="*/ 0 w 2016281"/>
                <a:gd name="connsiteY3" fmla="*/ 2822794 h 2822794"/>
                <a:gd name="connsiteX4" fmla="*/ 0 w 2016281"/>
                <a:gd name="connsiteY4" fmla="*/ 0 h 28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81" h="2822794">
                  <a:moveTo>
                    <a:pt x="0" y="0"/>
                  </a:moveTo>
                  <a:lnTo>
                    <a:pt x="2016281" y="0"/>
                  </a:lnTo>
                  <a:lnTo>
                    <a:pt x="2016281" y="2822794"/>
                  </a:lnTo>
                  <a:lnTo>
                    <a:pt x="0" y="2822794"/>
                  </a:lnTo>
                  <a:lnTo>
                    <a:pt x="0" y="0"/>
                  </a:lnTo>
                  <a:close/>
                </a:path>
              </a:pathLst>
            </a:custGeom>
            <a:ln>
              <a:solidFill>
                <a:schemeClr val="accent5">
                  <a:lumMod val="40000"/>
                  <a:lumOff val="60000"/>
                  <a:alpha val="90000"/>
                </a:schemeClr>
              </a:solidFill>
            </a:ln>
          </p:spPr>
          <p:style>
            <a:lnRef idx="1">
              <a:schemeClr val="accent2">
                <a:tint val="40000"/>
                <a:alpha val="90000"/>
                <a:hueOff val="-1142550"/>
                <a:satOff val="-3521"/>
                <a:lumOff val="-1122"/>
                <a:alphaOff val="0"/>
              </a:schemeClr>
            </a:lnRef>
            <a:fillRef idx="1">
              <a:schemeClr val="accent2">
                <a:tint val="40000"/>
                <a:alpha val="90000"/>
                <a:hueOff val="-1142550"/>
                <a:satOff val="-3521"/>
                <a:lumOff val="-1122"/>
                <a:alphaOff val="0"/>
              </a:schemeClr>
            </a:fillRef>
            <a:effectRef idx="0">
              <a:schemeClr val="accent2">
                <a:tint val="40000"/>
                <a:alpha val="90000"/>
                <a:hueOff val="-1142550"/>
                <a:satOff val="-3521"/>
                <a:lumOff val="-1122"/>
                <a:alphaOff val="0"/>
              </a:schemeClr>
            </a:effectRef>
            <a:fontRef idx="minor">
              <a:schemeClr val="dk1">
                <a:hueOff val="0"/>
                <a:satOff val="0"/>
                <a:lumOff val="0"/>
                <a:alphaOff val="0"/>
              </a:schemeClr>
            </a:fontRef>
          </p:style>
          <p:txBody>
            <a:bodyPr spcFirstLastPara="0" vert="horz" wrap="square" lIns="157197" tIns="1402862" rIns="157197" bIns="386656" numCol="1" spcCol="1270" anchor="t" anchorCtr="0">
              <a:noAutofit/>
            </a:bodyPr>
            <a:lstStyle/>
            <a:p>
              <a:pPr lvl="0" algn="l" defTabSz="622300">
                <a:lnSpc>
                  <a:spcPct val="90000"/>
                </a:lnSpc>
                <a:spcBef>
                  <a:spcPct val="0"/>
                </a:spcBef>
                <a:spcAft>
                  <a:spcPct val="35000"/>
                </a:spcAft>
              </a:pPr>
              <a:r>
                <a:rPr lang="en-US" sz="1400" kern="1200" dirty="0"/>
                <a:t>13% of Virginia households pay more than 50% of income on housing. </a:t>
              </a:r>
            </a:p>
          </p:txBody>
        </p:sp>
        <p:sp>
          <p:nvSpPr>
            <p:cNvPr id="9" name="Freeform 8"/>
            <p:cNvSpPr/>
            <p:nvPr/>
          </p:nvSpPr>
          <p:spPr>
            <a:xfrm>
              <a:off x="3455285" y="2961822"/>
              <a:ext cx="846838" cy="846838"/>
            </a:xfrm>
            <a:custGeom>
              <a:avLst/>
              <a:gdLst>
                <a:gd name="connsiteX0" fmla="*/ 0 w 846838"/>
                <a:gd name="connsiteY0" fmla="*/ 423419 h 846838"/>
                <a:gd name="connsiteX1" fmla="*/ 423419 w 846838"/>
                <a:gd name="connsiteY1" fmla="*/ 0 h 846838"/>
                <a:gd name="connsiteX2" fmla="*/ 846838 w 846838"/>
                <a:gd name="connsiteY2" fmla="*/ 423419 h 846838"/>
                <a:gd name="connsiteX3" fmla="*/ 423419 w 846838"/>
                <a:gd name="connsiteY3" fmla="*/ 846838 h 846838"/>
                <a:gd name="connsiteX4" fmla="*/ 0 w 846838"/>
                <a:gd name="connsiteY4" fmla="*/ 423419 h 84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38" h="846838">
                  <a:moveTo>
                    <a:pt x="0" y="423419"/>
                  </a:moveTo>
                  <a:cubicBezTo>
                    <a:pt x="0" y="189571"/>
                    <a:pt x="189571" y="0"/>
                    <a:pt x="423419" y="0"/>
                  </a:cubicBezTo>
                  <a:cubicBezTo>
                    <a:pt x="657267" y="0"/>
                    <a:pt x="846838" y="189571"/>
                    <a:pt x="846838" y="423419"/>
                  </a:cubicBezTo>
                  <a:cubicBezTo>
                    <a:pt x="846838" y="657267"/>
                    <a:pt x="657267" y="846838"/>
                    <a:pt x="423419" y="846838"/>
                  </a:cubicBezTo>
                  <a:cubicBezTo>
                    <a:pt x="189571" y="846838"/>
                    <a:pt x="0" y="657267"/>
                    <a:pt x="0" y="423419"/>
                  </a:cubicBezTo>
                  <a:close/>
                </a:path>
              </a:pathLst>
            </a:custGeom>
          </p:spPr>
          <p:style>
            <a:lnRef idx="1">
              <a:schemeClr val="accent2">
                <a:hueOff val="-1136222"/>
                <a:satOff val="-1516"/>
                <a:lumOff val="-4532"/>
                <a:alphaOff val="0"/>
              </a:schemeClr>
            </a:lnRef>
            <a:fillRef idx="2">
              <a:schemeClr val="accent2">
                <a:hueOff val="-1136222"/>
                <a:satOff val="-1516"/>
                <a:lumOff val="-4532"/>
                <a:alphaOff val="0"/>
              </a:schemeClr>
            </a:fillRef>
            <a:effectRef idx="1">
              <a:schemeClr val="accent2">
                <a:hueOff val="-1136222"/>
                <a:satOff val="-1516"/>
                <a:lumOff val="-4532"/>
                <a:alphaOff val="0"/>
              </a:schemeClr>
            </a:effectRef>
            <a:fontRef idx="minor">
              <a:schemeClr val="dk1"/>
            </a:fontRef>
          </p:style>
          <p:txBody>
            <a:bodyPr spcFirstLastPara="0" vert="horz" wrap="square" lIns="190040" tIns="136717" rIns="190040" bIns="136717" numCol="1" spcCol="1270" anchor="ctr" anchorCtr="0">
              <a:noAutofit/>
            </a:bodyPr>
            <a:lstStyle/>
            <a:p>
              <a:pPr lvl="0" algn="ctr" defTabSz="1822450">
                <a:lnSpc>
                  <a:spcPct val="90000"/>
                </a:lnSpc>
                <a:spcBef>
                  <a:spcPct val="0"/>
                </a:spcBef>
                <a:spcAft>
                  <a:spcPct val="35000"/>
                </a:spcAft>
              </a:pPr>
              <a:r>
                <a:rPr lang="en-US" sz="4100" kern="1200" dirty="0"/>
                <a:t>3</a:t>
              </a:r>
            </a:p>
          </p:txBody>
        </p:sp>
      </p:grpSp>
      <p:grpSp>
        <p:nvGrpSpPr>
          <p:cNvPr id="22" name="Group 21"/>
          <p:cNvGrpSpPr/>
          <p:nvPr/>
        </p:nvGrpSpPr>
        <p:grpSpPr>
          <a:xfrm>
            <a:off x="7199285" y="2670995"/>
            <a:ext cx="2016281" cy="2822794"/>
            <a:chOff x="5088474" y="2679542"/>
            <a:chExt cx="2016281" cy="2822794"/>
          </a:xfrm>
        </p:grpSpPr>
        <p:sp>
          <p:nvSpPr>
            <p:cNvPr id="11" name="Freeform 10"/>
            <p:cNvSpPr/>
            <p:nvPr/>
          </p:nvSpPr>
          <p:spPr>
            <a:xfrm>
              <a:off x="5088474" y="2679542"/>
              <a:ext cx="2016281" cy="2822794"/>
            </a:xfrm>
            <a:custGeom>
              <a:avLst/>
              <a:gdLst>
                <a:gd name="connsiteX0" fmla="*/ 0 w 2016281"/>
                <a:gd name="connsiteY0" fmla="*/ 0 h 2822794"/>
                <a:gd name="connsiteX1" fmla="*/ 2016281 w 2016281"/>
                <a:gd name="connsiteY1" fmla="*/ 0 h 2822794"/>
                <a:gd name="connsiteX2" fmla="*/ 2016281 w 2016281"/>
                <a:gd name="connsiteY2" fmla="*/ 2822794 h 2822794"/>
                <a:gd name="connsiteX3" fmla="*/ 0 w 2016281"/>
                <a:gd name="connsiteY3" fmla="*/ 2822794 h 2822794"/>
                <a:gd name="connsiteX4" fmla="*/ 0 w 2016281"/>
                <a:gd name="connsiteY4" fmla="*/ 0 h 28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81" h="2822794">
                  <a:moveTo>
                    <a:pt x="0" y="0"/>
                  </a:moveTo>
                  <a:lnTo>
                    <a:pt x="2016281" y="0"/>
                  </a:lnTo>
                  <a:lnTo>
                    <a:pt x="2016281" y="2822794"/>
                  </a:lnTo>
                  <a:lnTo>
                    <a:pt x="0" y="2822794"/>
                  </a:lnTo>
                  <a:lnTo>
                    <a:pt x="0" y="0"/>
                  </a:lnTo>
                  <a:close/>
                </a:path>
              </a:pathLst>
            </a:custGeom>
            <a:ln>
              <a:solidFill>
                <a:schemeClr val="accent5">
                  <a:lumMod val="40000"/>
                  <a:lumOff val="60000"/>
                  <a:alpha val="90000"/>
                </a:schemeClr>
              </a:solidFill>
            </a:ln>
          </p:spPr>
          <p:style>
            <a:lnRef idx="1">
              <a:schemeClr val="accent2">
                <a:tint val="40000"/>
                <a:alpha val="90000"/>
                <a:hueOff val="-2285099"/>
                <a:satOff val="-7042"/>
                <a:lumOff val="-2243"/>
                <a:alphaOff val="0"/>
              </a:schemeClr>
            </a:lnRef>
            <a:fillRef idx="1">
              <a:schemeClr val="accent2">
                <a:tint val="40000"/>
                <a:alpha val="90000"/>
                <a:hueOff val="-2285099"/>
                <a:satOff val="-7042"/>
                <a:lumOff val="-2243"/>
                <a:alphaOff val="0"/>
              </a:schemeClr>
            </a:fillRef>
            <a:effectRef idx="0">
              <a:schemeClr val="accent2">
                <a:tint val="40000"/>
                <a:alpha val="90000"/>
                <a:hueOff val="-2285099"/>
                <a:satOff val="-7042"/>
                <a:lumOff val="-2243"/>
                <a:alphaOff val="0"/>
              </a:schemeClr>
            </a:effectRef>
            <a:fontRef idx="minor">
              <a:schemeClr val="dk1">
                <a:hueOff val="0"/>
                <a:satOff val="0"/>
                <a:lumOff val="0"/>
                <a:alphaOff val="0"/>
              </a:schemeClr>
            </a:fontRef>
          </p:style>
          <p:txBody>
            <a:bodyPr spcFirstLastPara="0" vert="horz" wrap="square" lIns="157197" tIns="1402862" rIns="157197" bIns="386656" numCol="1" spcCol="1270" anchor="t" anchorCtr="0">
              <a:noAutofit/>
            </a:bodyPr>
            <a:lstStyle/>
            <a:p>
              <a:pPr lvl="0" algn="l" defTabSz="622300">
                <a:lnSpc>
                  <a:spcPct val="90000"/>
                </a:lnSpc>
                <a:spcBef>
                  <a:spcPct val="0"/>
                </a:spcBef>
                <a:spcAft>
                  <a:spcPct val="35000"/>
                </a:spcAft>
              </a:pPr>
              <a:r>
                <a:rPr lang="en-US" sz="1400" kern="1200" dirty="0"/>
                <a:t>Across Virginia, an estimated 3,000 school-age children live in motels.</a:t>
              </a:r>
            </a:p>
          </p:txBody>
        </p:sp>
        <p:sp>
          <p:nvSpPr>
            <p:cNvPr id="12" name="Freeform 11"/>
            <p:cNvSpPr/>
            <p:nvPr/>
          </p:nvSpPr>
          <p:spPr>
            <a:xfrm>
              <a:off x="5673195" y="2961822"/>
              <a:ext cx="846838" cy="846838"/>
            </a:xfrm>
            <a:custGeom>
              <a:avLst/>
              <a:gdLst>
                <a:gd name="connsiteX0" fmla="*/ 0 w 846838"/>
                <a:gd name="connsiteY0" fmla="*/ 423419 h 846838"/>
                <a:gd name="connsiteX1" fmla="*/ 423419 w 846838"/>
                <a:gd name="connsiteY1" fmla="*/ 0 h 846838"/>
                <a:gd name="connsiteX2" fmla="*/ 846838 w 846838"/>
                <a:gd name="connsiteY2" fmla="*/ 423419 h 846838"/>
                <a:gd name="connsiteX3" fmla="*/ 423419 w 846838"/>
                <a:gd name="connsiteY3" fmla="*/ 846838 h 846838"/>
                <a:gd name="connsiteX4" fmla="*/ 0 w 846838"/>
                <a:gd name="connsiteY4" fmla="*/ 423419 h 84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38" h="846838">
                  <a:moveTo>
                    <a:pt x="0" y="423419"/>
                  </a:moveTo>
                  <a:cubicBezTo>
                    <a:pt x="0" y="189571"/>
                    <a:pt x="189571" y="0"/>
                    <a:pt x="423419" y="0"/>
                  </a:cubicBezTo>
                  <a:cubicBezTo>
                    <a:pt x="657267" y="0"/>
                    <a:pt x="846838" y="189571"/>
                    <a:pt x="846838" y="423419"/>
                  </a:cubicBezTo>
                  <a:cubicBezTo>
                    <a:pt x="846838" y="657267"/>
                    <a:pt x="657267" y="846838"/>
                    <a:pt x="423419" y="846838"/>
                  </a:cubicBezTo>
                  <a:cubicBezTo>
                    <a:pt x="189571" y="846838"/>
                    <a:pt x="0" y="657267"/>
                    <a:pt x="0" y="423419"/>
                  </a:cubicBezTo>
                  <a:close/>
                </a:path>
              </a:pathLst>
            </a:custGeom>
          </p:spPr>
          <p:style>
            <a:lnRef idx="1">
              <a:schemeClr val="accent2">
                <a:hueOff val="-2272443"/>
                <a:satOff val="-3031"/>
                <a:lumOff val="-9063"/>
                <a:alphaOff val="0"/>
              </a:schemeClr>
            </a:lnRef>
            <a:fillRef idx="2">
              <a:schemeClr val="accent2">
                <a:hueOff val="-2272443"/>
                <a:satOff val="-3031"/>
                <a:lumOff val="-9063"/>
                <a:alphaOff val="0"/>
              </a:schemeClr>
            </a:fillRef>
            <a:effectRef idx="1">
              <a:schemeClr val="accent2">
                <a:hueOff val="-2272443"/>
                <a:satOff val="-3031"/>
                <a:lumOff val="-9063"/>
                <a:alphaOff val="0"/>
              </a:schemeClr>
            </a:effectRef>
            <a:fontRef idx="minor">
              <a:schemeClr val="dk1"/>
            </a:fontRef>
          </p:style>
          <p:txBody>
            <a:bodyPr spcFirstLastPara="0" vert="horz" wrap="square" lIns="190040" tIns="136717" rIns="190040" bIns="136717" numCol="1" spcCol="1270" anchor="ctr" anchorCtr="0">
              <a:noAutofit/>
            </a:bodyPr>
            <a:lstStyle/>
            <a:p>
              <a:pPr lvl="0" algn="ctr" defTabSz="1822450">
                <a:lnSpc>
                  <a:spcPct val="90000"/>
                </a:lnSpc>
                <a:spcBef>
                  <a:spcPct val="0"/>
                </a:spcBef>
                <a:spcAft>
                  <a:spcPct val="35000"/>
                </a:spcAft>
              </a:pPr>
              <a:r>
                <a:rPr lang="en-US" sz="4100" kern="1200" dirty="0"/>
                <a:t>4</a:t>
              </a:r>
            </a:p>
          </p:txBody>
        </p:sp>
      </p:grpSp>
      <p:grpSp>
        <p:nvGrpSpPr>
          <p:cNvPr id="23" name="Group 22"/>
          <p:cNvGrpSpPr/>
          <p:nvPr/>
        </p:nvGrpSpPr>
        <p:grpSpPr>
          <a:xfrm>
            <a:off x="9511200" y="2662450"/>
            <a:ext cx="2016281" cy="2822794"/>
            <a:chOff x="7306384" y="2679542"/>
            <a:chExt cx="2016281" cy="2822794"/>
          </a:xfrm>
        </p:grpSpPr>
        <p:sp>
          <p:nvSpPr>
            <p:cNvPr id="14" name="Freeform 13"/>
            <p:cNvSpPr/>
            <p:nvPr/>
          </p:nvSpPr>
          <p:spPr>
            <a:xfrm>
              <a:off x="7306384" y="2679542"/>
              <a:ext cx="2016281" cy="2822794"/>
            </a:xfrm>
            <a:custGeom>
              <a:avLst/>
              <a:gdLst>
                <a:gd name="connsiteX0" fmla="*/ 0 w 2016281"/>
                <a:gd name="connsiteY0" fmla="*/ 0 h 2822794"/>
                <a:gd name="connsiteX1" fmla="*/ 2016281 w 2016281"/>
                <a:gd name="connsiteY1" fmla="*/ 0 h 2822794"/>
                <a:gd name="connsiteX2" fmla="*/ 2016281 w 2016281"/>
                <a:gd name="connsiteY2" fmla="*/ 2822794 h 2822794"/>
                <a:gd name="connsiteX3" fmla="*/ 0 w 2016281"/>
                <a:gd name="connsiteY3" fmla="*/ 2822794 h 2822794"/>
                <a:gd name="connsiteX4" fmla="*/ 0 w 2016281"/>
                <a:gd name="connsiteY4" fmla="*/ 0 h 28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81" h="2822794">
                  <a:moveTo>
                    <a:pt x="0" y="0"/>
                  </a:moveTo>
                  <a:lnTo>
                    <a:pt x="2016281" y="0"/>
                  </a:lnTo>
                  <a:lnTo>
                    <a:pt x="2016281" y="2822794"/>
                  </a:lnTo>
                  <a:lnTo>
                    <a:pt x="0" y="2822794"/>
                  </a:lnTo>
                  <a:lnTo>
                    <a:pt x="0" y="0"/>
                  </a:lnTo>
                  <a:close/>
                </a:path>
              </a:pathLst>
            </a:custGeom>
            <a:ln>
              <a:solidFill>
                <a:schemeClr val="accent5">
                  <a:lumMod val="40000"/>
                  <a:lumOff val="60000"/>
                  <a:alpha val="90000"/>
                </a:schemeClr>
              </a:solidFill>
            </a:ln>
          </p:spPr>
          <p:style>
            <a:lnRef idx="1">
              <a:schemeClr val="accent2">
                <a:tint val="40000"/>
                <a:alpha val="90000"/>
                <a:hueOff val="-3427649"/>
                <a:satOff val="-10562"/>
                <a:lumOff val="-3365"/>
                <a:alphaOff val="0"/>
              </a:schemeClr>
            </a:lnRef>
            <a:fillRef idx="1">
              <a:schemeClr val="accent2">
                <a:tint val="40000"/>
                <a:alpha val="90000"/>
                <a:hueOff val="-3427649"/>
                <a:satOff val="-10562"/>
                <a:lumOff val="-3365"/>
                <a:alphaOff val="0"/>
              </a:schemeClr>
            </a:fillRef>
            <a:effectRef idx="0">
              <a:schemeClr val="accent2">
                <a:tint val="40000"/>
                <a:alpha val="90000"/>
                <a:hueOff val="-3427649"/>
                <a:satOff val="-10562"/>
                <a:lumOff val="-3365"/>
                <a:alphaOff val="0"/>
              </a:schemeClr>
            </a:effectRef>
            <a:fontRef idx="minor">
              <a:schemeClr val="dk1">
                <a:hueOff val="0"/>
                <a:satOff val="0"/>
                <a:lumOff val="0"/>
                <a:alphaOff val="0"/>
              </a:schemeClr>
            </a:fontRef>
          </p:style>
          <p:txBody>
            <a:bodyPr spcFirstLastPara="0" vert="horz" wrap="square" lIns="157197" tIns="1402862" rIns="157197" bIns="386656" numCol="1" spcCol="1270" anchor="t" anchorCtr="0">
              <a:noAutofit/>
            </a:bodyPr>
            <a:lstStyle/>
            <a:p>
              <a:pPr lvl="0" algn="l" defTabSz="622300">
                <a:lnSpc>
                  <a:spcPct val="90000"/>
                </a:lnSpc>
                <a:spcBef>
                  <a:spcPct val="0"/>
                </a:spcBef>
                <a:spcAft>
                  <a:spcPct val="35000"/>
                </a:spcAft>
              </a:pPr>
              <a:r>
                <a:rPr lang="en-US" sz="1400" kern="1200" dirty="0"/>
                <a:t>5 out of the top 10 cities with the highest eviction rates in the country are in Virginia.</a:t>
              </a:r>
            </a:p>
          </p:txBody>
        </p:sp>
        <p:sp>
          <p:nvSpPr>
            <p:cNvPr id="15" name="Freeform 14"/>
            <p:cNvSpPr/>
            <p:nvPr/>
          </p:nvSpPr>
          <p:spPr>
            <a:xfrm>
              <a:off x="7891105" y="2961822"/>
              <a:ext cx="846838" cy="846838"/>
            </a:xfrm>
            <a:custGeom>
              <a:avLst/>
              <a:gdLst>
                <a:gd name="connsiteX0" fmla="*/ 0 w 846838"/>
                <a:gd name="connsiteY0" fmla="*/ 423419 h 846838"/>
                <a:gd name="connsiteX1" fmla="*/ 423419 w 846838"/>
                <a:gd name="connsiteY1" fmla="*/ 0 h 846838"/>
                <a:gd name="connsiteX2" fmla="*/ 846838 w 846838"/>
                <a:gd name="connsiteY2" fmla="*/ 423419 h 846838"/>
                <a:gd name="connsiteX3" fmla="*/ 423419 w 846838"/>
                <a:gd name="connsiteY3" fmla="*/ 846838 h 846838"/>
                <a:gd name="connsiteX4" fmla="*/ 0 w 846838"/>
                <a:gd name="connsiteY4" fmla="*/ 423419 h 84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38" h="846838">
                  <a:moveTo>
                    <a:pt x="0" y="423419"/>
                  </a:moveTo>
                  <a:cubicBezTo>
                    <a:pt x="0" y="189571"/>
                    <a:pt x="189571" y="0"/>
                    <a:pt x="423419" y="0"/>
                  </a:cubicBezTo>
                  <a:cubicBezTo>
                    <a:pt x="657267" y="0"/>
                    <a:pt x="846838" y="189571"/>
                    <a:pt x="846838" y="423419"/>
                  </a:cubicBezTo>
                  <a:cubicBezTo>
                    <a:pt x="846838" y="657267"/>
                    <a:pt x="657267" y="846838"/>
                    <a:pt x="423419" y="846838"/>
                  </a:cubicBezTo>
                  <a:cubicBezTo>
                    <a:pt x="189571" y="846838"/>
                    <a:pt x="0" y="657267"/>
                    <a:pt x="0" y="423419"/>
                  </a:cubicBezTo>
                  <a:close/>
                </a:path>
              </a:pathLst>
            </a:custGeom>
          </p:spPr>
          <p:style>
            <a:lnRef idx="1">
              <a:schemeClr val="accent2">
                <a:hueOff val="-3408665"/>
                <a:satOff val="-4547"/>
                <a:lumOff val="-13595"/>
                <a:alphaOff val="0"/>
              </a:schemeClr>
            </a:lnRef>
            <a:fillRef idx="2">
              <a:schemeClr val="accent2">
                <a:hueOff val="-3408665"/>
                <a:satOff val="-4547"/>
                <a:lumOff val="-13595"/>
                <a:alphaOff val="0"/>
              </a:schemeClr>
            </a:fillRef>
            <a:effectRef idx="1">
              <a:schemeClr val="accent2">
                <a:hueOff val="-3408665"/>
                <a:satOff val="-4547"/>
                <a:lumOff val="-13595"/>
                <a:alphaOff val="0"/>
              </a:schemeClr>
            </a:effectRef>
            <a:fontRef idx="minor">
              <a:schemeClr val="dk1"/>
            </a:fontRef>
          </p:style>
          <p:txBody>
            <a:bodyPr spcFirstLastPara="0" vert="horz" wrap="square" lIns="190040" tIns="136717" rIns="190040" bIns="136717" numCol="1" spcCol="1270" anchor="ctr" anchorCtr="0">
              <a:noAutofit/>
            </a:bodyPr>
            <a:lstStyle/>
            <a:p>
              <a:pPr lvl="0" algn="ctr" defTabSz="1822450">
                <a:lnSpc>
                  <a:spcPct val="90000"/>
                </a:lnSpc>
                <a:spcBef>
                  <a:spcPct val="0"/>
                </a:spcBef>
                <a:spcAft>
                  <a:spcPct val="35000"/>
                </a:spcAft>
              </a:pPr>
              <a:r>
                <a:rPr lang="en-US" sz="4100" kern="1200" dirty="0"/>
                <a:t>5</a:t>
              </a:r>
            </a:p>
          </p:txBody>
        </p:sp>
      </p:grpSp>
      <p:grpSp>
        <p:nvGrpSpPr>
          <p:cNvPr id="24" name="Group 23"/>
          <p:cNvGrpSpPr/>
          <p:nvPr/>
        </p:nvGrpSpPr>
        <p:grpSpPr>
          <a:xfrm>
            <a:off x="329019" y="2645359"/>
            <a:ext cx="2016281" cy="2822794"/>
            <a:chOff x="9524294" y="2679542"/>
            <a:chExt cx="2016281" cy="2822794"/>
          </a:xfrm>
        </p:grpSpPr>
        <p:sp>
          <p:nvSpPr>
            <p:cNvPr id="17" name="Freeform 16"/>
            <p:cNvSpPr/>
            <p:nvPr/>
          </p:nvSpPr>
          <p:spPr>
            <a:xfrm>
              <a:off x="9524294" y="2679542"/>
              <a:ext cx="2016281" cy="2822794"/>
            </a:xfrm>
            <a:custGeom>
              <a:avLst/>
              <a:gdLst>
                <a:gd name="connsiteX0" fmla="*/ 0 w 2016281"/>
                <a:gd name="connsiteY0" fmla="*/ 0 h 2822794"/>
                <a:gd name="connsiteX1" fmla="*/ 2016281 w 2016281"/>
                <a:gd name="connsiteY1" fmla="*/ 0 h 2822794"/>
                <a:gd name="connsiteX2" fmla="*/ 2016281 w 2016281"/>
                <a:gd name="connsiteY2" fmla="*/ 2822794 h 2822794"/>
                <a:gd name="connsiteX3" fmla="*/ 0 w 2016281"/>
                <a:gd name="connsiteY3" fmla="*/ 2822794 h 2822794"/>
                <a:gd name="connsiteX4" fmla="*/ 0 w 2016281"/>
                <a:gd name="connsiteY4" fmla="*/ 0 h 2822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281" h="2822794">
                  <a:moveTo>
                    <a:pt x="0" y="0"/>
                  </a:moveTo>
                  <a:lnTo>
                    <a:pt x="2016281" y="0"/>
                  </a:lnTo>
                  <a:lnTo>
                    <a:pt x="2016281" y="2822794"/>
                  </a:lnTo>
                  <a:lnTo>
                    <a:pt x="0" y="2822794"/>
                  </a:lnTo>
                  <a:lnTo>
                    <a:pt x="0" y="0"/>
                  </a:lnTo>
                  <a:close/>
                </a:path>
              </a:pathLst>
            </a:custGeom>
            <a:ln>
              <a:solidFill>
                <a:schemeClr val="accent5">
                  <a:lumMod val="40000"/>
                  <a:lumOff val="60000"/>
                  <a:alpha val="90000"/>
                </a:schemeClr>
              </a:solidFill>
            </a:ln>
          </p:spPr>
          <p:style>
            <a:lnRef idx="1">
              <a:schemeClr val="accent2">
                <a:tint val="40000"/>
                <a:alpha val="90000"/>
                <a:hueOff val="-4570199"/>
                <a:satOff val="-14083"/>
                <a:lumOff val="-4486"/>
                <a:alphaOff val="0"/>
              </a:schemeClr>
            </a:lnRef>
            <a:fillRef idx="1">
              <a:schemeClr val="accent2">
                <a:tint val="40000"/>
                <a:alpha val="90000"/>
                <a:hueOff val="-4570199"/>
                <a:satOff val="-14083"/>
                <a:lumOff val="-4486"/>
                <a:alphaOff val="0"/>
              </a:schemeClr>
            </a:fillRef>
            <a:effectRef idx="0">
              <a:schemeClr val="accent2">
                <a:tint val="40000"/>
                <a:alpha val="90000"/>
                <a:hueOff val="-4570199"/>
                <a:satOff val="-14083"/>
                <a:lumOff val="-4486"/>
                <a:alphaOff val="0"/>
              </a:schemeClr>
            </a:effectRef>
            <a:fontRef idx="minor">
              <a:schemeClr val="dk1">
                <a:hueOff val="0"/>
                <a:satOff val="0"/>
                <a:lumOff val="0"/>
                <a:alphaOff val="0"/>
              </a:schemeClr>
            </a:fontRef>
          </p:style>
          <p:txBody>
            <a:bodyPr spcFirstLastPara="0" vert="horz" wrap="square" lIns="157197" tIns="1402862" rIns="157197" bIns="386656" numCol="1" spcCol="1270" anchor="t" anchorCtr="0">
              <a:noAutofit/>
            </a:bodyPr>
            <a:lstStyle/>
            <a:p>
              <a:pPr lvl="0" algn="l" defTabSz="622300">
                <a:lnSpc>
                  <a:spcPct val="90000"/>
                </a:lnSpc>
                <a:spcBef>
                  <a:spcPct val="0"/>
                </a:spcBef>
                <a:spcAft>
                  <a:spcPct val="35000"/>
                </a:spcAft>
              </a:pPr>
              <a:r>
                <a:rPr lang="en-US" sz="1400" kern="1200" dirty="0"/>
                <a:t>Over the course of a year, half a million people stayed in shelters or temporary housing, such as motels.</a:t>
              </a:r>
            </a:p>
          </p:txBody>
        </p:sp>
        <p:sp>
          <p:nvSpPr>
            <p:cNvPr id="18" name="Freeform 17"/>
            <p:cNvSpPr/>
            <p:nvPr/>
          </p:nvSpPr>
          <p:spPr>
            <a:xfrm>
              <a:off x="10109015" y="2961822"/>
              <a:ext cx="846838" cy="846838"/>
            </a:xfrm>
            <a:custGeom>
              <a:avLst/>
              <a:gdLst>
                <a:gd name="connsiteX0" fmla="*/ 0 w 846838"/>
                <a:gd name="connsiteY0" fmla="*/ 423419 h 846838"/>
                <a:gd name="connsiteX1" fmla="*/ 423419 w 846838"/>
                <a:gd name="connsiteY1" fmla="*/ 0 h 846838"/>
                <a:gd name="connsiteX2" fmla="*/ 846838 w 846838"/>
                <a:gd name="connsiteY2" fmla="*/ 423419 h 846838"/>
                <a:gd name="connsiteX3" fmla="*/ 423419 w 846838"/>
                <a:gd name="connsiteY3" fmla="*/ 846838 h 846838"/>
                <a:gd name="connsiteX4" fmla="*/ 0 w 846838"/>
                <a:gd name="connsiteY4" fmla="*/ 423419 h 846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838" h="846838">
                  <a:moveTo>
                    <a:pt x="0" y="423419"/>
                  </a:moveTo>
                  <a:cubicBezTo>
                    <a:pt x="0" y="189571"/>
                    <a:pt x="189571" y="0"/>
                    <a:pt x="423419" y="0"/>
                  </a:cubicBezTo>
                  <a:cubicBezTo>
                    <a:pt x="657267" y="0"/>
                    <a:pt x="846838" y="189571"/>
                    <a:pt x="846838" y="423419"/>
                  </a:cubicBezTo>
                  <a:cubicBezTo>
                    <a:pt x="846838" y="657267"/>
                    <a:pt x="657267" y="846838"/>
                    <a:pt x="423419" y="846838"/>
                  </a:cubicBezTo>
                  <a:cubicBezTo>
                    <a:pt x="189571" y="846838"/>
                    <a:pt x="0" y="657267"/>
                    <a:pt x="0" y="423419"/>
                  </a:cubicBezTo>
                  <a:close/>
                </a:path>
              </a:pathLst>
            </a:custGeom>
          </p:spPr>
          <p:style>
            <a:lnRef idx="1">
              <a:schemeClr val="accent2">
                <a:hueOff val="-4544886"/>
                <a:satOff val="-6062"/>
                <a:lumOff val="-18126"/>
                <a:alphaOff val="0"/>
              </a:schemeClr>
            </a:lnRef>
            <a:fillRef idx="2">
              <a:schemeClr val="accent2">
                <a:hueOff val="-4544886"/>
                <a:satOff val="-6062"/>
                <a:lumOff val="-18126"/>
                <a:alphaOff val="0"/>
              </a:schemeClr>
            </a:fillRef>
            <a:effectRef idx="1">
              <a:schemeClr val="accent2">
                <a:hueOff val="-4544886"/>
                <a:satOff val="-6062"/>
                <a:lumOff val="-18126"/>
                <a:alphaOff val="0"/>
              </a:schemeClr>
            </a:effectRef>
            <a:fontRef idx="minor">
              <a:schemeClr val="dk1"/>
            </a:fontRef>
          </p:style>
          <p:txBody>
            <a:bodyPr spcFirstLastPara="0" vert="horz" wrap="square" lIns="190040" tIns="136717" rIns="190040" bIns="136717" numCol="1" spcCol="1270" anchor="ctr" anchorCtr="0">
              <a:noAutofit/>
            </a:bodyPr>
            <a:lstStyle/>
            <a:p>
              <a:pPr lvl="0" algn="ctr" defTabSz="1822450">
                <a:lnSpc>
                  <a:spcPct val="90000"/>
                </a:lnSpc>
                <a:spcBef>
                  <a:spcPct val="0"/>
                </a:spcBef>
                <a:spcAft>
                  <a:spcPct val="35000"/>
                </a:spcAft>
              </a:pPr>
              <a:r>
                <a:rPr lang="en-US" sz="4100" kern="1200" dirty="0"/>
                <a:t>1</a:t>
              </a:r>
            </a:p>
          </p:txBody>
        </p:sp>
      </p:grpSp>
    </p:spTree>
    <p:extLst>
      <p:ext uri="{BB962C8B-B14F-4D97-AF65-F5344CB8AC3E}">
        <p14:creationId xmlns:p14="http://schemas.microsoft.com/office/powerpoint/2010/main" val="3013355851"/>
      </p:ext>
    </p:extLst>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srcRect t="5338" b="1552"/>
          <a:stretch/>
        </p:blipFill>
        <p:spPr>
          <a:xfrm>
            <a:off x="0" y="0"/>
            <a:ext cx="12192000" cy="7060368"/>
          </a:xfrm>
          <a:prstGeom prst="rect">
            <a:avLst/>
          </a:prstGeom>
        </p:spPr>
      </p:pic>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a:p>
        </p:txBody>
      </p:sp>
      <p:pic>
        <p:nvPicPr>
          <p:cNvPr id="4" name="Picture 3"/>
          <p:cNvPicPr>
            <a:picLocks noChangeAspect="1"/>
          </p:cNvPicPr>
          <p:nvPr/>
        </p:nvPicPr>
        <p:blipFill>
          <a:blip r:embed="rId3" cstate="print"/>
          <a:stretch>
            <a:fillRect/>
          </a:stretch>
        </p:blipFill>
        <p:spPr>
          <a:xfrm>
            <a:off x="8610600" y="5979586"/>
            <a:ext cx="3162300" cy="485775"/>
          </a:xfrm>
          <a:prstGeom prst="rect">
            <a:avLst/>
          </a:prstGeom>
        </p:spPr>
      </p:pic>
      <p:sp>
        <p:nvSpPr>
          <p:cNvPr id="7" name="TextBox 6"/>
          <p:cNvSpPr txBox="1"/>
          <p:nvPr/>
        </p:nvSpPr>
        <p:spPr>
          <a:xfrm>
            <a:off x="8253845" y="1789464"/>
            <a:ext cx="3875809" cy="1200329"/>
          </a:xfrm>
          <a:prstGeom prst="rect">
            <a:avLst/>
          </a:prstGeom>
          <a:noFill/>
        </p:spPr>
        <p:txBody>
          <a:bodyPr wrap="square" rtlCol="0">
            <a:spAutoFit/>
          </a:bodyPr>
          <a:lstStyle/>
          <a:p>
            <a:r>
              <a:rPr lang="en-US" sz="3600" b="1" dirty="0">
                <a:solidFill>
                  <a:schemeClr val="bg1"/>
                </a:solidFill>
              </a:rPr>
              <a:t>National Eviction Rates by City</a:t>
            </a:r>
          </a:p>
        </p:txBody>
      </p:sp>
    </p:spTree>
    <p:extLst>
      <p:ext uri="{BB962C8B-B14F-4D97-AF65-F5344CB8AC3E}">
        <p14:creationId xmlns:p14="http://schemas.microsoft.com/office/powerpoint/2010/main" val="72066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811</TotalTime>
  <Words>616</Words>
  <Application>Microsoft Office PowerPoint</Application>
  <PresentationFormat>Widescreen</PresentationFormat>
  <Paragraphs>107</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Corbel</vt:lpstr>
      <vt:lpstr>Times New Roman</vt:lpstr>
      <vt:lpstr>Depth</vt:lpstr>
      <vt:lpstr>PowerPoint Presentation</vt:lpstr>
      <vt:lpstr>A PLACE TO CALL HOME</vt:lpstr>
      <vt:lpstr>A Place to call home </vt:lpstr>
      <vt:lpstr>A Place to call home </vt:lpstr>
      <vt:lpstr>WHAT IS HOUSING INSECURITY?</vt:lpstr>
      <vt:lpstr>WHY SHOULD WE CARE?</vt:lpstr>
      <vt:lpstr>Data</vt:lpstr>
      <vt:lpstr>DATA</vt:lpstr>
      <vt:lpstr>PowerPoint Presentation</vt:lpstr>
      <vt:lpstr>PowerPoint Presentation</vt:lpstr>
      <vt:lpstr>Barriers</vt:lpstr>
      <vt:lpstr>Barriers</vt:lpstr>
      <vt:lpstr>Current Efforts</vt:lpstr>
      <vt:lpstr>Current efforts</vt:lpstr>
      <vt:lpstr>Promising Practices</vt:lpstr>
      <vt:lpstr>PROMISING PRACTICES</vt:lpstr>
      <vt:lpstr>Conclusions</vt:lpstr>
      <vt:lpstr>conclusions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PLACE TO CALL HOME:  ADDRESSING HOUSING INSECURITY IN VIRGINIA</dc:title>
  <dc:creator>Greer Saunders</dc:creator>
  <cp:lastModifiedBy>Greer Saunders</cp:lastModifiedBy>
  <cp:revision>242</cp:revision>
  <dcterms:modified xsi:type="dcterms:W3CDTF">2018-05-28T22:25:17Z</dcterms:modified>
</cp:coreProperties>
</file>