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15"/>
  </p:notesMasterIdLst>
  <p:sldIdLst>
    <p:sldId id="256" r:id="rId2"/>
    <p:sldId id="257" r:id="rId3"/>
    <p:sldId id="258" r:id="rId4"/>
    <p:sldId id="259" r:id="rId5"/>
    <p:sldId id="260" r:id="rId6"/>
    <p:sldId id="261" r:id="rId7"/>
    <p:sldId id="262" r:id="rId8"/>
    <p:sldId id="265" r:id="rId9"/>
    <p:sldId id="266" r:id="rId10"/>
    <p:sldId id="270" r:id="rId11"/>
    <p:sldId id="271" r:id="rId12"/>
    <p:sldId id="272" r:id="rId13"/>
    <p:sldId id="263"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92"/>
  </p:normalViewPr>
  <p:slideViewPr>
    <p:cSldViewPr snapToGrid="0">
      <p:cViewPr varScale="1">
        <p:scale>
          <a:sx n="65" d="100"/>
          <a:sy n="65" d="100"/>
        </p:scale>
        <p:origin x="1302" y="78"/>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varScale="1">
        <p:scale>
          <a:sx n="57" d="100"/>
          <a:sy n="57" d="100"/>
        </p:scale>
        <p:origin x="-298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2442F-F1B5-C44F-B569-6ABAA10B6ACF}" type="datetimeFigureOut">
              <a:rPr lang="en-US" smtClean="0"/>
              <a:pPr/>
              <a:t>10/11/2019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1EDDEF-8725-2545-9B95-A13250EA3C28}" type="slidenum">
              <a:rPr lang="en-US" smtClean="0"/>
              <a:pPr/>
              <a:t>‹#›</a:t>
            </a:fld>
            <a:endParaRPr lang="en-US"/>
          </a:p>
        </p:txBody>
      </p:sp>
    </p:spTree>
    <p:extLst>
      <p:ext uri="{BB962C8B-B14F-4D97-AF65-F5344CB8AC3E}">
        <p14:creationId xmlns:p14="http://schemas.microsoft.com/office/powerpoint/2010/main" val="1501078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1.dhrm.virginia.gov/redir/getinfo.aspx?id=104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1.dhrm.virginia.gov/redir/getinfo.aspx?id=104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1.dhrm.virginia.gov/redir/getinfo.aspx?id=1044"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bls.gov/cps/cpsaat11b.htm"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dhrm.virginia.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re.net/recruiting-against-the-private-sector-what-government-can-do-to-better-to-compete-for-talent-from-campus/" TargetMode="External"/><Relationship Id="rId7" Type="http://schemas.openxmlformats.org/officeDocument/2006/relationships/hyperlink" Target="https://bg.hbr.org/2019/05/recruiting"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slge.org/resources/state-and-local-government-workforce-2018-data-and-10-year-trends" TargetMode="External"/><Relationship Id="rId5" Type="http://schemas.openxmlformats.org/officeDocument/2006/relationships/hyperlink" Target="https://www.usds.gov/report-to-congress/2016/hiring-talent/" TargetMode="External"/><Relationship Id="rId4" Type="http://schemas.openxmlformats.org/officeDocument/2006/relationships/hyperlink" Target="https://www.opm.gov/policy-data-oversight/hiring-information/students-recent-graduates/reference-materials/report-on-special-study-of-the-pathways-programs.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re.net/recruiting-against-the-private-sector-what-government-can-do-to-better-to-compete-for-talent-from-campus/" TargetMode="External"/><Relationship Id="rId7" Type="http://schemas.openxmlformats.org/officeDocument/2006/relationships/hyperlink" Target="https://bg.hbr.org/2019/05/recruiting"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slge.org/resources/state-and-local-government-workforce-2018-data-and-10-year-trends" TargetMode="External"/><Relationship Id="rId5" Type="http://schemas.openxmlformats.org/officeDocument/2006/relationships/hyperlink" Target="https://www.usds.gov/report-to-congress/2016/hiring-talent/" TargetMode="External"/><Relationship Id="rId4" Type="http://schemas.openxmlformats.org/officeDocument/2006/relationships/hyperlink" Target="https://www.opm.gov/policy-data-oversight/hiring-information/students-recent-graduates/reference-materials/report-on-special-study-of-the-pathways-programs.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usiness.linkedin.com/talent-solutions/blog/recruiting-strategy/2018/4-ways-the-government-of-hawaii-modernized-its-hiring-process-to-attract-tech-talen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usiness.linkedin.com/talent-solutions/blog/recruiting-strategy/2018/4-ways-the-government-of-hawaii-modernized-its-hiring-process-to-attract-tech-talent)"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business.linkedin.com/talent-solutions/blog/recruiting-strategy/2018/4-ways-the-government-of-hawaii-modernized-its-hiring-process-to-attract-tech-talent" TargetMode="External"/><Relationship Id="rId4" Type="http://schemas.openxmlformats.org/officeDocument/2006/relationships/hyperlink" Target="https://hrdailyadvisor.blr.com/2018/10/19/strategies-for-effectively-recruting-government-worker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nacknation.com/blog/how-to-retain-employees/"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thebalancecareers.com/culture-your-environment-for-people-at-work-1918809" TargetMode="External"/><Relationship Id="rId4" Type="http://schemas.openxmlformats.org/officeDocument/2006/relationships/hyperlink" Target="https://www.yourerc.com/blog/post/workplace-culture-what-it-is-why-it-matters-how-to-define-i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nacknation.com/blog/how-to-retain-employees/"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thebalancecareers.com/culture-your-environment-for-people-at-work-1918809" TargetMode="External"/><Relationship Id="rId4" Type="http://schemas.openxmlformats.org/officeDocument/2006/relationships/hyperlink" Target="https://www.yourerc.com/blog/post/workplace-culture-what-it-is-why-it-matters-how-to-define-i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1EDDEF-8725-2545-9B95-A13250EA3C28}" type="slidenum">
              <a:rPr lang="en-US" smtClean="0"/>
              <a:pPr/>
              <a:t>1</a:t>
            </a:fld>
            <a:endParaRPr lang="en-US"/>
          </a:p>
        </p:txBody>
      </p:sp>
    </p:spTree>
    <p:extLst>
      <p:ext uri="{BB962C8B-B14F-4D97-AF65-F5344CB8AC3E}">
        <p14:creationId xmlns:p14="http://schemas.microsoft.com/office/powerpoint/2010/main" val="473979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171450" indent="-171450">
              <a:buFont typeface="Arial" charset="0"/>
              <a:buChar char="•"/>
            </a:pPr>
            <a:r>
              <a:rPr lang="en-US" dirty="0">
                <a:hlinkClick r:id="rId3"/>
              </a:rPr>
              <a:t>http://www1.dhrm.virginia.gov/redir/getinfo.aspx?id=1044</a:t>
            </a:r>
            <a:r>
              <a:rPr lang="en-US" dirty="0"/>
              <a:t>  </a:t>
            </a:r>
          </a:p>
          <a:p>
            <a:endParaRPr lang="en-US" dirty="0"/>
          </a:p>
        </p:txBody>
      </p:sp>
      <p:sp>
        <p:nvSpPr>
          <p:cNvPr id="4" name="Slide Number Placeholder 3"/>
          <p:cNvSpPr>
            <a:spLocks noGrp="1"/>
          </p:cNvSpPr>
          <p:nvPr>
            <p:ph type="sldNum" sz="quarter" idx="10"/>
          </p:nvPr>
        </p:nvSpPr>
        <p:spPr/>
        <p:txBody>
          <a:bodyPr/>
          <a:lstStyle/>
          <a:p>
            <a:fld id="{8F1EDDEF-8725-2545-9B95-A13250EA3C28}" type="slidenum">
              <a:rPr lang="en-US" smtClean="0"/>
              <a:pPr/>
              <a:t>10</a:t>
            </a:fld>
            <a:endParaRPr lang="en-US"/>
          </a:p>
        </p:txBody>
      </p:sp>
    </p:spTree>
    <p:extLst>
      <p:ext uri="{BB962C8B-B14F-4D97-AF65-F5344CB8AC3E}">
        <p14:creationId xmlns:p14="http://schemas.microsoft.com/office/powerpoint/2010/main" val="560460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171450" indent="-171450">
              <a:buFont typeface="Arial" charset="0"/>
              <a:buChar char="•"/>
            </a:pPr>
            <a:r>
              <a:rPr lang="en-US" dirty="0">
                <a:hlinkClick r:id="rId3"/>
              </a:rPr>
              <a:t>http://www1.dhrm.virginia.gov/redir/getinfo.aspx?id=1044</a:t>
            </a:r>
            <a:r>
              <a:rPr lang="en-US" dirty="0"/>
              <a:t>  </a:t>
            </a:r>
          </a:p>
          <a:p>
            <a:endParaRPr lang="en-US" dirty="0"/>
          </a:p>
        </p:txBody>
      </p:sp>
      <p:sp>
        <p:nvSpPr>
          <p:cNvPr id="4" name="Slide Number Placeholder 3"/>
          <p:cNvSpPr>
            <a:spLocks noGrp="1"/>
          </p:cNvSpPr>
          <p:nvPr>
            <p:ph type="sldNum" sz="quarter" idx="10"/>
          </p:nvPr>
        </p:nvSpPr>
        <p:spPr/>
        <p:txBody>
          <a:bodyPr/>
          <a:lstStyle/>
          <a:p>
            <a:fld id="{8F1EDDEF-8725-2545-9B95-A13250EA3C28}" type="slidenum">
              <a:rPr lang="en-US" smtClean="0"/>
              <a:pPr/>
              <a:t>11</a:t>
            </a:fld>
            <a:endParaRPr lang="en-US"/>
          </a:p>
        </p:txBody>
      </p:sp>
    </p:spTree>
    <p:extLst>
      <p:ext uri="{BB962C8B-B14F-4D97-AF65-F5344CB8AC3E}">
        <p14:creationId xmlns:p14="http://schemas.microsoft.com/office/powerpoint/2010/main" val="107690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blipFill>
            <a:blip r:embed="rId3"/>
            <a:stretch>
              <a:fillRect/>
            </a:stretch>
          </a:blipFill>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1EDDEF-8725-2545-9B95-A13250EA3C28}" type="slidenum">
              <a:rPr lang="en-US" smtClean="0"/>
              <a:pPr/>
              <a:t>12</a:t>
            </a:fld>
            <a:endParaRPr lang="en-US"/>
          </a:p>
        </p:txBody>
      </p:sp>
    </p:spTree>
    <p:extLst>
      <p:ext uri="{BB962C8B-B14F-4D97-AF65-F5344CB8AC3E}">
        <p14:creationId xmlns:p14="http://schemas.microsoft.com/office/powerpoint/2010/main" val="390922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1EDDEF-8725-2545-9B95-A13250EA3C28}" type="slidenum">
              <a:rPr lang="en-US" smtClean="0"/>
              <a:pPr/>
              <a:t>13</a:t>
            </a:fld>
            <a:endParaRPr lang="en-US"/>
          </a:p>
        </p:txBody>
      </p:sp>
    </p:spTree>
    <p:extLst>
      <p:ext uri="{BB962C8B-B14F-4D97-AF65-F5344CB8AC3E}">
        <p14:creationId xmlns:p14="http://schemas.microsoft.com/office/powerpoint/2010/main" val="70180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pitchFamily="18" charset="0"/>
                <a:cs typeface="Times" pitchFamily="18" charset="0"/>
              </a:rPr>
              <a:t>Sources</a:t>
            </a:r>
          </a:p>
          <a:p>
            <a:pPr marL="171450" indent="-171450">
              <a:buFont typeface="Arial" charset="0"/>
              <a:buChar char="•"/>
            </a:pPr>
            <a:r>
              <a:rPr lang="en-US" dirty="0">
                <a:latin typeface="Times" pitchFamily="18" charset="0"/>
                <a:cs typeface="Times" pitchFamily="18" charset="0"/>
                <a:hlinkClick r:id="rId3"/>
              </a:rPr>
              <a:t>http://www1.dhrm.virginia.gov/redir/getinfo.aspx?id=1044</a:t>
            </a:r>
            <a:r>
              <a:rPr lang="en-US" dirty="0">
                <a:latin typeface="Times" pitchFamily="18" charset="0"/>
                <a:cs typeface="Times" pitchFamily="18" charset="0"/>
              </a:rPr>
              <a:t>  </a:t>
            </a:r>
          </a:p>
          <a:p>
            <a:pPr marL="171450" indent="-171450">
              <a:buFont typeface="Arial" charset="0"/>
              <a:buChar char="•"/>
            </a:pPr>
            <a:r>
              <a:rPr lang="en-US" dirty="0">
                <a:latin typeface="Times" pitchFamily="18" charset="0"/>
                <a:cs typeface="Times" pitchFamily="18" charset="0"/>
                <a:hlinkClick r:id="rId4"/>
              </a:rPr>
              <a:t>https://www.bls.gov/cps/cpsaat11b.htm</a:t>
            </a:r>
            <a:endParaRPr lang="en-US" dirty="0">
              <a:latin typeface="Times" pitchFamily="18" charset="0"/>
              <a:cs typeface="Times" pitchFamily="18" charset="0"/>
            </a:endParaRPr>
          </a:p>
          <a:p>
            <a:pPr marL="171450" indent="-171450">
              <a:buFont typeface="Arial" charset="0"/>
              <a:buChar char="•"/>
            </a:pPr>
            <a:endParaRPr lang="en-US" dirty="0">
              <a:latin typeface="Times" pitchFamily="18" charset="0"/>
              <a:cs typeface="Times" pitchFamily="18" charset="0"/>
            </a:endParaRPr>
          </a:p>
          <a:p>
            <a:r>
              <a:rPr lang="en-US" dirty="0">
                <a:latin typeface="Times" pitchFamily="18" charset="0"/>
                <a:cs typeface="Times" pitchFamily="18" charset="0"/>
              </a:rPr>
              <a:t>Other references</a:t>
            </a:r>
          </a:p>
          <a:p>
            <a:pPr marL="171450" indent="-171450">
              <a:buFont typeface="Arial" charset="0"/>
              <a:buChar char="•"/>
            </a:pPr>
            <a:r>
              <a:rPr lang="en-US" dirty="0">
                <a:latin typeface="Times" pitchFamily="18" charset="0"/>
                <a:cs typeface="Times" pitchFamily="18" charset="0"/>
              </a:rPr>
              <a:t>Interview with </a:t>
            </a:r>
            <a:r>
              <a:rPr lang="en-US" dirty="0" err="1">
                <a:latin typeface="Times" pitchFamily="18" charset="0"/>
                <a:cs typeface="Times" pitchFamily="18" charset="0"/>
              </a:rPr>
              <a:t>Catey</a:t>
            </a:r>
            <a:r>
              <a:rPr lang="en-US" dirty="0">
                <a:latin typeface="Times" pitchFamily="18" charset="0"/>
                <a:cs typeface="Times" pitchFamily="18" charset="0"/>
              </a:rPr>
              <a:t> </a:t>
            </a:r>
            <a:r>
              <a:rPr lang="en-US" dirty="0" err="1">
                <a:latin typeface="Times" pitchFamily="18" charset="0"/>
                <a:cs typeface="Times" pitchFamily="18" charset="0"/>
              </a:rPr>
              <a:t>Dickensheet</a:t>
            </a:r>
            <a:r>
              <a:rPr lang="en-US" dirty="0">
                <a:latin typeface="Times" pitchFamily="18" charset="0"/>
                <a:cs typeface="Times" pitchFamily="18" charset="0"/>
              </a:rPr>
              <a:t>, Director of Human Resources, Virginia Department of Motor Vehicles, 9/27/2019</a:t>
            </a:r>
          </a:p>
          <a:p>
            <a:pPr marL="171450" indent="-171450">
              <a:buFont typeface="Arial" charset="0"/>
              <a:buChar char="•"/>
            </a:pPr>
            <a:r>
              <a:rPr lang="en-US" dirty="0">
                <a:latin typeface="Times" pitchFamily="18" charset="0"/>
                <a:cs typeface="Times" pitchFamily="18" charset="0"/>
              </a:rPr>
              <a:t>Interview with Dr. Denise Toney, Director of the Division of Consolidated Lab Services, Virginia Department of General Services. 10/01/2019</a:t>
            </a:r>
          </a:p>
          <a:p>
            <a:endParaRPr lang="en-US" dirty="0"/>
          </a:p>
        </p:txBody>
      </p:sp>
      <p:sp>
        <p:nvSpPr>
          <p:cNvPr id="4" name="Slide Number Placeholder 3"/>
          <p:cNvSpPr>
            <a:spLocks noGrp="1"/>
          </p:cNvSpPr>
          <p:nvPr>
            <p:ph type="sldNum" sz="quarter" idx="10"/>
          </p:nvPr>
        </p:nvSpPr>
        <p:spPr/>
        <p:txBody>
          <a:bodyPr/>
          <a:lstStyle/>
          <a:p>
            <a:fld id="{8F1EDDEF-8725-2545-9B95-A13250EA3C28}" type="slidenum">
              <a:rPr lang="en-US" smtClean="0"/>
              <a:pPr/>
              <a:t>2</a:t>
            </a:fld>
            <a:endParaRPr lang="en-US"/>
          </a:p>
        </p:txBody>
      </p:sp>
    </p:spTree>
    <p:extLst>
      <p:ext uri="{BB962C8B-B14F-4D97-AF65-F5344CB8AC3E}">
        <p14:creationId xmlns:p14="http://schemas.microsoft.com/office/powerpoint/2010/main" val="187995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580089" cy="4488617"/>
          </a:xfrm>
        </p:spPr>
        <p:txBody>
          <a:bodyPr/>
          <a:lstStyle/>
          <a:p>
            <a:r>
              <a:rPr lang="en-US" dirty="0">
                <a:latin typeface="Times" charset="0"/>
                <a:ea typeface="Times" charset="0"/>
                <a:cs typeface="Times" charset="0"/>
              </a:rPr>
              <a:t>What is working well now?</a:t>
            </a:r>
          </a:p>
          <a:p>
            <a:pPr marL="171450" indent="-171450">
              <a:buFont typeface="Arial" charset="0"/>
              <a:buChar char="•"/>
            </a:pPr>
            <a:r>
              <a:rPr lang="en-US" dirty="0">
                <a:latin typeface="Times" charset="0"/>
                <a:ea typeface="Times" charset="0"/>
                <a:cs typeface="Times" charset="0"/>
              </a:rPr>
              <a:t>Paid parental leave program, in addition to other leave benefits</a:t>
            </a:r>
          </a:p>
          <a:p>
            <a:pPr marL="171450" indent="-171450">
              <a:buFont typeface="Arial" charset="0"/>
              <a:buChar char="•"/>
            </a:pPr>
            <a:r>
              <a:rPr lang="en-US" dirty="0">
                <a:latin typeface="Times" charset="0"/>
                <a:ea typeface="Times" charset="0"/>
                <a:cs typeface="Times" charset="0"/>
              </a:rPr>
              <a:t>Compensation tools:  Contributions to Virginia 529 accounts, student loan repayment bonus, public service student loan forgiveness, employment equity initiatives to remove unconscious bias from application process and base salaries on experience, competencies, and credentials</a:t>
            </a:r>
          </a:p>
          <a:p>
            <a:pPr marL="171450" indent="-171450">
              <a:buFont typeface="Arial" charset="0"/>
              <a:buChar char="•"/>
            </a:pPr>
            <a:r>
              <a:rPr lang="en-US" dirty="0">
                <a:latin typeface="Times" charset="0"/>
                <a:ea typeface="Times" charset="0"/>
                <a:cs typeface="Times" charset="0"/>
              </a:rPr>
              <a:t>Virginia Management Fellows program to develop future government leaders</a:t>
            </a:r>
          </a:p>
          <a:p>
            <a:r>
              <a:rPr lang="en-US" dirty="0">
                <a:latin typeface="Times" charset="0"/>
                <a:ea typeface="Times" charset="0"/>
                <a:cs typeface="Times" charset="0"/>
              </a:rPr>
              <a:t> </a:t>
            </a:r>
          </a:p>
          <a:p>
            <a:r>
              <a:rPr lang="en-US" dirty="0">
                <a:latin typeface="Times" charset="0"/>
                <a:ea typeface="Times" charset="0"/>
                <a:cs typeface="Times" charset="0"/>
              </a:rPr>
              <a:t>What some agencies are doing well, but more consistency is needed across agencies</a:t>
            </a:r>
          </a:p>
          <a:p>
            <a:pPr marL="171450" indent="-171450">
              <a:buFont typeface="Arial" charset="0"/>
              <a:buChar char="•"/>
            </a:pPr>
            <a:r>
              <a:rPr lang="en-US" dirty="0">
                <a:latin typeface="Times" charset="0"/>
                <a:ea typeface="Times" charset="0"/>
                <a:cs typeface="Times" charset="0"/>
              </a:rPr>
              <a:t>Employee recognition and engagement:  allows up to $5,000/FY and up to 40 hours recognition leave (dependent on agency funding); service awards</a:t>
            </a:r>
          </a:p>
          <a:p>
            <a:pPr marL="171450" indent="-171450">
              <a:buFont typeface="Arial" charset="0"/>
              <a:buChar char="•"/>
            </a:pPr>
            <a:r>
              <a:rPr lang="en-US" dirty="0">
                <a:latin typeface="Times" charset="0"/>
                <a:ea typeface="Times" charset="0"/>
                <a:cs typeface="Times" charset="0"/>
              </a:rPr>
              <a:t>Teleworking and alternative work schedules (often limited to certain positions)</a:t>
            </a:r>
          </a:p>
          <a:p>
            <a:pPr marL="171450" indent="-171450">
              <a:buFont typeface="Arial" charset="0"/>
              <a:buChar char="•"/>
            </a:pPr>
            <a:r>
              <a:rPr lang="en-US" dirty="0">
                <a:latin typeface="Times" charset="0"/>
                <a:ea typeface="Times" charset="0"/>
                <a:cs typeface="Times" charset="0"/>
              </a:rPr>
              <a:t>In-band adjustments for obtaining job-related training, education, certification, and licensure</a:t>
            </a:r>
          </a:p>
          <a:p>
            <a:pPr marL="171450" indent="-171450">
              <a:buFont typeface="Arial" charset="0"/>
              <a:buChar char="•"/>
            </a:pPr>
            <a:r>
              <a:rPr lang="en-US" dirty="0">
                <a:latin typeface="Times" charset="0"/>
                <a:ea typeface="Times" charset="0"/>
                <a:cs typeface="Times" charset="0"/>
              </a:rPr>
              <a:t>Educational assistance to include work schedule options and tuition payment (dependent on agency funding)</a:t>
            </a:r>
          </a:p>
          <a:p>
            <a:pPr marL="171450" indent="-171450">
              <a:buFont typeface="Arial" charset="0"/>
              <a:buChar char="•"/>
            </a:pPr>
            <a:r>
              <a:rPr lang="en-US" dirty="0">
                <a:latin typeface="Times" charset="0"/>
                <a:ea typeface="Times" charset="0"/>
                <a:cs typeface="Times" charset="0"/>
              </a:rPr>
              <a:t>Compression reviews to ensure employees with more years of service are not undercompensated compared to new hires (not consistently performed in all agencies)</a:t>
            </a:r>
          </a:p>
          <a:p>
            <a:pPr marL="171450" indent="-171450">
              <a:buFont typeface="Arial" charset="0"/>
              <a:buChar char="•"/>
            </a:pPr>
            <a:r>
              <a:rPr lang="en-US" dirty="0">
                <a:latin typeface="Times" charset="0"/>
                <a:ea typeface="Times" charset="0"/>
                <a:cs typeface="Times" charset="0"/>
              </a:rPr>
              <a:t>Agency-driven professional growth and leadership programs (DMV executive leadership program; staff progression plans within pay bands/roles)</a:t>
            </a:r>
          </a:p>
          <a:p>
            <a:br>
              <a:rPr lang="en-US" dirty="0">
                <a:latin typeface="Times" charset="0"/>
                <a:ea typeface="Times" charset="0"/>
                <a:cs typeface="Times" charset="0"/>
              </a:rPr>
            </a:br>
            <a:r>
              <a:rPr lang="en-US" dirty="0">
                <a:latin typeface="Times" charset="0"/>
                <a:ea typeface="Times" charset="0"/>
                <a:cs typeface="Times" charset="0"/>
              </a:rPr>
              <a:t>Sources </a:t>
            </a:r>
          </a:p>
          <a:p>
            <a:pPr marL="171450" indent="-171450">
              <a:buFont typeface="Arial" charset="0"/>
              <a:buChar char="•"/>
            </a:pPr>
            <a:r>
              <a:rPr lang="en-US" dirty="0">
                <a:latin typeface="Times" charset="0"/>
                <a:ea typeface="Times" charset="0"/>
                <a:cs typeface="Times" charset="0"/>
                <a:hlinkClick r:id="rId3"/>
              </a:rPr>
              <a:t>www.dhrm.virginia.gov</a:t>
            </a:r>
            <a:r>
              <a:rPr lang="en-US" dirty="0">
                <a:latin typeface="Times" charset="0"/>
                <a:ea typeface="Times" charset="0"/>
                <a:cs typeface="Times" charset="0"/>
              </a:rPr>
              <a:t>.</a:t>
            </a:r>
          </a:p>
          <a:p>
            <a:endParaRPr lang="en-US" dirty="0"/>
          </a:p>
        </p:txBody>
      </p:sp>
      <p:sp>
        <p:nvSpPr>
          <p:cNvPr id="4" name="Slide Number Placeholder 3"/>
          <p:cNvSpPr>
            <a:spLocks noGrp="1"/>
          </p:cNvSpPr>
          <p:nvPr>
            <p:ph type="sldNum" sz="quarter" idx="10"/>
          </p:nvPr>
        </p:nvSpPr>
        <p:spPr/>
        <p:txBody>
          <a:bodyPr/>
          <a:lstStyle/>
          <a:p>
            <a:fld id="{8F1EDDEF-8725-2545-9B95-A13250EA3C28}" type="slidenum">
              <a:rPr lang="en-US" smtClean="0"/>
              <a:pPr/>
              <a:t>3</a:t>
            </a:fld>
            <a:endParaRPr lang="en-US"/>
          </a:p>
        </p:txBody>
      </p:sp>
    </p:spTree>
    <p:extLst>
      <p:ext uri="{BB962C8B-B14F-4D97-AF65-F5344CB8AC3E}">
        <p14:creationId xmlns:p14="http://schemas.microsoft.com/office/powerpoint/2010/main" val="849462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580089" cy="4623529"/>
          </a:xfrm>
        </p:spPr>
        <p:txBody>
          <a:bodyPr/>
          <a:lstStyle/>
          <a:p>
            <a:r>
              <a:rPr lang="en-US" sz="1000" dirty="0">
                <a:effectLst/>
                <a:latin typeface="Times" charset="0"/>
                <a:ea typeface="Times" charset="0"/>
                <a:cs typeface="Times" charset="0"/>
              </a:rPr>
              <a:t>Borrow from Federal successes in converting interns into permanent positions by potentially expanding or retooling the Governor’s fellows program or other high profile internships</a:t>
            </a:r>
          </a:p>
          <a:p>
            <a:pPr marL="171450" indent="-171450">
              <a:buFont typeface="Arial" charset="0"/>
              <a:buChar char="•"/>
            </a:pPr>
            <a:r>
              <a:rPr lang="en-US" sz="1000" dirty="0">
                <a:effectLst/>
                <a:latin typeface="Times" charset="0"/>
                <a:ea typeface="Times" charset="0"/>
                <a:cs typeface="Times" charset="0"/>
              </a:rPr>
              <a:t>In 2009, the Partnership for Public Service study, Leaving Talent on the Table, revealed that less than 10 percent of federal interns were being converted into permanent hires. In stark contrast, the average conversion rate of interns in private industry is between 55-60 percent.</a:t>
            </a:r>
          </a:p>
          <a:p>
            <a:pPr marL="628650" lvl="1" indent="-171450">
              <a:buFont typeface="Arial" charset="0"/>
              <a:buChar char="•"/>
            </a:pPr>
            <a:r>
              <a:rPr lang="en-US" sz="1000" dirty="0">
                <a:effectLst/>
                <a:latin typeface="Times" charset="0"/>
                <a:ea typeface="Times" charset="0"/>
                <a:cs typeface="Times" charset="0"/>
              </a:rPr>
              <a:t>In response, OPM was authorized to create the Pathways for students and recent graduates to federal careers program, which has so far been very successful.</a:t>
            </a:r>
          </a:p>
          <a:p>
            <a:pPr marL="628650" lvl="1" indent="-171450">
              <a:buFont typeface="Arial" charset="0"/>
              <a:buChar char="•"/>
            </a:pPr>
            <a:r>
              <a:rPr lang="en-US" sz="1000" dirty="0">
                <a:effectLst/>
                <a:latin typeface="Times" charset="0"/>
                <a:ea typeface="Times" charset="0"/>
                <a:cs typeface="Times" charset="0"/>
              </a:rPr>
              <a:t>In addition, 93 percent of Pathways Programs appointees surveyed plan to remain at their current agencies or continue to work in the Federal Government in the immediate future. Thus, agencies appear to be managing successfully the retention of their Pathways appointees</a:t>
            </a:r>
          </a:p>
          <a:p>
            <a:pPr marL="628650" lvl="1" indent="-171450">
              <a:buFont typeface="Arial" charset="0"/>
              <a:buChar char="•"/>
            </a:pPr>
            <a:endParaRPr lang="en-US" sz="1000" dirty="0">
              <a:effectLst/>
              <a:latin typeface="Times" charset="0"/>
              <a:ea typeface="Times" charset="0"/>
              <a:cs typeface="Times" charset="0"/>
            </a:endParaRPr>
          </a:p>
          <a:p>
            <a:r>
              <a:rPr lang="en-US" sz="1000" dirty="0">
                <a:effectLst/>
                <a:latin typeface="Times" charset="0"/>
                <a:ea typeface="Times" charset="0"/>
                <a:cs typeface="Times" charset="0"/>
              </a:rPr>
              <a:t>Borrow from private sector successes</a:t>
            </a:r>
          </a:p>
          <a:p>
            <a:pPr marL="171450" indent="-171450">
              <a:buFont typeface="Arial" charset="0"/>
              <a:buChar char="•"/>
            </a:pPr>
            <a:r>
              <a:rPr lang="en-US" sz="1000" dirty="0">
                <a:effectLst/>
                <a:latin typeface="Times" charset="0"/>
                <a:ea typeface="Times" charset="0"/>
                <a:cs typeface="Times" charset="0"/>
              </a:rPr>
              <a:t>Intuitively people focus on recruitment but a study in the Harvard business review found that recruitment does not necessarily have a great ROI. </a:t>
            </a:r>
          </a:p>
          <a:p>
            <a:pPr marL="171450" indent="-171450">
              <a:buFont typeface="Arial" charset="0"/>
              <a:buChar char="•"/>
            </a:pPr>
            <a:r>
              <a:rPr lang="en-US" sz="1000" dirty="0">
                <a:effectLst/>
                <a:latin typeface="Times" charset="0"/>
                <a:ea typeface="Times" charset="0"/>
                <a:cs typeface="Times" charset="0"/>
              </a:rPr>
              <a:t>Instead the practice of making early investments and creating a pipeline has paid out better dividends </a:t>
            </a:r>
          </a:p>
          <a:p>
            <a:pPr marL="628650" lvl="1" indent="-171450">
              <a:buFont typeface="Arial" charset="0"/>
              <a:buChar char="•"/>
            </a:pPr>
            <a:r>
              <a:rPr lang="en-US" sz="1000" dirty="0">
                <a:effectLst/>
                <a:latin typeface="Times" charset="0"/>
                <a:ea typeface="Times" charset="0"/>
                <a:cs typeface="Times" charset="0"/>
              </a:rPr>
              <a:t>For example, the private sector has been working to identify feeder schools for future employees. </a:t>
            </a:r>
          </a:p>
          <a:p>
            <a:pPr marL="628650" lvl="1" indent="-171450">
              <a:buFont typeface="Arial" charset="0"/>
              <a:buChar char="•"/>
            </a:pPr>
            <a:r>
              <a:rPr lang="en-US" sz="1000" dirty="0">
                <a:effectLst/>
                <a:latin typeface="Times" charset="0"/>
                <a:ea typeface="Times" charset="0"/>
                <a:cs typeface="Times" charset="0"/>
              </a:rPr>
              <a:t>They use non HR professionals that are alumni of these institutions to make the case to these students to come join a specific company. </a:t>
            </a:r>
          </a:p>
          <a:p>
            <a:r>
              <a:rPr lang="en-US" sz="1000" b="1" dirty="0">
                <a:latin typeface="Times" charset="0"/>
                <a:ea typeface="Times" charset="0"/>
                <a:cs typeface="Times" charset="0"/>
              </a:rPr>
              <a:t>Sources</a:t>
            </a:r>
            <a:endParaRPr lang="en-US" sz="1000" dirty="0">
              <a:latin typeface="Times" charset="0"/>
              <a:ea typeface="Times" charset="0"/>
              <a:cs typeface="Times" charset="0"/>
            </a:endParaRPr>
          </a:p>
          <a:p>
            <a:pPr marL="171450" indent="-171450">
              <a:buFont typeface="Arial" charset="0"/>
              <a:buChar char="•"/>
            </a:pPr>
            <a:r>
              <a:rPr lang="en-US" sz="1000" u="sng" dirty="0">
                <a:latin typeface="Times" charset="0"/>
                <a:ea typeface="Times" charset="0"/>
                <a:cs typeface="Times" charset="0"/>
                <a:hlinkClick r:id="rId3"/>
              </a:rPr>
              <a:t>https://www.ere.net/recruiting-against-the-private-sector-what-government-can-do-to-better-to-compete-for-talent-from-campus/</a:t>
            </a:r>
            <a:endParaRPr lang="en-US" sz="1000" dirty="0">
              <a:latin typeface="Times" charset="0"/>
              <a:ea typeface="Times" charset="0"/>
              <a:cs typeface="Times" charset="0"/>
            </a:endParaRPr>
          </a:p>
          <a:p>
            <a:pPr marL="171450" indent="-171450">
              <a:buFont typeface="Arial" charset="0"/>
              <a:buChar char="•"/>
            </a:pPr>
            <a:r>
              <a:rPr lang="en-US" sz="1000" u="sng" dirty="0">
                <a:latin typeface="Times" charset="0"/>
                <a:ea typeface="Times" charset="0"/>
                <a:cs typeface="Times" charset="0"/>
                <a:hlinkClick r:id="rId4"/>
              </a:rPr>
              <a:t>https://www.opm.gov/policy-data-oversight/hiring-information/students-recent-graduates/reference-materials/report-on-special-study-of-the-pathways-programs.pdf</a:t>
            </a:r>
            <a:endParaRPr lang="en-US" sz="1000" dirty="0">
              <a:latin typeface="Times" charset="0"/>
              <a:ea typeface="Times" charset="0"/>
              <a:cs typeface="Times" charset="0"/>
            </a:endParaRPr>
          </a:p>
          <a:p>
            <a:pPr marL="171450" indent="-171450">
              <a:buFont typeface="Arial" charset="0"/>
              <a:buChar char="•"/>
            </a:pPr>
            <a:r>
              <a:rPr lang="en-US" sz="1000" u="sng" dirty="0">
                <a:latin typeface="Times" charset="0"/>
                <a:ea typeface="Times" charset="0"/>
                <a:cs typeface="Times" charset="0"/>
                <a:hlinkClick r:id="rId5"/>
              </a:rPr>
              <a:t>https://www.usds.gov/report-to-congress/2016/hiring-talent/</a:t>
            </a:r>
            <a:endParaRPr lang="en-US" sz="1000" dirty="0">
              <a:latin typeface="Times" charset="0"/>
              <a:ea typeface="Times" charset="0"/>
              <a:cs typeface="Times" charset="0"/>
            </a:endParaRPr>
          </a:p>
          <a:p>
            <a:pPr marL="171450" indent="-171450">
              <a:buFont typeface="Arial" charset="0"/>
              <a:buChar char="•"/>
            </a:pPr>
            <a:r>
              <a:rPr lang="en-US" sz="1000" u="sng" dirty="0">
                <a:latin typeface="Times" charset="0"/>
                <a:ea typeface="Times" charset="0"/>
                <a:cs typeface="Times" charset="0"/>
                <a:hlinkClick r:id="rId6"/>
              </a:rPr>
              <a:t>https://slge.org/resources/state-and-local-government-workforce-2018-data-and-10-year-trends</a:t>
            </a:r>
            <a:endParaRPr lang="en-US" sz="1000" dirty="0">
              <a:latin typeface="Times" charset="0"/>
              <a:ea typeface="Times" charset="0"/>
              <a:cs typeface="Times" charset="0"/>
            </a:endParaRPr>
          </a:p>
          <a:p>
            <a:pPr marL="171450" indent="-171450">
              <a:buFont typeface="Arial" charset="0"/>
              <a:buChar char="•"/>
            </a:pPr>
            <a:r>
              <a:rPr lang="en-US" sz="1000" u="sng" dirty="0">
                <a:latin typeface="Times" charset="0"/>
                <a:ea typeface="Times" charset="0"/>
                <a:cs typeface="Times" charset="0"/>
                <a:hlinkClick r:id="rId7"/>
              </a:rPr>
              <a:t>https://bg.hbr.org/2019/05/recruiting#your-approach-to-hiring-is-all-wrong</a:t>
            </a:r>
            <a:endParaRPr lang="en-US" sz="1000" dirty="0">
              <a:latin typeface="Times" charset="0"/>
              <a:ea typeface="Times" charset="0"/>
              <a:cs typeface="Times" charset="0"/>
            </a:endParaRPr>
          </a:p>
          <a:p>
            <a:pPr marL="628650" lvl="1" indent="-171450">
              <a:buFont typeface="Arial" charset="0"/>
              <a:buChar char="•"/>
            </a:pPr>
            <a:endParaRPr lang="en-US" dirty="0">
              <a:effectLst/>
              <a:latin typeface="Times" charset="0"/>
              <a:ea typeface="Times" charset="0"/>
              <a:cs typeface="Times" charset="0"/>
            </a:endParaRPr>
          </a:p>
          <a:p>
            <a:endParaRPr lang="en-US" dirty="0">
              <a:latin typeface="Times" charset="0"/>
              <a:ea typeface="Times" charset="0"/>
              <a:cs typeface="Times" charset="0"/>
            </a:endParaRPr>
          </a:p>
        </p:txBody>
      </p:sp>
      <p:sp>
        <p:nvSpPr>
          <p:cNvPr id="4" name="Slide Number Placeholder 3"/>
          <p:cNvSpPr>
            <a:spLocks noGrp="1"/>
          </p:cNvSpPr>
          <p:nvPr>
            <p:ph type="sldNum" sz="quarter" idx="10"/>
          </p:nvPr>
        </p:nvSpPr>
        <p:spPr/>
        <p:txBody>
          <a:bodyPr/>
          <a:lstStyle/>
          <a:p>
            <a:fld id="{8F1EDDEF-8725-2545-9B95-A13250EA3C28}" type="slidenum">
              <a:rPr lang="en-US" smtClean="0"/>
              <a:pPr/>
              <a:t>4</a:t>
            </a:fld>
            <a:endParaRPr lang="en-US" dirty="0"/>
          </a:p>
        </p:txBody>
      </p:sp>
    </p:spTree>
    <p:extLst>
      <p:ext uri="{BB962C8B-B14F-4D97-AF65-F5344CB8AC3E}">
        <p14:creationId xmlns:p14="http://schemas.microsoft.com/office/powerpoint/2010/main" val="459984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9607" y="4400550"/>
            <a:ext cx="5572593" cy="4518598"/>
          </a:xfrm>
        </p:spPr>
        <p:txBody>
          <a:bodyPr/>
          <a:lstStyle/>
          <a:p>
            <a:r>
              <a:rPr lang="en-US" sz="900" kern="1200" dirty="0">
                <a:solidFill>
                  <a:schemeClr val="tx1"/>
                </a:solidFill>
                <a:effectLst/>
                <a:latin typeface="Times" charset="0"/>
                <a:ea typeface="Times" charset="0"/>
                <a:cs typeface="Times" charset="0"/>
              </a:rPr>
              <a:t>Hiring industry focuses on “the funnel.” Money is spend on increasing</a:t>
            </a:r>
            <a:r>
              <a:rPr lang="en-US" sz="900" kern="1200" baseline="0" dirty="0">
                <a:solidFill>
                  <a:schemeClr val="tx1"/>
                </a:solidFill>
                <a:effectLst/>
                <a:latin typeface="Times" charset="0"/>
                <a:ea typeface="Times" charset="0"/>
                <a:cs typeface="Times" charset="0"/>
              </a:rPr>
              <a:t> the number of applicants rather than the quality of applicants.  </a:t>
            </a:r>
            <a:endParaRPr lang="en-US" sz="900" kern="1200" dirty="0">
              <a:solidFill>
                <a:schemeClr val="tx1"/>
              </a:solidFill>
              <a:effectLst/>
              <a:latin typeface="Times" charset="0"/>
              <a:ea typeface="Times" charset="0"/>
              <a:cs typeface="Times" charset="0"/>
            </a:endParaRPr>
          </a:p>
          <a:p>
            <a:r>
              <a:rPr lang="en-US" sz="900" kern="1200" dirty="0">
                <a:solidFill>
                  <a:schemeClr val="tx1"/>
                </a:solidFill>
                <a:effectLst/>
                <a:latin typeface="Times" charset="0"/>
                <a:ea typeface="Times" charset="0"/>
                <a:cs typeface="Times" charset="0"/>
              </a:rPr>
              <a:t> </a:t>
            </a:r>
          </a:p>
          <a:p>
            <a:r>
              <a:rPr lang="en-US" sz="900" kern="1200" dirty="0">
                <a:solidFill>
                  <a:schemeClr val="tx1"/>
                </a:solidFill>
                <a:effectLst/>
                <a:latin typeface="Times" charset="0"/>
                <a:ea typeface="Times" charset="0"/>
                <a:cs typeface="Times" charset="0"/>
              </a:rPr>
              <a:t>Gamification</a:t>
            </a:r>
          </a:p>
          <a:p>
            <a:pPr marL="171450" lvl="0" indent="-171450">
              <a:buFont typeface="Arial" charset="0"/>
              <a:buChar char="•"/>
            </a:pPr>
            <a:r>
              <a:rPr lang="en-US" sz="900" kern="1200" dirty="0">
                <a:solidFill>
                  <a:schemeClr val="tx1"/>
                </a:solidFill>
                <a:effectLst/>
                <a:latin typeface="Times" charset="0"/>
                <a:ea typeface="Times" charset="0"/>
                <a:cs typeface="Times" charset="0"/>
              </a:rPr>
              <a:t>The private sector is starting to refine applicant pools by gamifying the application process. </a:t>
            </a:r>
          </a:p>
          <a:p>
            <a:pPr marL="171450" lvl="0" indent="-171450">
              <a:buFont typeface="Arial" charset="0"/>
              <a:buChar char="•"/>
            </a:pPr>
            <a:r>
              <a:rPr lang="en-US" sz="900" kern="1200" dirty="0">
                <a:solidFill>
                  <a:schemeClr val="tx1"/>
                </a:solidFill>
                <a:effectLst/>
                <a:latin typeface="Times" charset="0"/>
                <a:ea typeface="Times" charset="0"/>
                <a:cs typeface="Times" charset="0"/>
              </a:rPr>
              <a:t>This is both a cost saving measure by allowing HR departments to spend less time vetting unqualified candidates and it allows the application process to target candidates who are best suited for positions. </a:t>
            </a:r>
          </a:p>
          <a:p>
            <a:pPr marL="171450" lvl="0" indent="-171450">
              <a:buFont typeface="Arial" charset="0"/>
              <a:buChar char="•"/>
            </a:pPr>
            <a:r>
              <a:rPr lang="en-US" sz="900" kern="1200" dirty="0">
                <a:solidFill>
                  <a:schemeClr val="tx1"/>
                </a:solidFill>
                <a:effectLst/>
                <a:latin typeface="Times" charset="0"/>
                <a:ea typeface="Times" charset="0"/>
                <a:cs typeface="Times" charset="0"/>
              </a:rPr>
              <a:t>This practice has been utilized by companies like Google and Marriot. Additionally, it has been utilized by the DOD. </a:t>
            </a:r>
          </a:p>
          <a:p>
            <a:r>
              <a:rPr lang="en-US" sz="900" kern="1200" dirty="0">
                <a:solidFill>
                  <a:schemeClr val="tx1"/>
                </a:solidFill>
                <a:effectLst/>
                <a:latin typeface="Times" charset="0"/>
                <a:ea typeface="Times" charset="0"/>
                <a:cs typeface="Times" charset="0"/>
              </a:rPr>
              <a:t> </a:t>
            </a:r>
          </a:p>
          <a:p>
            <a:r>
              <a:rPr lang="en-US" sz="900" kern="1200" dirty="0">
                <a:solidFill>
                  <a:schemeClr val="tx1"/>
                </a:solidFill>
                <a:effectLst/>
                <a:latin typeface="Times" charset="0"/>
                <a:ea typeface="Times" charset="0"/>
                <a:cs typeface="Times" charset="0"/>
              </a:rPr>
              <a:t>Skills test</a:t>
            </a:r>
          </a:p>
          <a:p>
            <a:pPr marL="171450" lvl="0" indent="-171450">
              <a:buFont typeface="Arial" charset="0"/>
              <a:buChar char="•"/>
            </a:pPr>
            <a:r>
              <a:rPr lang="en-US" sz="900" kern="1200" dirty="0">
                <a:solidFill>
                  <a:schemeClr val="tx1"/>
                </a:solidFill>
                <a:effectLst/>
                <a:latin typeface="Times" charset="0"/>
                <a:ea typeface="Times" charset="0"/>
                <a:cs typeface="Times" charset="0"/>
              </a:rPr>
              <a:t>Requiring skills testing allows potential employers to get an accurate sense of a candidates capabilities. </a:t>
            </a:r>
          </a:p>
          <a:p>
            <a:pPr marL="171450" lvl="0" indent="-171450">
              <a:buFont typeface="Arial" charset="0"/>
              <a:buChar char="•"/>
            </a:pPr>
            <a:r>
              <a:rPr lang="en-US" sz="900" kern="1200" dirty="0">
                <a:solidFill>
                  <a:schemeClr val="tx1"/>
                </a:solidFill>
                <a:effectLst/>
                <a:latin typeface="Times" charset="0"/>
                <a:ea typeface="Times" charset="0"/>
                <a:cs typeface="Times" charset="0"/>
              </a:rPr>
              <a:t>Sometimes relying on just resumes and references, doesn’t provide enough insight into a candidate’s proficiency in a specific skill set. </a:t>
            </a:r>
          </a:p>
          <a:p>
            <a:r>
              <a:rPr lang="en-US" sz="900" kern="1200" dirty="0">
                <a:solidFill>
                  <a:schemeClr val="tx1"/>
                </a:solidFill>
                <a:effectLst/>
                <a:latin typeface="Times" charset="0"/>
                <a:ea typeface="Times" charset="0"/>
                <a:cs typeface="Times" charset="0"/>
              </a:rPr>
              <a:t> </a:t>
            </a:r>
          </a:p>
          <a:p>
            <a:r>
              <a:rPr lang="en-US" sz="900" kern="1200" dirty="0">
                <a:solidFill>
                  <a:schemeClr val="tx1"/>
                </a:solidFill>
                <a:effectLst/>
                <a:latin typeface="Times" charset="0"/>
                <a:ea typeface="Times" charset="0"/>
                <a:cs typeface="Times" charset="0"/>
              </a:rPr>
              <a:t>Data &amp; Metrics</a:t>
            </a:r>
          </a:p>
          <a:p>
            <a:pPr marL="171450" lvl="0" indent="-171450">
              <a:buFont typeface="Arial" charset="0"/>
              <a:buChar char="•"/>
            </a:pPr>
            <a:r>
              <a:rPr lang="en-US" sz="900" kern="1200" dirty="0">
                <a:solidFill>
                  <a:schemeClr val="tx1"/>
                </a:solidFill>
                <a:effectLst/>
                <a:latin typeface="Times" charset="0"/>
                <a:ea typeface="Times" charset="0"/>
                <a:cs typeface="Times" charset="0"/>
              </a:rPr>
              <a:t>The state can’t really evaluate what practices actually are working because we collect considerable meta data, but we need to do a better job of expanding the data we collect. </a:t>
            </a:r>
          </a:p>
          <a:p>
            <a:pPr marL="171450" lvl="0" indent="-171450">
              <a:buFont typeface="Arial" charset="0"/>
              <a:buChar char="•"/>
            </a:pPr>
            <a:r>
              <a:rPr lang="en-US" sz="900" kern="1200" dirty="0">
                <a:solidFill>
                  <a:schemeClr val="tx1"/>
                </a:solidFill>
                <a:effectLst/>
                <a:latin typeface="Times" charset="0"/>
                <a:ea typeface="Times" charset="0"/>
                <a:cs typeface="Times" charset="0"/>
              </a:rPr>
              <a:t>HR should be treated like a business unit and every practice should be logged and evaluated to determine the ROI</a:t>
            </a:r>
          </a:p>
          <a:p>
            <a:pPr marL="171450" lvl="0" indent="-171450">
              <a:buFont typeface="Arial" charset="0"/>
              <a:buChar char="•"/>
            </a:pPr>
            <a:endParaRPr lang="en-US" sz="900" dirty="0">
              <a:latin typeface="Times" charset="0"/>
              <a:ea typeface="Times" charset="0"/>
              <a:cs typeface="Times" charset="0"/>
            </a:endParaRPr>
          </a:p>
          <a:p>
            <a:r>
              <a:rPr lang="en-US" sz="900" b="1" dirty="0">
                <a:latin typeface="Times" charset="0"/>
                <a:ea typeface="Times" charset="0"/>
                <a:cs typeface="Times" charset="0"/>
              </a:rPr>
              <a:t>Sources</a:t>
            </a:r>
            <a:endParaRPr lang="en-US" sz="900" dirty="0">
              <a:latin typeface="Times" charset="0"/>
              <a:ea typeface="Times" charset="0"/>
              <a:cs typeface="Times" charset="0"/>
            </a:endParaRPr>
          </a:p>
          <a:p>
            <a:pPr marL="171450" indent="-171450">
              <a:buFont typeface="Arial" charset="0"/>
              <a:buChar char="•"/>
            </a:pPr>
            <a:r>
              <a:rPr lang="en-US" sz="900" u="sng" dirty="0">
                <a:latin typeface="Times" charset="0"/>
                <a:ea typeface="Times" charset="0"/>
                <a:cs typeface="Times" charset="0"/>
                <a:hlinkClick r:id="rId3"/>
              </a:rPr>
              <a:t>https://www.ere.net/recruiting-against-the-private-sector-what-government-can-do-to-better-to-compete-for-talent-from-campus/</a:t>
            </a:r>
            <a:endParaRPr lang="en-US" sz="900" dirty="0">
              <a:latin typeface="Times" charset="0"/>
              <a:ea typeface="Times" charset="0"/>
              <a:cs typeface="Times" charset="0"/>
            </a:endParaRPr>
          </a:p>
          <a:p>
            <a:pPr marL="171450" indent="-171450">
              <a:buFont typeface="Arial" charset="0"/>
              <a:buChar char="•"/>
            </a:pPr>
            <a:r>
              <a:rPr lang="en-US" sz="900" u="sng" dirty="0">
                <a:latin typeface="Times" charset="0"/>
                <a:ea typeface="Times" charset="0"/>
                <a:cs typeface="Times" charset="0"/>
                <a:hlinkClick r:id="rId4"/>
              </a:rPr>
              <a:t>https://www.opm.gov/policy-data-oversight/hiring-information/students-recent-graduates/reference-materials/report-on-special-study-of-the-pathways-programs.pdf</a:t>
            </a:r>
            <a:endParaRPr lang="en-US" sz="900" dirty="0">
              <a:latin typeface="Times" charset="0"/>
              <a:ea typeface="Times" charset="0"/>
              <a:cs typeface="Times" charset="0"/>
            </a:endParaRPr>
          </a:p>
          <a:p>
            <a:pPr marL="171450" indent="-171450">
              <a:buFont typeface="Arial" charset="0"/>
              <a:buChar char="•"/>
            </a:pPr>
            <a:r>
              <a:rPr lang="en-US" sz="900" u="sng" dirty="0">
                <a:latin typeface="Times" charset="0"/>
                <a:ea typeface="Times" charset="0"/>
                <a:cs typeface="Times" charset="0"/>
                <a:hlinkClick r:id="rId5"/>
              </a:rPr>
              <a:t>https://www.usds.gov/report-to-congress/2016/hiring-talent/</a:t>
            </a:r>
            <a:endParaRPr lang="en-US" sz="900" dirty="0">
              <a:latin typeface="Times" charset="0"/>
              <a:ea typeface="Times" charset="0"/>
              <a:cs typeface="Times" charset="0"/>
            </a:endParaRPr>
          </a:p>
          <a:p>
            <a:pPr marL="171450" indent="-171450">
              <a:buFont typeface="Arial" charset="0"/>
              <a:buChar char="•"/>
            </a:pPr>
            <a:r>
              <a:rPr lang="en-US" sz="900" u="sng" dirty="0">
                <a:latin typeface="Times" charset="0"/>
                <a:ea typeface="Times" charset="0"/>
                <a:cs typeface="Times" charset="0"/>
                <a:hlinkClick r:id="rId6"/>
              </a:rPr>
              <a:t>https://slge.org/resources/state-and-local-government-workforce-2018-data-and-10-year-trends</a:t>
            </a:r>
            <a:endParaRPr lang="en-US" sz="900" dirty="0">
              <a:latin typeface="Times" charset="0"/>
              <a:ea typeface="Times" charset="0"/>
              <a:cs typeface="Times" charset="0"/>
            </a:endParaRPr>
          </a:p>
          <a:p>
            <a:pPr marL="171450" indent="-171450">
              <a:buFont typeface="Arial" charset="0"/>
              <a:buChar char="•"/>
            </a:pPr>
            <a:r>
              <a:rPr lang="en-US" sz="900" u="sng" dirty="0">
                <a:latin typeface="Times" charset="0"/>
                <a:ea typeface="Times" charset="0"/>
                <a:cs typeface="Times" charset="0"/>
                <a:hlinkClick r:id="rId7"/>
              </a:rPr>
              <a:t>https://bg.hbr.org/2019/05/recruiting#your-approach-to-hiring-is-all-wrong</a:t>
            </a:r>
            <a:endParaRPr lang="en-US" sz="900" kern="1200" dirty="0">
              <a:solidFill>
                <a:schemeClr val="tx1"/>
              </a:solidFill>
              <a:effectLst/>
              <a:latin typeface="Times" charset="0"/>
              <a:ea typeface="Times" charset="0"/>
              <a:cs typeface="Times" charset="0"/>
            </a:endParaRPr>
          </a:p>
          <a:p>
            <a:endParaRPr lang="en-US" sz="900" dirty="0"/>
          </a:p>
        </p:txBody>
      </p:sp>
      <p:sp>
        <p:nvSpPr>
          <p:cNvPr id="4" name="Slide Number Placeholder 3"/>
          <p:cNvSpPr>
            <a:spLocks noGrp="1"/>
          </p:cNvSpPr>
          <p:nvPr>
            <p:ph type="sldNum" sz="quarter" idx="10"/>
          </p:nvPr>
        </p:nvSpPr>
        <p:spPr/>
        <p:txBody>
          <a:bodyPr/>
          <a:lstStyle/>
          <a:p>
            <a:fld id="{8F1EDDEF-8725-2545-9B95-A13250EA3C28}" type="slidenum">
              <a:rPr lang="en-US" smtClean="0"/>
              <a:pPr/>
              <a:t>5</a:t>
            </a:fld>
            <a:endParaRPr lang="en-US"/>
          </a:p>
        </p:txBody>
      </p:sp>
    </p:spTree>
    <p:extLst>
      <p:ext uri="{BB962C8B-B14F-4D97-AF65-F5344CB8AC3E}">
        <p14:creationId xmlns:p14="http://schemas.microsoft.com/office/powerpoint/2010/main" val="1167167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latin typeface="Times" charset="0"/>
                <a:ea typeface="Times" charset="0"/>
                <a:cs typeface="Times" charset="0"/>
              </a:rPr>
              <a:t>Despite the often negative connotation associated with government workers, the opportunity to work at the state level of government often offers the “opportunity to build a meaningful career with wide impact” and “enterprise-level experience.”  </a:t>
            </a:r>
          </a:p>
          <a:p>
            <a:pPr marL="628650" lvl="1" indent="-171450">
              <a:buFont typeface="Arial" charset="0"/>
              <a:buChar char="•"/>
            </a:pPr>
            <a:r>
              <a:rPr lang="en-US" dirty="0">
                <a:latin typeface="Times" charset="0"/>
                <a:ea typeface="Times" charset="0"/>
                <a:cs typeface="Times" charset="0"/>
              </a:rPr>
              <a:t>(</a:t>
            </a:r>
            <a:r>
              <a:rPr lang="en-US" u="sng" dirty="0">
                <a:latin typeface="Times" charset="0"/>
                <a:ea typeface="Times" charset="0"/>
                <a:cs typeface="Times" charset="0"/>
                <a:hlinkClick r:id="rId3"/>
              </a:rPr>
              <a:t>https://business.linkedin.com/talent-solutions/blog/recruiting-strategy/2018/4-ways-the-government-of-hawaii-modernized-its-hiring-process-to-attract-tech-talent</a:t>
            </a:r>
            <a:r>
              <a:rPr lang="en-US" dirty="0">
                <a:latin typeface="Times" charset="0"/>
                <a:ea typeface="Times" charset="0"/>
                <a:cs typeface="Times" charset="0"/>
              </a:rPr>
              <a:t>).  </a:t>
            </a:r>
          </a:p>
          <a:p>
            <a:pPr marL="171450" indent="-171450">
              <a:buFont typeface="Arial" charset="0"/>
              <a:buChar char="•"/>
            </a:pPr>
            <a:r>
              <a:rPr lang="en-US" dirty="0">
                <a:latin typeface="Times" charset="0"/>
                <a:ea typeface="Times" charset="0"/>
                <a:cs typeface="Times" charset="0"/>
              </a:rPr>
              <a:t>The EVP is a unique set of values and attributes that communicates the organization's image to its target audiences.</a:t>
            </a:r>
          </a:p>
          <a:p>
            <a:pPr marL="171450" indent="-171450">
              <a:buFont typeface="Arial" charset="0"/>
              <a:buChar char="•"/>
            </a:pPr>
            <a:r>
              <a:rPr lang="en-US" dirty="0">
                <a:latin typeface="Times" charset="0"/>
                <a:ea typeface="Times" charset="0"/>
                <a:cs typeface="Times" charset="0"/>
              </a:rPr>
              <a:t>Creating an employer value proposition allows potential employees to see the potential for a career path with personal and professional growth rather than just a job.</a:t>
            </a:r>
          </a:p>
          <a:p>
            <a:pPr marL="171450" indent="-171450">
              <a:buFont typeface="Arial" charset="0"/>
              <a:buChar char="•"/>
            </a:pPr>
            <a:r>
              <a:rPr lang="en-US" dirty="0">
                <a:latin typeface="Times" charset="0"/>
                <a:ea typeface="Times" charset="0"/>
                <a:cs typeface="Times" charset="0"/>
              </a:rPr>
              <a:t>Recommendation:  Government employers should develop a positive EVP to attract employees interested in building a career and contributing to their community.</a:t>
            </a:r>
          </a:p>
          <a:p>
            <a:pPr marL="171450" indent="-171450">
              <a:buFont typeface="Arial" charset="0"/>
              <a:buChar char="•"/>
            </a:pPr>
            <a:r>
              <a:rPr lang="en-US" dirty="0">
                <a:latin typeface="Times" charset="0"/>
                <a:ea typeface="Times" charset="0"/>
                <a:cs typeface="Times" charset="0"/>
              </a:rPr>
              <a:t>Recommendation:  Individual agencies should develop an employer brand that highlights the unique benefits of working in that agency environment, including the agency’s mission, values and vision of leadership.</a:t>
            </a:r>
          </a:p>
          <a:p>
            <a:endParaRPr lang="en-US" dirty="0"/>
          </a:p>
        </p:txBody>
      </p:sp>
      <p:sp>
        <p:nvSpPr>
          <p:cNvPr id="4" name="Slide Number Placeholder 3"/>
          <p:cNvSpPr>
            <a:spLocks noGrp="1"/>
          </p:cNvSpPr>
          <p:nvPr>
            <p:ph type="sldNum" sz="quarter" idx="10"/>
          </p:nvPr>
        </p:nvSpPr>
        <p:spPr/>
        <p:txBody>
          <a:bodyPr/>
          <a:lstStyle/>
          <a:p>
            <a:fld id="{8F1EDDEF-8725-2545-9B95-A13250EA3C28}" type="slidenum">
              <a:rPr lang="en-US" smtClean="0"/>
              <a:pPr/>
              <a:t>6</a:t>
            </a:fld>
            <a:endParaRPr lang="en-US"/>
          </a:p>
        </p:txBody>
      </p:sp>
    </p:spTree>
    <p:extLst>
      <p:ext uri="{BB962C8B-B14F-4D97-AF65-F5344CB8AC3E}">
        <p14:creationId xmlns:p14="http://schemas.microsoft.com/office/powerpoint/2010/main" val="1118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000" dirty="0">
                <a:latin typeface="Times" charset="0"/>
                <a:ea typeface="Times" charset="0"/>
                <a:cs typeface="Times" charset="0"/>
              </a:rPr>
              <a:t>Recommendation: Personalized information about the mission of the agency and what it is like to work within the department should be integrated into marketing materials to show the positive work environment and opportunities for future growth.</a:t>
            </a:r>
          </a:p>
          <a:p>
            <a:pPr marL="171450" indent="-171450">
              <a:buFont typeface="Arial" charset="0"/>
              <a:buChar char="•"/>
            </a:pPr>
            <a:r>
              <a:rPr lang="en-US" sz="1000" dirty="0">
                <a:latin typeface="Times" charset="0"/>
                <a:ea typeface="Times" charset="0"/>
                <a:cs typeface="Times" charset="0"/>
              </a:rPr>
              <a:t>Recommendation:  As younger and more diverse workers enter the job market, government agencies should consider advertising opportunities beyond the state jobs website.  Local governments are increasingly using social media to advertise, such as LinkedIn and Facebook ads, YouTube videos, and info graphs in advertising.</a:t>
            </a:r>
          </a:p>
          <a:p>
            <a:pPr marL="171450" indent="-171450">
              <a:buFont typeface="Arial" charset="0"/>
              <a:buChar char="•"/>
            </a:pPr>
            <a:r>
              <a:rPr lang="en-US" sz="1000" dirty="0">
                <a:latin typeface="Times" charset="0"/>
                <a:ea typeface="Times" charset="0"/>
                <a:cs typeface="Times" charset="0"/>
              </a:rPr>
              <a:t>The City of San Antonio features a job of the week on Facebook and LinkedIn with people describing the job.  San Antonio also hosts a “chat with a recruiter” once a month on Facebook to answer individual job questions. </a:t>
            </a:r>
          </a:p>
          <a:p>
            <a:pPr marL="171450" indent="-171450">
              <a:buFont typeface="Arial" charset="0"/>
              <a:buChar char="•"/>
            </a:pPr>
            <a:r>
              <a:rPr lang="en-US" sz="1000" dirty="0">
                <a:latin typeface="Times" charset="0"/>
                <a:ea typeface="Times" charset="0"/>
                <a:cs typeface="Times" charset="0"/>
              </a:rPr>
              <a:t>Hawaii created dozens of “scrappy and engaging videos” showing employee teams, the team members’ humor, and new technologies. </a:t>
            </a:r>
          </a:p>
          <a:p>
            <a:pPr marL="628650" lvl="1" indent="-171450">
              <a:buFont typeface="Arial" charset="0"/>
              <a:buChar char="•"/>
            </a:pPr>
            <a:r>
              <a:rPr lang="en-US" sz="1000" dirty="0">
                <a:latin typeface="Times" charset="0"/>
                <a:ea typeface="Times" charset="0"/>
                <a:cs typeface="Times" charset="0"/>
              </a:rPr>
              <a:t>(</a:t>
            </a:r>
            <a:r>
              <a:rPr lang="en-US" sz="1000" u="sng" dirty="0">
                <a:latin typeface="Times" charset="0"/>
                <a:ea typeface="Times" charset="0"/>
                <a:cs typeface="Times" charset="0"/>
                <a:hlinkClick r:id="rId3"/>
              </a:rPr>
              <a:t>https://business.linkedin.com/talent-solutions/blog/recruiting-strategy/2018/4-ways-the-government-of-hawaii-modernized-its-hiring-process-to-attract-tech-talent</a:t>
            </a:r>
            <a:r>
              <a:rPr lang="en-US" sz="1000" dirty="0">
                <a:latin typeface="Times" charset="0"/>
                <a:ea typeface="Times" charset="0"/>
                <a:cs typeface="Times" charset="0"/>
                <a:hlinkClick r:id="rId3"/>
              </a:rPr>
              <a:t>)</a:t>
            </a:r>
            <a:r>
              <a:rPr lang="en-US" sz="1000" dirty="0">
                <a:latin typeface="Times" charset="0"/>
                <a:ea typeface="Times" charset="0"/>
                <a:cs typeface="Times" charset="0"/>
              </a:rPr>
              <a:t>.</a:t>
            </a:r>
          </a:p>
          <a:p>
            <a:pPr marL="171450" indent="-171450">
              <a:buFont typeface="Arial" charset="0"/>
              <a:buChar char="•"/>
            </a:pPr>
            <a:r>
              <a:rPr lang="en-US" sz="1000" dirty="0">
                <a:latin typeface="Times" charset="0"/>
                <a:ea typeface="Times" charset="0"/>
                <a:cs typeface="Times" charset="0"/>
              </a:rPr>
              <a:t>Recommendation:  Agencies may also choose to create individualized recruiting websites to highlight the unique agency brand.  The sites should highlight innovative projects and media coverage of exciting news for the agency.</a:t>
            </a:r>
          </a:p>
          <a:p>
            <a:pPr marL="171450" indent="-171450">
              <a:buFont typeface="Arial" charset="0"/>
              <a:buChar char="•"/>
            </a:pPr>
            <a:r>
              <a:rPr lang="en-US" sz="1000" dirty="0">
                <a:latin typeface="Times" charset="0"/>
                <a:ea typeface="Times" charset="0"/>
                <a:cs typeface="Times" charset="0"/>
              </a:rPr>
              <a:t>Recommendation:  Government entities may also choose to customize job descriptions to focus on the unique brand of working in government.  Johnson County in Kansas includes in each job description “the county’s pillars of performance, which describe the county’s leadership philosophy, mission, vision, and values.” </a:t>
            </a:r>
          </a:p>
          <a:p>
            <a:pPr marL="628650" lvl="1" indent="-171450">
              <a:buFont typeface="Arial" charset="0"/>
              <a:buChar char="•"/>
            </a:pPr>
            <a:r>
              <a:rPr lang="en-US" sz="1000" dirty="0">
                <a:latin typeface="Times" charset="0"/>
                <a:ea typeface="Times" charset="0"/>
                <a:cs typeface="Times" charset="0"/>
              </a:rPr>
              <a:t>(</a:t>
            </a:r>
            <a:r>
              <a:rPr lang="en-US" sz="1000" u="sng" dirty="0">
                <a:latin typeface="Times" charset="0"/>
                <a:ea typeface="Times" charset="0"/>
                <a:cs typeface="Times" charset="0"/>
                <a:hlinkClick r:id="rId4"/>
              </a:rPr>
              <a:t>https://hrdailyadvisor.blr.com/2018/10/19/strategies-for-effectively-recruting-government-workers/</a:t>
            </a:r>
            <a:r>
              <a:rPr lang="en-US" sz="1000" dirty="0">
                <a:latin typeface="Times" charset="0"/>
                <a:ea typeface="Times" charset="0"/>
                <a:cs typeface="Times" charset="0"/>
                <a:hlinkClick r:id="rId4"/>
              </a:rPr>
              <a:t>)</a:t>
            </a:r>
            <a:endParaRPr lang="en-US" sz="1000" dirty="0">
              <a:latin typeface="Times" charset="0"/>
              <a:ea typeface="Times" charset="0"/>
              <a:cs typeface="Times" charset="0"/>
            </a:endParaRPr>
          </a:p>
          <a:p>
            <a:pPr marL="171450" indent="-171450">
              <a:buFont typeface="Arial" charset="0"/>
              <a:buChar char="•"/>
            </a:pPr>
            <a:r>
              <a:rPr lang="en-US" sz="1000" dirty="0">
                <a:latin typeface="Times" charset="0"/>
                <a:ea typeface="Times" charset="0"/>
                <a:cs typeface="Times" charset="0"/>
              </a:rPr>
              <a:t>“The EVP promise comes to life through heavy investments into professional development” of employees.  </a:t>
            </a:r>
          </a:p>
          <a:p>
            <a:pPr marL="628650" lvl="1" indent="-171450">
              <a:buFont typeface="Arial" charset="0"/>
              <a:buChar char="•"/>
            </a:pPr>
            <a:r>
              <a:rPr lang="en-US" sz="1000" dirty="0">
                <a:latin typeface="Times" charset="0"/>
                <a:ea typeface="Times" charset="0"/>
                <a:cs typeface="Times" charset="0"/>
              </a:rPr>
              <a:t>(</a:t>
            </a:r>
            <a:r>
              <a:rPr lang="en-US" sz="1000" u="sng" dirty="0">
                <a:latin typeface="Times" charset="0"/>
                <a:ea typeface="Times" charset="0"/>
                <a:cs typeface="Times" charset="0"/>
                <a:hlinkClick r:id="rId5"/>
              </a:rPr>
              <a:t>https://business.linkedin.com/talent-solutions/blog/recruiting-strategy/2018/4-ways-the-government-of-hawaii-modernized-its-hiring-process-to-attract-tech-talent</a:t>
            </a:r>
            <a:r>
              <a:rPr lang="en-US" sz="1000" dirty="0">
                <a:latin typeface="Times" charset="0"/>
                <a:ea typeface="Times" charset="0"/>
                <a:cs typeface="Times" charset="0"/>
              </a:rPr>
              <a:t>).  </a:t>
            </a:r>
          </a:p>
          <a:p>
            <a:r>
              <a:rPr lang="en-US" sz="1000" dirty="0">
                <a:latin typeface="Times" charset="0"/>
                <a:ea typeface="Times" charset="0"/>
                <a:cs typeface="Times" charset="0"/>
              </a:rPr>
              <a:t> </a:t>
            </a:r>
          </a:p>
          <a:p>
            <a:endParaRPr lang="en-US" dirty="0"/>
          </a:p>
        </p:txBody>
      </p:sp>
      <p:sp>
        <p:nvSpPr>
          <p:cNvPr id="4" name="Slide Number Placeholder 3"/>
          <p:cNvSpPr>
            <a:spLocks noGrp="1"/>
          </p:cNvSpPr>
          <p:nvPr>
            <p:ph type="sldNum" sz="quarter" idx="10"/>
          </p:nvPr>
        </p:nvSpPr>
        <p:spPr/>
        <p:txBody>
          <a:bodyPr/>
          <a:lstStyle/>
          <a:p>
            <a:fld id="{8F1EDDEF-8725-2545-9B95-A13250EA3C28}" type="slidenum">
              <a:rPr lang="en-US" smtClean="0"/>
              <a:pPr/>
              <a:t>7</a:t>
            </a:fld>
            <a:endParaRPr lang="en-US" dirty="0"/>
          </a:p>
        </p:txBody>
      </p:sp>
    </p:spTree>
    <p:extLst>
      <p:ext uri="{BB962C8B-B14F-4D97-AF65-F5344CB8AC3E}">
        <p14:creationId xmlns:p14="http://schemas.microsoft.com/office/powerpoint/2010/main" val="1163668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charset="0"/>
                <a:ea typeface="Times" charset="0"/>
                <a:cs typeface="Times" charset="0"/>
              </a:rPr>
              <a:t>Sources</a:t>
            </a:r>
          </a:p>
          <a:p>
            <a:endParaRPr lang="en-US" dirty="0">
              <a:latin typeface="Times" charset="0"/>
              <a:ea typeface="Times" charset="0"/>
              <a:cs typeface="Times" charset="0"/>
            </a:endParaRPr>
          </a:p>
          <a:p>
            <a:pPr marL="171450" indent="-171450">
              <a:buFont typeface="Arial" charset="0"/>
              <a:buChar char="•"/>
            </a:pPr>
            <a:r>
              <a:rPr lang="en-US" dirty="0">
                <a:latin typeface="Times" charset="0"/>
                <a:ea typeface="Times" charset="0"/>
                <a:cs typeface="Times" charset="0"/>
                <a:hlinkClick r:id="rId3"/>
              </a:rPr>
              <a:t>https://www.snacknation.com/blog/how-to-retain-employees/</a:t>
            </a:r>
            <a:r>
              <a:rPr lang="en-US" dirty="0">
                <a:latin typeface="Times" charset="0"/>
                <a:ea typeface="Times" charset="0"/>
                <a:cs typeface="Times" charset="0"/>
              </a:rPr>
              <a:t> </a:t>
            </a:r>
          </a:p>
          <a:p>
            <a:pPr marL="171450" indent="-171450">
              <a:buFont typeface="Arial" charset="0"/>
              <a:buChar char="•"/>
            </a:pPr>
            <a:r>
              <a:rPr lang="en-US" dirty="0">
                <a:latin typeface="Times" charset="0"/>
                <a:ea typeface="Times" charset="0"/>
                <a:cs typeface="Times" charset="0"/>
                <a:hlinkClick r:id="rId4"/>
              </a:rPr>
              <a:t>https://www.yourerc.com/blog/post/workplace-culture-what-it-is-why-it-matters-how-to-define-it</a:t>
            </a:r>
            <a:endParaRPr lang="en-US" dirty="0">
              <a:latin typeface="Times" charset="0"/>
              <a:ea typeface="Times" charset="0"/>
              <a:cs typeface="Times" charset="0"/>
            </a:endParaRPr>
          </a:p>
          <a:p>
            <a:pPr marL="171450" indent="-171450">
              <a:buFont typeface="Arial" charset="0"/>
              <a:buChar char="•"/>
            </a:pPr>
            <a:r>
              <a:rPr lang="en-US" dirty="0">
                <a:latin typeface="Times" charset="0"/>
                <a:ea typeface="Times" charset="0"/>
                <a:cs typeface="Times" charset="0"/>
                <a:hlinkClick r:id="rId5"/>
              </a:rPr>
              <a:t>https://www.thebalancecareers.com/culture-your-environment-for-people-at-work-1918809</a:t>
            </a:r>
            <a:br>
              <a:rPr lang="en-US" dirty="0">
                <a:latin typeface="Times" charset="0"/>
                <a:ea typeface="Times" charset="0"/>
                <a:cs typeface="Times" charset="0"/>
              </a:rPr>
            </a:br>
            <a:endParaRPr lang="en-US" dirty="0">
              <a:latin typeface="Times" charset="0"/>
              <a:ea typeface="Times" charset="0"/>
              <a:cs typeface="Times" charset="0"/>
            </a:endParaRPr>
          </a:p>
          <a:p>
            <a:br>
              <a:rPr lang="en-US" dirty="0">
                <a:latin typeface="Times" charset="0"/>
                <a:ea typeface="Times" charset="0"/>
                <a:cs typeface="Times" charset="0"/>
              </a:rPr>
            </a:br>
            <a:endParaRPr lang="en-US" dirty="0">
              <a:latin typeface="Times" charset="0"/>
              <a:ea typeface="Times" charset="0"/>
              <a:cs typeface="Times" charset="0"/>
            </a:endParaRPr>
          </a:p>
          <a:p>
            <a:endParaRPr lang="en-US" dirty="0"/>
          </a:p>
        </p:txBody>
      </p:sp>
      <p:sp>
        <p:nvSpPr>
          <p:cNvPr id="4" name="Slide Number Placeholder 3"/>
          <p:cNvSpPr>
            <a:spLocks noGrp="1"/>
          </p:cNvSpPr>
          <p:nvPr>
            <p:ph type="sldNum" sz="quarter" idx="10"/>
          </p:nvPr>
        </p:nvSpPr>
        <p:spPr/>
        <p:txBody>
          <a:bodyPr/>
          <a:lstStyle/>
          <a:p>
            <a:fld id="{8F1EDDEF-8725-2545-9B95-A13250EA3C28}" type="slidenum">
              <a:rPr lang="en-US" smtClean="0"/>
              <a:pPr/>
              <a:t>8</a:t>
            </a:fld>
            <a:endParaRPr lang="en-US"/>
          </a:p>
        </p:txBody>
      </p:sp>
    </p:spTree>
    <p:extLst>
      <p:ext uri="{BB962C8B-B14F-4D97-AF65-F5344CB8AC3E}">
        <p14:creationId xmlns:p14="http://schemas.microsoft.com/office/powerpoint/2010/main" val="1469962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charset="0"/>
                <a:ea typeface="Times" charset="0"/>
                <a:cs typeface="Times" charset="0"/>
              </a:rPr>
              <a:t>Sources</a:t>
            </a:r>
          </a:p>
          <a:p>
            <a:endParaRPr lang="en-US" dirty="0">
              <a:latin typeface="Times" charset="0"/>
              <a:ea typeface="Times" charset="0"/>
              <a:cs typeface="Times" charset="0"/>
            </a:endParaRPr>
          </a:p>
          <a:p>
            <a:pPr marL="171450" indent="-171450">
              <a:buFont typeface="Arial" charset="0"/>
              <a:buChar char="•"/>
            </a:pPr>
            <a:r>
              <a:rPr lang="en-US" dirty="0">
                <a:latin typeface="Times" charset="0"/>
                <a:ea typeface="Times" charset="0"/>
                <a:cs typeface="Times" charset="0"/>
                <a:hlinkClick r:id="rId3"/>
              </a:rPr>
              <a:t>https://www.snacknation.com/blog/how-to-retain-employees/</a:t>
            </a:r>
            <a:r>
              <a:rPr lang="en-US" dirty="0">
                <a:latin typeface="Times" charset="0"/>
                <a:ea typeface="Times" charset="0"/>
                <a:cs typeface="Times" charset="0"/>
              </a:rPr>
              <a:t> </a:t>
            </a:r>
          </a:p>
          <a:p>
            <a:pPr marL="171450" indent="-171450">
              <a:buFont typeface="Arial" charset="0"/>
              <a:buChar char="•"/>
            </a:pPr>
            <a:r>
              <a:rPr lang="en-US" dirty="0">
                <a:latin typeface="Times" charset="0"/>
                <a:ea typeface="Times" charset="0"/>
                <a:cs typeface="Times" charset="0"/>
                <a:hlinkClick r:id="rId4"/>
              </a:rPr>
              <a:t>https://www.yourerc.com/blog/post/workplace-culture-what-it-is-why-it-matters-how-to-define-it</a:t>
            </a:r>
            <a:endParaRPr lang="en-US" dirty="0">
              <a:latin typeface="Times" charset="0"/>
              <a:ea typeface="Times" charset="0"/>
              <a:cs typeface="Times" charset="0"/>
            </a:endParaRPr>
          </a:p>
          <a:p>
            <a:pPr marL="171450" indent="-171450">
              <a:buFont typeface="Arial" charset="0"/>
              <a:buChar char="•"/>
            </a:pPr>
            <a:r>
              <a:rPr lang="en-US" dirty="0">
                <a:latin typeface="Times" charset="0"/>
                <a:ea typeface="Times" charset="0"/>
                <a:cs typeface="Times" charset="0"/>
                <a:hlinkClick r:id="rId5"/>
              </a:rPr>
              <a:t>https://www.thebalancecareers.com/culture-your-environment-for-people-at-work-1918809</a:t>
            </a:r>
            <a:br>
              <a:rPr lang="en-US" dirty="0">
                <a:latin typeface="Times" charset="0"/>
                <a:ea typeface="Times" charset="0"/>
                <a:cs typeface="Times" charset="0"/>
              </a:rPr>
            </a:br>
            <a:endParaRPr lang="en-US" dirty="0">
              <a:latin typeface="Times" charset="0"/>
              <a:ea typeface="Times" charset="0"/>
              <a:cs typeface="Times" charset="0"/>
            </a:endParaRPr>
          </a:p>
          <a:p>
            <a:br>
              <a:rPr lang="en-US" dirty="0">
                <a:latin typeface="Times" charset="0"/>
                <a:ea typeface="Times" charset="0"/>
                <a:cs typeface="Times" charset="0"/>
              </a:rPr>
            </a:br>
            <a:endParaRPr lang="en-US" dirty="0">
              <a:latin typeface="Times" charset="0"/>
              <a:ea typeface="Times" charset="0"/>
              <a:cs typeface="Times" charset="0"/>
            </a:endParaRPr>
          </a:p>
        </p:txBody>
      </p:sp>
      <p:sp>
        <p:nvSpPr>
          <p:cNvPr id="4" name="Slide Number Placeholder 3"/>
          <p:cNvSpPr>
            <a:spLocks noGrp="1"/>
          </p:cNvSpPr>
          <p:nvPr>
            <p:ph type="sldNum" sz="quarter" idx="10"/>
          </p:nvPr>
        </p:nvSpPr>
        <p:spPr/>
        <p:txBody>
          <a:bodyPr/>
          <a:lstStyle/>
          <a:p>
            <a:fld id="{8F1EDDEF-8725-2545-9B95-A13250EA3C28}" type="slidenum">
              <a:rPr lang="en-US" smtClean="0"/>
              <a:pPr/>
              <a:t>9</a:t>
            </a:fld>
            <a:endParaRPr lang="en-US"/>
          </a:p>
        </p:txBody>
      </p:sp>
    </p:spTree>
    <p:extLst>
      <p:ext uri="{BB962C8B-B14F-4D97-AF65-F5344CB8AC3E}">
        <p14:creationId xmlns:p14="http://schemas.microsoft.com/office/powerpoint/2010/main" val="80096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CFE11B-E9F3-4349-B78A-21F5D3C55203}" type="datetimeFigureOut">
              <a:rPr lang="en-US" smtClean="0"/>
              <a:pPr/>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47250-50FD-4337-8A35-6E52F4C02D26}" type="slidenum">
              <a:rPr lang="en-US" smtClean="0"/>
              <a:pPr/>
              <a:t>‹#›</a:t>
            </a:fld>
            <a:endParaRPr lang="en-US"/>
          </a:p>
        </p:txBody>
      </p:sp>
    </p:spTree>
    <p:extLst>
      <p:ext uri="{BB962C8B-B14F-4D97-AF65-F5344CB8AC3E}">
        <p14:creationId xmlns:p14="http://schemas.microsoft.com/office/powerpoint/2010/main" val="126693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CFE11B-E9F3-4349-B78A-21F5D3C55203}" type="datetimeFigureOut">
              <a:rPr lang="en-US" smtClean="0"/>
              <a:pPr/>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47250-50FD-4337-8A35-6E52F4C02D26}" type="slidenum">
              <a:rPr lang="en-US" smtClean="0"/>
              <a:pPr/>
              <a:t>‹#›</a:t>
            </a:fld>
            <a:endParaRPr lang="en-US"/>
          </a:p>
        </p:txBody>
      </p:sp>
    </p:spTree>
    <p:extLst>
      <p:ext uri="{BB962C8B-B14F-4D97-AF65-F5344CB8AC3E}">
        <p14:creationId xmlns:p14="http://schemas.microsoft.com/office/powerpoint/2010/main" val="72763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CFE11B-E9F3-4349-B78A-21F5D3C55203}" type="datetimeFigureOut">
              <a:rPr lang="en-US" smtClean="0"/>
              <a:pPr/>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47250-50FD-4337-8A35-6E52F4C02D26}" type="slidenum">
              <a:rPr lang="en-US" smtClean="0"/>
              <a:pPr/>
              <a:t>‹#›</a:t>
            </a:fld>
            <a:endParaRPr lang="en-US"/>
          </a:p>
        </p:txBody>
      </p:sp>
    </p:spTree>
    <p:extLst>
      <p:ext uri="{BB962C8B-B14F-4D97-AF65-F5344CB8AC3E}">
        <p14:creationId xmlns:p14="http://schemas.microsoft.com/office/powerpoint/2010/main" val="2265787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CFE11B-E9F3-4349-B78A-21F5D3C55203}" type="datetimeFigureOut">
              <a:rPr lang="en-US" smtClean="0"/>
              <a:pPr/>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47250-50FD-4337-8A35-6E52F4C02D26}" type="slidenum">
              <a:rPr lang="en-US" smtClean="0"/>
              <a:pPr/>
              <a:t>‹#›</a:t>
            </a:fld>
            <a:endParaRPr lang="en-US"/>
          </a:p>
        </p:txBody>
      </p:sp>
    </p:spTree>
    <p:extLst>
      <p:ext uri="{BB962C8B-B14F-4D97-AF65-F5344CB8AC3E}">
        <p14:creationId xmlns:p14="http://schemas.microsoft.com/office/powerpoint/2010/main" val="4113030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CFE11B-E9F3-4349-B78A-21F5D3C55203}" type="datetimeFigureOut">
              <a:rPr lang="en-US" smtClean="0"/>
              <a:pPr/>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47250-50FD-4337-8A35-6E52F4C02D26}" type="slidenum">
              <a:rPr lang="en-US" smtClean="0"/>
              <a:pPr/>
              <a:t>‹#›</a:t>
            </a:fld>
            <a:endParaRPr lang="en-US"/>
          </a:p>
        </p:txBody>
      </p:sp>
    </p:spTree>
    <p:extLst>
      <p:ext uri="{BB962C8B-B14F-4D97-AF65-F5344CB8AC3E}">
        <p14:creationId xmlns:p14="http://schemas.microsoft.com/office/powerpoint/2010/main" val="426443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CFE11B-E9F3-4349-B78A-21F5D3C55203}" type="datetimeFigureOut">
              <a:rPr lang="en-US" smtClean="0"/>
              <a:pPr/>
              <a:t>10/11/2019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47250-50FD-4337-8A35-6E52F4C02D26}" type="slidenum">
              <a:rPr lang="en-US" smtClean="0"/>
              <a:pPr/>
              <a:t>‹#›</a:t>
            </a:fld>
            <a:endParaRPr lang="en-US"/>
          </a:p>
        </p:txBody>
      </p:sp>
    </p:spTree>
    <p:extLst>
      <p:ext uri="{BB962C8B-B14F-4D97-AF65-F5344CB8AC3E}">
        <p14:creationId xmlns:p14="http://schemas.microsoft.com/office/powerpoint/2010/main" val="2537807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CFE11B-E9F3-4349-B78A-21F5D3C55203}" type="datetimeFigureOut">
              <a:rPr lang="en-US" smtClean="0"/>
              <a:pPr/>
              <a:t>10/11/2019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847250-50FD-4337-8A35-6E52F4C02D26}" type="slidenum">
              <a:rPr lang="en-US" smtClean="0"/>
              <a:pPr/>
              <a:t>‹#›</a:t>
            </a:fld>
            <a:endParaRPr lang="en-US"/>
          </a:p>
        </p:txBody>
      </p:sp>
    </p:spTree>
    <p:extLst>
      <p:ext uri="{BB962C8B-B14F-4D97-AF65-F5344CB8AC3E}">
        <p14:creationId xmlns:p14="http://schemas.microsoft.com/office/powerpoint/2010/main" val="378905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CFE11B-E9F3-4349-B78A-21F5D3C55203}" type="datetimeFigureOut">
              <a:rPr lang="en-US" smtClean="0"/>
              <a:pPr/>
              <a:t>10/11/2019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847250-50FD-4337-8A35-6E52F4C02D26}" type="slidenum">
              <a:rPr lang="en-US" smtClean="0"/>
              <a:pPr/>
              <a:t>‹#›</a:t>
            </a:fld>
            <a:endParaRPr lang="en-US"/>
          </a:p>
        </p:txBody>
      </p:sp>
    </p:spTree>
    <p:extLst>
      <p:ext uri="{BB962C8B-B14F-4D97-AF65-F5344CB8AC3E}">
        <p14:creationId xmlns:p14="http://schemas.microsoft.com/office/powerpoint/2010/main" val="748032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CFE11B-E9F3-4349-B78A-21F5D3C55203}" type="datetimeFigureOut">
              <a:rPr lang="en-US" smtClean="0"/>
              <a:pPr/>
              <a:t>10/11/2019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847250-50FD-4337-8A35-6E52F4C02D26}" type="slidenum">
              <a:rPr lang="en-US" smtClean="0"/>
              <a:pPr/>
              <a:t>‹#›</a:t>
            </a:fld>
            <a:endParaRPr lang="en-US"/>
          </a:p>
        </p:txBody>
      </p:sp>
    </p:spTree>
    <p:extLst>
      <p:ext uri="{BB962C8B-B14F-4D97-AF65-F5344CB8AC3E}">
        <p14:creationId xmlns:p14="http://schemas.microsoft.com/office/powerpoint/2010/main" val="3568356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CFE11B-E9F3-4349-B78A-21F5D3C55203}" type="datetimeFigureOut">
              <a:rPr lang="en-US" smtClean="0"/>
              <a:pPr/>
              <a:t>10/11/2019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47250-50FD-4337-8A35-6E52F4C02D26}" type="slidenum">
              <a:rPr lang="en-US" smtClean="0"/>
              <a:pPr/>
              <a:t>‹#›</a:t>
            </a:fld>
            <a:endParaRPr lang="en-US"/>
          </a:p>
        </p:txBody>
      </p:sp>
    </p:spTree>
    <p:extLst>
      <p:ext uri="{BB962C8B-B14F-4D97-AF65-F5344CB8AC3E}">
        <p14:creationId xmlns:p14="http://schemas.microsoft.com/office/powerpoint/2010/main" val="19053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CFE11B-E9F3-4349-B78A-21F5D3C55203}" type="datetimeFigureOut">
              <a:rPr lang="en-US" smtClean="0"/>
              <a:pPr/>
              <a:t>10/11/2019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47250-50FD-4337-8A35-6E52F4C02D26}" type="slidenum">
              <a:rPr lang="en-US" smtClean="0"/>
              <a:pPr/>
              <a:t>‹#›</a:t>
            </a:fld>
            <a:endParaRPr lang="en-US"/>
          </a:p>
        </p:txBody>
      </p:sp>
    </p:spTree>
    <p:extLst>
      <p:ext uri="{BB962C8B-B14F-4D97-AF65-F5344CB8AC3E}">
        <p14:creationId xmlns:p14="http://schemas.microsoft.com/office/powerpoint/2010/main" val="1515901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FE11B-E9F3-4349-B78A-21F5D3C55203}" type="datetimeFigureOut">
              <a:rPr lang="en-US" smtClean="0"/>
              <a:pPr/>
              <a:t>10/11/2019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847250-50FD-4337-8A35-6E52F4C02D26}" type="slidenum">
              <a:rPr lang="en-US" smtClean="0"/>
              <a:pPr/>
              <a:t>‹#›</a:t>
            </a:fld>
            <a:endParaRPr lang="en-US"/>
          </a:p>
        </p:txBody>
      </p:sp>
    </p:spTree>
    <p:extLst>
      <p:ext uri="{BB962C8B-B14F-4D97-AF65-F5344CB8AC3E}">
        <p14:creationId xmlns:p14="http://schemas.microsoft.com/office/powerpoint/2010/main" val="323656522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579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628650" y="2164448"/>
            <a:ext cx="7886700" cy="3263504"/>
          </a:xfrm>
        </p:spPr>
        <p:txBody>
          <a:bodyPr/>
          <a:lstStyle/>
          <a:p>
            <a:endParaRPr lang="en-US" dirty="0"/>
          </a:p>
          <a:p>
            <a:endParaRPr lang="en-US" dirty="0"/>
          </a:p>
        </p:txBody>
      </p:sp>
    </p:spTree>
    <p:extLst>
      <p:ext uri="{BB962C8B-B14F-4D97-AF65-F5344CB8AC3E}">
        <p14:creationId xmlns:p14="http://schemas.microsoft.com/office/powerpoint/2010/main" val="1080988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849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671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416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841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41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584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156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644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756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305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3217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2431</TotalTime>
  <Words>181</Words>
  <Application>Microsoft Office PowerPoint</Application>
  <PresentationFormat>On-screen Show (4:3)</PresentationFormat>
  <Paragraphs>105</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Aubrey Stewart</cp:lastModifiedBy>
  <cp:revision>13</cp:revision>
  <dcterms:created xsi:type="dcterms:W3CDTF">2019-10-02T18:10:21Z</dcterms:created>
  <dcterms:modified xsi:type="dcterms:W3CDTF">2019-10-11T13:12:55Z</dcterms:modified>
</cp:coreProperties>
</file>