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66" r:id="rId2"/>
    <p:sldId id="256" r:id="rId3"/>
    <p:sldId id="279" r:id="rId4"/>
    <p:sldId id="280" r:id="rId5"/>
    <p:sldId id="270" r:id="rId6"/>
    <p:sldId id="271" r:id="rId7"/>
    <p:sldId id="272" r:id="rId8"/>
    <p:sldId id="278" r:id="rId9"/>
    <p:sldId id="284" r:id="rId10"/>
    <p:sldId id="282" r:id="rId11"/>
    <p:sldId id="283" r:id="rId12"/>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4" autoAdjust="0"/>
    <p:restoredTop sz="77555" autoAdjust="0"/>
  </p:normalViewPr>
  <p:slideViewPr>
    <p:cSldViewPr snapToGrid="0">
      <p:cViewPr varScale="1">
        <p:scale>
          <a:sx n="57" d="100"/>
          <a:sy n="57" d="100"/>
        </p:scale>
        <p:origin x="1218" y="60"/>
      </p:cViewPr>
      <p:guideLst>
        <p:guide orient="horz" pos="2160"/>
        <p:guide pos="3840"/>
      </p:guideLst>
    </p:cSldViewPr>
  </p:slid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360134019064632"/>
          <c:y val="3.2528159888880137E-2"/>
          <c:w val="0.77521712635389295"/>
          <c:h val="0.58302022919971941"/>
        </c:manualLayout>
      </c:layout>
      <c:lineChart>
        <c:grouping val="standard"/>
        <c:varyColors val="0"/>
        <c:ser>
          <c:idx val="0"/>
          <c:order val="0"/>
          <c:tx>
            <c:strRef>
              <c:f>Sheet1!$B$1</c:f>
              <c:strCache>
                <c:ptCount val="1"/>
                <c:pt idx="0">
                  <c:v>50+ Confined</c:v>
                </c:pt>
              </c:strCache>
            </c:strRef>
          </c:tx>
          <c:spPr>
            <a:ln w="28575" cap="rnd">
              <a:noFill/>
              <a:round/>
            </a:ln>
            <a:effectLst/>
          </c:spPr>
          <c:marker>
            <c:symbol val="none"/>
          </c:marker>
          <c:dLbls>
            <c:dLbl>
              <c:idx val="0"/>
              <c:layout>
                <c:manualLayout>
                  <c:x val="0"/>
                  <c:y val="8.50648936514098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DD9-4260-AA28-E25E35009BA6}"/>
                </c:ext>
              </c:extLst>
            </c:dLbl>
            <c:dLbl>
              <c:idx val="1"/>
              <c:layout>
                <c:manualLayout>
                  <c:x val="-1.323845840966344E-3"/>
                  <c:y val="8.87633672884276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DD9-4260-AA28-E25E35009BA6}"/>
                </c:ext>
              </c:extLst>
            </c:dLbl>
            <c:dLbl>
              <c:idx val="2"/>
              <c:layout>
                <c:manualLayout>
                  <c:x val="0"/>
                  <c:y val="8.50648936514098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DD9-4260-AA28-E25E35009BA6}"/>
                </c:ext>
              </c:extLst>
            </c:dLbl>
            <c:dLbl>
              <c:idx val="3"/>
              <c:layout>
                <c:manualLayout>
                  <c:x val="0"/>
                  <c:y val="9.98587881994811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DD9-4260-AA28-E25E35009BA6}"/>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FY90</c:v>
                </c:pt>
                <c:pt idx="1">
                  <c:v>FY95</c:v>
                </c:pt>
                <c:pt idx="2">
                  <c:v>FY00</c:v>
                </c:pt>
                <c:pt idx="3">
                  <c:v>FY02</c:v>
                </c:pt>
                <c:pt idx="4">
                  <c:v>FY04</c:v>
                </c:pt>
                <c:pt idx="5">
                  <c:v>FY06</c:v>
                </c:pt>
                <c:pt idx="6">
                  <c:v>FY08</c:v>
                </c:pt>
                <c:pt idx="7">
                  <c:v>FY10</c:v>
                </c:pt>
                <c:pt idx="8">
                  <c:v>FY11</c:v>
                </c:pt>
                <c:pt idx="9">
                  <c:v>FY12</c:v>
                </c:pt>
                <c:pt idx="10">
                  <c:v>FY13</c:v>
                </c:pt>
                <c:pt idx="11">
                  <c:v>FY14</c:v>
                </c:pt>
                <c:pt idx="12">
                  <c:v>FY15</c:v>
                </c:pt>
                <c:pt idx="13">
                  <c:v>FY16*</c:v>
                </c:pt>
              </c:strCache>
            </c:strRef>
          </c:cat>
          <c:val>
            <c:numRef>
              <c:f>Sheet1!$B$2:$B$15</c:f>
              <c:numCache>
                <c:formatCode>#,##0</c:formatCode>
                <c:ptCount val="14"/>
                <c:pt idx="0">
                  <c:v>822</c:v>
                </c:pt>
                <c:pt idx="1">
                  <c:v>1328</c:v>
                </c:pt>
                <c:pt idx="2">
                  <c:v>2240</c:v>
                </c:pt>
                <c:pt idx="3">
                  <c:v>2849</c:v>
                </c:pt>
                <c:pt idx="4">
                  <c:v>3537</c:v>
                </c:pt>
                <c:pt idx="5">
                  <c:v>4133</c:v>
                </c:pt>
                <c:pt idx="6">
                  <c:v>5099</c:v>
                </c:pt>
                <c:pt idx="7">
                  <c:v>5697</c:v>
                </c:pt>
                <c:pt idx="8">
                  <c:v>5966</c:v>
                </c:pt>
                <c:pt idx="9">
                  <c:v>6283</c:v>
                </c:pt>
                <c:pt idx="10">
                  <c:v>6709</c:v>
                </c:pt>
                <c:pt idx="11">
                  <c:v>7202</c:v>
                </c:pt>
                <c:pt idx="12">
                  <c:v>7607</c:v>
                </c:pt>
                <c:pt idx="13">
                  <c:v>7823</c:v>
                </c:pt>
              </c:numCache>
            </c:numRef>
          </c:val>
          <c:smooth val="0"/>
          <c:extLst>
            <c:ext xmlns:c16="http://schemas.microsoft.com/office/drawing/2014/chart" uri="{C3380CC4-5D6E-409C-BE32-E72D297353CC}">
              <c16:uniqueId val="{00000000-DDD9-4260-AA28-E25E35009BA6}"/>
            </c:ext>
          </c:extLst>
        </c:ser>
        <c:ser>
          <c:idx val="1"/>
          <c:order val="1"/>
          <c:tx>
            <c:strRef>
              <c:f>Sheet1!$C$1</c:f>
              <c:strCache>
                <c:ptCount val="1"/>
                <c:pt idx="0">
                  <c:v>Confined Percent</c:v>
                </c:pt>
              </c:strCache>
            </c:strRef>
          </c:tx>
          <c:spPr>
            <a:ln w="34925" cap="rnd">
              <a:solidFill>
                <a:schemeClr val="accent2"/>
              </a:solidFill>
              <a:round/>
            </a:ln>
            <a:effectLst/>
          </c:spPr>
          <c:marker>
            <c:symbol val="none"/>
          </c:marker>
          <c:cat>
            <c:strRef>
              <c:f>Sheet1!$A$2:$A$15</c:f>
              <c:strCache>
                <c:ptCount val="14"/>
                <c:pt idx="0">
                  <c:v>FY90</c:v>
                </c:pt>
                <c:pt idx="1">
                  <c:v>FY95</c:v>
                </c:pt>
                <c:pt idx="2">
                  <c:v>FY00</c:v>
                </c:pt>
                <c:pt idx="3">
                  <c:v>FY02</c:v>
                </c:pt>
                <c:pt idx="4">
                  <c:v>FY04</c:v>
                </c:pt>
                <c:pt idx="5">
                  <c:v>FY06</c:v>
                </c:pt>
                <c:pt idx="6">
                  <c:v>FY08</c:v>
                </c:pt>
                <c:pt idx="7">
                  <c:v>FY10</c:v>
                </c:pt>
                <c:pt idx="8">
                  <c:v>FY11</c:v>
                </c:pt>
                <c:pt idx="9">
                  <c:v>FY12</c:v>
                </c:pt>
                <c:pt idx="10">
                  <c:v>FY13</c:v>
                </c:pt>
                <c:pt idx="11">
                  <c:v>FY14</c:v>
                </c:pt>
                <c:pt idx="12">
                  <c:v>FY15</c:v>
                </c:pt>
                <c:pt idx="13">
                  <c:v>FY16*</c:v>
                </c:pt>
              </c:strCache>
            </c:strRef>
          </c:cat>
          <c:val>
            <c:numRef>
              <c:f>Sheet1!$C$2:$C$15</c:f>
              <c:numCache>
                <c:formatCode>0.0%</c:formatCode>
                <c:ptCount val="14"/>
                <c:pt idx="0">
                  <c:v>4.5000000000000012E-2</c:v>
                </c:pt>
                <c:pt idx="1">
                  <c:v>4.6000000000000006E-2</c:v>
                </c:pt>
                <c:pt idx="2">
                  <c:v>7.1000000000000008E-2</c:v>
                </c:pt>
                <c:pt idx="3">
                  <c:v>8.2000000000000003E-2</c:v>
                </c:pt>
                <c:pt idx="4">
                  <c:v>9.6000000000000016E-2</c:v>
                </c:pt>
                <c:pt idx="5">
                  <c:v>0.11100000000000002</c:v>
                </c:pt>
                <c:pt idx="6">
                  <c:v>0.13</c:v>
                </c:pt>
                <c:pt idx="7">
                  <c:v>0.15100000000000002</c:v>
                </c:pt>
                <c:pt idx="8">
                  <c:v>0.16000000000000003</c:v>
                </c:pt>
                <c:pt idx="9">
                  <c:v>0.17</c:v>
                </c:pt>
                <c:pt idx="10">
                  <c:v>0.18300000000000002</c:v>
                </c:pt>
                <c:pt idx="11">
                  <c:v>0.19100000000000003</c:v>
                </c:pt>
                <c:pt idx="12">
                  <c:v>0.20200000000000001</c:v>
                </c:pt>
                <c:pt idx="13">
                  <c:v>0.21200000000000002</c:v>
                </c:pt>
              </c:numCache>
            </c:numRef>
          </c:val>
          <c:smooth val="0"/>
          <c:extLst>
            <c:ext xmlns:c16="http://schemas.microsoft.com/office/drawing/2014/chart" uri="{C3380CC4-5D6E-409C-BE32-E72D297353CC}">
              <c16:uniqueId val="{00000001-DDD9-4260-AA28-E25E35009BA6}"/>
            </c:ext>
          </c:extLst>
        </c:ser>
        <c:ser>
          <c:idx val="2"/>
          <c:order val="2"/>
          <c:tx>
            <c:strRef>
              <c:f>Sheet1!$D$1</c:f>
              <c:strCache>
                <c:ptCount val="1"/>
                <c:pt idx="0">
                  <c:v>50+ New Commitments</c:v>
                </c:pt>
              </c:strCache>
            </c:strRef>
          </c:tx>
          <c:spPr>
            <a:ln w="28575" cap="rnd">
              <a:noFill/>
              <a:round/>
            </a:ln>
            <a:effectLst/>
          </c:spPr>
          <c:marker>
            <c:symbol val="none"/>
          </c:marker>
          <c:cat>
            <c:strRef>
              <c:f>Sheet1!$A$2:$A$15</c:f>
              <c:strCache>
                <c:ptCount val="14"/>
                <c:pt idx="0">
                  <c:v>FY90</c:v>
                </c:pt>
                <c:pt idx="1">
                  <c:v>FY95</c:v>
                </c:pt>
                <c:pt idx="2">
                  <c:v>FY00</c:v>
                </c:pt>
                <c:pt idx="3">
                  <c:v>FY02</c:v>
                </c:pt>
                <c:pt idx="4">
                  <c:v>FY04</c:v>
                </c:pt>
                <c:pt idx="5">
                  <c:v>FY06</c:v>
                </c:pt>
                <c:pt idx="6">
                  <c:v>FY08</c:v>
                </c:pt>
                <c:pt idx="7">
                  <c:v>FY10</c:v>
                </c:pt>
                <c:pt idx="8">
                  <c:v>FY11</c:v>
                </c:pt>
                <c:pt idx="9">
                  <c:v>FY12</c:v>
                </c:pt>
                <c:pt idx="10">
                  <c:v>FY13</c:v>
                </c:pt>
                <c:pt idx="11">
                  <c:v>FY14</c:v>
                </c:pt>
                <c:pt idx="12">
                  <c:v>FY15</c:v>
                </c:pt>
                <c:pt idx="13">
                  <c:v>FY16*</c:v>
                </c:pt>
              </c:strCache>
            </c:strRef>
          </c:cat>
          <c:val>
            <c:numRef>
              <c:f>Sheet1!$D$2:$D$15</c:f>
              <c:numCache>
                <c:formatCode>#,##0</c:formatCode>
                <c:ptCount val="14"/>
                <c:pt idx="0">
                  <c:v>265</c:v>
                </c:pt>
                <c:pt idx="1">
                  <c:v>271</c:v>
                </c:pt>
                <c:pt idx="2">
                  <c:v>393</c:v>
                </c:pt>
                <c:pt idx="3">
                  <c:v>566</c:v>
                </c:pt>
                <c:pt idx="4">
                  <c:v>676</c:v>
                </c:pt>
                <c:pt idx="5">
                  <c:v>889</c:v>
                </c:pt>
                <c:pt idx="6">
                  <c:v>1094</c:v>
                </c:pt>
                <c:pt idx="7">
                  <c:v>1112</c:v>
                </c:pt>
                <c:pt idx="8">
                  <c:v>1208</c:v>
                </c:pt>
                <c:pt idx="9">
                  <c:v>1254</c:v>
                </c:pt>
                <c:pt idx="10">
                  <c:v>1341</c:v>
                </c:pt>
                <c:pt idx="11">
                  <c:v>1568</c:v>
                </c:pt>
                <c:pt idx="12">
                  <c:v>1545</c:v>
                </c:pt>
                <c:pt idx="13">
                  <c:v>1212</c:v>
                </c:pt>
              </c:numCache>
            </c:numRef>
          </c:val>
          <c:smooth val="0"/>
          <c:extLst>
            <c:ext xmlns:c16="http://schemas.microsoft.com/office/drawing/2014/chart" uri="{C3380CC4-5D6E-409C-BE32-E72D297353CC}">
              <c16:uniqueId val="{00000000-5D7F-431C-88F5-9757952D7CE4}"/>
            </c:ext>
          </c:extLst>
        </c:ser>
        <c:ser>
          <c:idx val="3"/>
          <c:order val="3"/>
          <c:tx>
            <c:strRef>
              <c:f>Sheet1!$E$1</c:f>
              <c:strCache>
                <c:ptCount val="1"/>
                <c:pt idx="0">
                  <c:v>NCC Percent</c:v>
                </c:pt>
              </c:strCache>
            </c:strRef>
          </c:tx>
          <c:spPr>
            <a:ln w="44450" cap="rnd">
              <a:solidFill>
                <a:schemeClr val="accent4"/>
              </a:solidFill>
              <a:round/>
            </a:ln>
            <a:effectLst/>
          </c:spPr>
          <c:marker>
            <c:symbol val="none"/>
          </c:marker>
          <c:cat>
            <c:strRef>
              <c:f>Sheet1!$A$2:$A$15</c:f>
              <c:strCache>
                <c:ptCount val="14"/>
                <c:pt idx="0">
                  <c:v>FY90</c:v>
                </c:pt>
                <c:pt idx="1">
                  <c:v>FY95</c:v>
                </c:pt>
                <c:pt idx="2">
                  <c:v>FY00</c:v>
                </c:pt>
                <c:pt idx="3">
                  <c:v>FY02</c:v>
                </c:pt>
                <c:pt idx="4">
                  <c:v>FY04</c:v>
                </c:pt>
                <c:pt idx="5">
                  <c:v>FY06</c:v>
                </c:pt>
                <c:pt idx="6">
                  <c:v>FY08</c:v>
                </c:pt>
                <c:pt idx="7">
                  <c:v>FY10</c:v>
                </c:pt>
                <c:pt idx="8">
                  <c:v>FY11</c:v>
                </c:pt>
                <c:pt idx="9">
                  <c:v>FY12</c:v>
                </c:pt>
                <c:pt idx="10">
                  <c:v>FY13</c:v>
                </c:pt>
                <c:pt idx="11">
                  <c:v>FY14</c:v>
                </c:pt>
                <c:pt idx="12">
                  <c:v>FY15</c:v>
                </c:pt>
                <c:pt idx="13">
                  <c:v>FY16*</c:v>
                </c:pt>
              </c:strCache>
            </c:strRef>
          </c:cat>
          <c:val>
            <c:numRef>
              <c:f>Sheet1!$E$2:$E$15</c:f>
              <c:numCache>
                <c:formatCode>0.0%</c:formatCode>
                <c:ptCount val="14"/>
                <c:pt idx="0">
                  <c:v>2.8000000000000004E-2</c:v>
                </c:pt>
                <c:pt idx="1">
                  <c:v>3.0000000000000006E-2</c:v>
                </c:pt>
                <c:pt idx="2">
                  <c:v>4.3000000000000003E-2</c:v>
                </c:pt>
                <c:pt idx="3">
                  <c:v>5.2000000000000005E-2</c:v>
                </c:pt>
                <c:pt idx="4">
                  <c:v>5.800000000000001E-2</c:v>
                </c:pt>
                <c:pt idx="5">
                  <c:v>7.1000000000000008E-2</c:v>
                </c:pt>
                <c:pt idx="6">
                  <c:v>8.500000000000002E-2</c:v>
                </c:pt>
                <c:pt idx="7">
                  <c:v>9.2000000000000026E-2</c:v>
                </c:pt>
                <c:pt idx="8">
                  <c:v>0.10199999999999998</c:v>
                </c:pt>
                <c:pt idx="9">
                  <c:v>0.10900000000000001</c:v>
                </c:pt>
                <c:pt idx="10">
                  <c:v>0.11400000000000002</c:v>
                </c:pt>
                <c:pt idx="11">
                  <c:v>0.126</c:v>
                </c:pt>
                <c:pt idx="12">
                  <c:v>0.129</c:v>
                </c:pt>
                <c:pt idx="13">
                  <c:v>0.14900000000000002</c:v>
                </c:pt>
              </c:numCache>
            </c:numRef>
          </c:val>
          <c:smooth val="0"/>
          <c:extLst>
            <c:ext xmlns:c16="http://schemas.microsoft.com/office/drawing/2014/chart" uri="{C3380CC4-5D6E-409C-BE32-E72D297353CC}">
              <c16:uniqueId val="{00000001-5D7F-431C-88F5-9757952D7CE4}"/>
            </c:ext>
          </c:extLst>
        </c:ser>
        <c:dLbls>
          <c:showLegendKey val="0"/>
          <c:showVal val="0"/>
          <c:showCatName val="0"/>
          <c:showSerName val="0"/>
          <c:showPercent val="0"/>
          <c:showBubbleSize val="0"/>
        </c:dLbls>
        <c:smooth val="0"/>
        <c:axId val="76085888"/>
        <c:axId val="76068352"/>
      </c:lineChart>
      <c:catAx>
        <c:axId val="76085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6068352"/>
        <c:crosses val="autoZero"/>
        <c:auto val="1"/>
        <c:lblAlgn val="ctr"/>
        <c:lblOffset val="100"/>
        <c:noMultiLvlLbl val="0"/>
      </c:catAx>
      <c:valAx>
        <c:axId val="76068352"/>
        <c:scaling>
          <c:orientation val="minMax"/>
          <c:max val="0.2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 of Population</a:t>
                </a:r>
                <a:endParaRPr lang="en-US" dirty="0"/>
              </a:p>
            </c:rich>
          </c:tx>
          <c:layout>
            <c:manualLayout>
              <c:xMode val="edge"/>
              <c:yMode val="edge"/>
              <c:x val="0.11649843400503396"/>
              <c:y val="0.17274685669427381"/>
            </c:manualLayout>
          </c:layout>
          <c:overlay val="0"/>
          <c:spPr>
            <a:noFill/>
            <a:ln>
              <a:noFill/>
            </a:ln>
            <a:effectLst/>
          </c:sp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6085888"/>
        <c:crosses val="autoZero"/>
        <c:crossBetween val="between"/>
        <c:majorUnit val="5.0000000000000017E-2"/>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solidFill>
            <a:schemeClr val="tx1"/>
          </a:solid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dirty="0" smtClean="0"/>
              <a:t>VADOC Operating Budget ($1.2B)</a:t>
            </a:r>
            <a:endParaRPr lang="en-US" dirty="0"/>
          </a:p>
        </c:rich>
      </c:tx>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Operating Budget</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0-E247-487D-B04F-4BC5DEC7EE6E}"/>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E247-487D-B04F-4BC5DEC7EE6E}"/>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1"/>
                <c:pt idx="0">
                  <c:v>Medical and Clinical Services</c:v>
                </c:pt>
              </c:strCache>
            </c:strRef>
          </c:cat>
          <c:val>
            <c:numRef>
              <c:f>Sheet1!$B$2:$B$3</c:f>
              <c:numCache>
                <c:formatCode>General</c:formatCode>
                <c:ptCount val="2"/>
                <c:pt idx="0">
                  <c:v>201</c:v>
                </c:pt>
                <c:pt idx="1">
                  <c:v>1099</c:v>
                </c:pt>
              </c:numCache>
            </c:numRef>
          </c:val>
          <c:extLst>
            <c:ext xmlns:c16="http://schemas.microsoft.com/office/drawing/2014/chart" uri="{C3380CC4-5D6E-409C-BE32-E72D297353CC}">
              <c16:uniqueId val="{00000000-D2C4-432E-8D66-3F17F9014B3B}"/>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Percent of Population</a:t>
            </a:r>
            <a:r>
              <a:rPr lang="en-US" baseline="0" dirty="0" smtClean="0"/>
              <a:t> vs Percent of Expenditures</a:t>
            </a:r>
            <a:endParaRPr lang="en-US" dirty="0"/>
          </a:p>
        </c:rich>
      </c:tx>
      <c:overlay val="0"/>
      <c:spPr>
        <a:noFill/>
        <a:ln>
          <a:noFill/>
        </a:ln>
        <a:effectLst/>
      </c:sp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Sheet1!$A$2:$A$3</c:f>
              <c:strCache>
                <c:ptCount val="2"/>
                <c:pt idx="0">
                  <c:v>50 +</c:v>
                </c:pt>
                <c:pt idx="1">
                  <c:v>Off-site Medical Expenditures</c:v>
                </c:pt>
              </c:strCache>
            </c:strRef>
          </c:cat>
          <c:val>
            <c:numRef>
              <c:f>Sheet1!$B$2:$B$3</c:f>
              <c:numCache>
                <c:formatCode>General</c:formatCode>
                <c:ptCount val="2"/>
                <c:pt idx="0" formatCode="0.00%">
                  <c:v>0.3660000000000001</c:v>
                </c:pt>
              </c:numCache>
            </c:numRef>
          </c:val>
          <c:extLst>
            <c:ext xmlns:c16="http://schemas.microsoft.com/office/drawing/2014/chart" uri="{C3380CC4-5D6E-409C-BE32-E72D297353CC}">
              <c16:uniqueId val="{00000000-7DC3-4A1C-B540-48B94655C5CA}"/>
            </c:ext>
          </c:extLst>
        </c:ser>
        <c:ser>
          <c:idx val="1"/>
          <c:order val="1"/>
          <c:tx>
            <c:strRef>
              <c:f>Sheet1!$C$1</c:f>
              <c:strCache>
                <c:ptCount val="1"/>
                <c:pt idx="0">
                  <c:v>Series 2</c:v>
                </c:pt>
              </c:strCache>
            </c:strRef>
          </c:tx>
          <c:spPr>
            <a:solidFill>
              <a:schemeClr val="accent2"/>
            </a:solidFill>
            <a:ln>
              <a:noFill/>
            </a:ln>
            <a:effectLst/>
          </c:spPr>
          <c:invertIfNegative val="0"/>
          <c:cat>
            <c:strRef>
              <c:f>Sheet1!$A$2:$A$3</c:f>
              <c:strCache>
                <c:ptCount val="2"/>
                <c:pt idx="0">
                  <c:v>50 +</c:v>
                </c:pt>
                <c:pt idx="1">
                  <c:v>Off-site Medical Expenditures</c:v>
                </c:pt>
              </c:strCache>
            </c:strRef>
          </c:cat>
          <c:val>
            <c:numRef>
              <c:f>Sheet1!$C$2:$C$3</c:f>
              <c:numCache>
                <c:formatCode>0.00%</c:formatCode>
                <c:ptCount val="2"/>
                <c:pt idx="1">
                  <c:v>0.54200000000000004</c:v>
                </c:pt>
              </c:numCache>
            </c:numRef>
          </c:val>
          <c:extLst>
            <c:ext xmlns:c16="http://schemas.microsoft.com/office/drawing/2014/chart" uri="{C3380CC4-5D6E-409C-BE32-E72D297353CC}">
              <c16:uniqueId val="{00000001-7DC3-4A1C-B540-48B94655C5CA}"/>
            </c:ext>
          </c:extLst>
        </c:ser>
        <c:dLbls>
          <c:showLegendKey val="0"/>
          <c:showVal val="0"/>
          <c:showCatName val="0"/>
          <c:showSerName val="0"/>
          <c:showPercent val="0"/>
          <c:showBubbleSize val="0"/>
        </c:dLbls>
        <c:gapWidth val="219"/>
        <c:overlap val="-27"/>
        <c:axId val="76784768"/>
        <c:axId val="76786304"/>
      </c:barChart>
      <c:catAx>
        <c:axId val="76784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6786304"/>
        <c:crosses val="autoZero"/>
        <c:auto val="1"/>
        <c:lblAlgn val="ctr"/>
        <c:lblOffset val="100"/>
        <c:noMultiLvlLbl val="0"/>
      </c:catAx>
      <c:valAx>
        <c:axId val="7678630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67847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A8CA42-2ADD-407A-80C2-C3252E46E1B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C9220950-12E8-4CC7-9A95-A26A11951D2B}">
      <dgm:prSet phldrT="[Text]"/>
      <dgm:spPr/>
      <dgm:t>
        <a:bodyPr/>
        <a:lstStyle/>
        <a:p>
          <a:r>
            <a:rPr lang="en-US" dirty="0" smtClean="0"/>
            <a:t>Offender Release Policies</a:t>
          </a:r>
          <a:endParaRPr lang="en-US" dirty="0"/>
        </a:p>
      </dgm:t>
    </dgm:pt>
    <dgm:pt modelId="{AE5AEAFE-6A66-4183-8A54-B8CAC344D4F4}" type="parTrans" cxnId="{D30852FA-C9E8-45F2-92B1-DE42D07E1583}">
      <dgm:prSet/>
      <dgm:spPr/>
      <dgm:t>
        <a:bodyPr/>
        <a:lstStyle/>
        <a:p>
          <a:endParaRPr lang="en-US"/>
        </a:p>
      </dgm:t>
    </dgm:pt>
    <dgm:pt modelId="{7231B8D0-4744-44EF-94C8-67DB212424A9}" type="sibTrans" cxnId="{D30852FA-C9E8-45F2-92B1-DE42D07E1583}">
      <dgm:prSet/>
      <dgm:spPr/>
      <dgm:t>
        <a:bodyPr/>
        <a:lstStyle/>
        <a:p>
          <a:endParaRPr lang="en-US"/>
        </a:p>
      </dgm:t>
    </dgm:pt>
    <dgm:pt modelId="{09D0B218-FB4A-42B8-9E4E-C9CE4384F5F0}">
      <dgm:prSet phldrT="[Text]"/>
      <dgm:spPr/>
      <dgm:t>
        <a:bodyPr/>
        <a:lstStyle/>
        <a:p>
          <a:r>
            <a:rPr lang="en-US" dirty="0" smtClean="0"/>
            <a:t>Geriatric Release</a:t>
          </a:r>
          <a:endParaRPr lang="en-US" dirty="0"/>
        </a:p>
      </dgm:t>
    </dgm:pt>
    <dgm:pt modelId="{0CEC1A64-193E-448E-980A-219A016535D7}" type="parTrans" cxnId="{99E94BB6-AF93-4777-9A9A-2BA54F13AEB0}">
      <dgm:prSet/>
      <dgm:spPr/>
      <dgm:t>
        <a:bodyPr/>
        <a:lstStyle/>
        <a:p>
          <a:endParaRPr lang="en-US"/>
        </a:p>
      </dgm:t>
    </dgm:pt>
    <dgm:pt modelId="{6C701630-A828-4D18-969F-7BFDD092B2D4}" type="sibTrans" cxnId="{99E94BB6-AF93-4777-9A9A-2BA54F13AEB0}">
      <dgm:prSet/>
      <dgm:spPr/>
      <dgm:t>
        <a:bodyPr/>
        <a:lstStyle/>
        <a:p>
          <a:endParaRPr lang="en-US"/>
        </a:p>
      </dgm:t>
    </dgm:pt>
    <dgm:pt modelId="{F8D0AC6C-97C2-4505-9002-E17E48AF238E}">
      <dgm:prSet phldrT="[Text]"/>
      <dgm:spPr/>
      <dgm:t>
        <a:bodyPr/>
        <a:lstStyle/>
        <a:p>
          <a:r>
            <a:rPr lang="en-US" dirty="0" smtClean="0"/>
            <a:t>Compassionate Release</a:t>
          </a:r>
          <a:endParaRPr lang="en-US" dirty="0"/>
        </a:p>
      </dgm:t>
    </dgm:pt>
    <dgm:pt modelId="{F8AB3B7F-FCF0-4AD1-A5A7-36A1C0D29FF1}" type="parTrans" cxnId="{28D021EB-0C2F-40AE-AA4B-DE070258F77D}">
      <dgm:prSet/>
      <dgm:spPr/>
      <dgm:t>
        <a:bodyPr/>
        <a:lstStyle/>
        <a:p>
          <a:endParaRPr lang="en-US"/>
        </a:p>
      </dgm:t>
    </dgm:pt>
    <dgm:pt modelId="{42785A6C-FE06-4B19-A3E4-57782FC65C61}" type="sibTrans" cxnId="{28D021EB-0C2F-40AE-AA4B-DE070258F77D}">
      <dgm:prSet/>
      <dgm:spPr/>
      <dgm:t>
        <a:bodyPr/>
        <a:lstStyle/>
        <a:p>
          <a:endParaRPr lang="en-US"/>
        </a:p>
      </dgm:t>
    </dgm:pt>
    <dgm:pt modelId="{85964DCB-0638-4D86-8DB7-B8A4218173A7}" type="pres">
      <dgm:prSet presAssocID="{81A8CA42-2ADD-407A-80C2-C3252E46E1B1}" presName="hierChild1" presStyleCnt="0">
        <dgm:presLayoutVars>
          <dgm:chPref val="1"/>
          <dgm:dir/>
          <dgm:animOne val="branch"/>
          <dgm:animLvl val="lvl"/>
          <dgm:resizeHandles/>
        </dgm:presLayoutVars>
      </dgm:prSet>
      <dgm:spPr/>
      <dgm:t>
        <a:bodyPr/>
        <a:lstStyle/>
        <a:p>
          <a:endParaRPr lang="en-US"/>
        </a:p>
      </dgm:t>
    </dgm:pt>
    <dgm:pt modelId="{483DF53E-800F-4DB2-B6C6-8849E333DB39}" type="pres">
      <dgm:prSet presAssocID="{C9220950-12E8-4CC7-9A95-A26A11951D2B}" presName="hierRoot1" presStyleCnt="0"/>
      <dgm:spPr/>
    </dgm:pt>
    <dgm:pt modelId="{1F3D8C6A-B874-4230-AB6B-BBBF1906277B}" type="pres">
      <dgm:prSet presAssocID="{C9220950-12E8-4CC7-9A95-A26A11951D2B}" presName="composite" presStyleCnt="0"/>
      <dgm:spPr/>
    </dgm:pt>
    <dgm:pt modelId="{B7A7A8CB-47EB-4AC9-B9A5-1E5FD3550D1D}" type="pres">
      <dgm:prSet presAssocID="{C9220950-12E8-4CC7-9A95-A26A11951D2B}" presName="background" presStyleLbl="node0" presStyleIdx="0" presStyleCnt="1"/>
      <dgm:spPr/>
    </dgm:pt>
    <dgm:pt modelId="{23FF4295-9590-4A7B-9C07-AD962F1BB121}" type="pres">
      <dgm:prSet presAssocID="{C9220950-12E8-4CC7-9A95-A26A11951D2B}" presName="text" presStyleLbl="fgAcc0" presStyleIdx="0" presStyleCnt="1">
        <dgm:presLayoutVars>
          <dgm:chPref val="3"/>
        </dgm:presLayoutVars>
      </dgm:prSet>
      <dgm:spPr/>
      <dgm:t>
        <a:bodyPr/>
        <a:lstStyle/>
        <a:p>
          <a:endParaRPr lang="en-US"/>
        </a:p>
      </dgm:t>
    </dgm:pt>
    <dgm:pt modelId="{94940DB8-89E9-4818-8A0E-F4C4B52B3E06}" type="pres">
      <dgm:prSet presAssocID="{C9220950-12E8-4CC7-9A95-A26A11951D2B}" presName="hierChild2" presStyleCnt="0"/>
      <dgm:spPr/>
    </dgm:pt>
    <dgm:pt modelId="{7453B568-3D80-4D44-A083-DF05246B0067}" type="pres">
      <dgm:prSet presAssocID="{0CEC1A64-193E-448E-980A-219A016535D7}" presName="Name10" presStyleLbl="parChTrans1D2" presStyleIdx="0" presStyleCnt="2"/>
      <dgm:spPr/>
      <dgm:t>
        <a:bodyPr/>
        <a:lstStyle/>
        <a:p>
          <a:endParaRPr lang="en-US"/>
        </a:p>
      </dgm:t>
    </dgm:pt>
    <dgm:pt modelId="{888B8818-3144-457D-AD8D-AA719E5434F9}" type="pres">
      <dgm:prSet presAssocID="{09D0B218-FB4A-42B8-9E4E-C9CE4384F5F0}" presName="hierRoot2" presStyleCnt="0"/>
      <dgm:spPr/>
    </dgm:pt>
    <dgm:pt modelId="{36CF3196-35FB-4AC8-9A25-CEED92F30FB1}" type="pres">
      <dgm:prSet presAssocID="{09D0B218-FB4A-42B8-9E4E-C9CE4384F5F0}" presName="composite2" presStyleCnt="0"/>
      <dgm:spPr/>
    </dgm:pt>
    <dgm:pt modelId="{B30DFC58-15B1-489B-A42B-CD24920603BC}" type="pres">
      <dgm:prSet presAssocID="{09D0B218-FB4A-42B8-9E4E-C9CE4384F5F0}" presName="background2" presStyleLbl="node2" presStyleIdx="0" presStyleCnt="2"/>
      <dgm:spPr/>
    </dgm:pt>
    <dgm:pt modelId="{2E8C8027-5D3B-43D8-B724-3DF36E812EAE}" type="pres">
      <dgm:prSet presAssocID="{09D0B218-FB4A-42B8-9E4E-C9CE4384F5F0}" presName="text2" presStyleLbl="fgAcc2" presStyleIdx="0" presStyleCnt="2">
        <dgm:presLayoutVars>
          <dgm:chPref val="3"/>
        </dgm:presLayoutVars>
      </dgm:prSet>
      <dgm:spPr/>
      <dgm:t>
        <a:bodyPr/>
        <a:lstStyle/>
        <a:p>
          <a:endParaRPr lang="en-US"/>
        </a:p>
      </dgm:t>
    </dgm:pt>
    <dgm:pt modelId="{DFEAB90E-09A6-48D1-95B1-2C7D46F624C0}" type="pres">
      <dgm:prSet presAssocID="{09D0B218-FB4A-42B8-9E4E-C9CE4384F5F0}" presName="hierChild3" presStyleCnt="0"/>
      <dgm:spPr/>
    </dgm:pt>
    <dgm:pt modelId="{3EBB234E-B376-48A8-9483-4D971A3E7E22}" type="pres">
      <dgm:prSet presAssocID="{F8AB3B7F-FCF0-4AD1-A5A7-36A1C0D29FF1}" presName="Name10" presStyleLbl="parChTrans1D2" presStyleIdx="1" presStyleCnt="2"/>
      <dgm:spPr/>
      <dgm:t>
        <a:bodyPr/>
        <a:lstStyle/>
        <a:p>
          <a:endParaRPr lang="en-US"/>
        </a:p>
      </dgm:t>
    </dgm:pt>
    <dgm:pt modelId="{1666DA82-11CC-4F50-9627-595CA697BEDD}" type="pres">
      <dgm:prSet presAssocID="{F8D0AC6C-97C2-4505-9002-E17E48AF238E}" presName="hierRoot2" presStyleCnt="0"/>
      <dgm:spPr/>
    </dgm:pt>
    <dgm:pt modelId="{7DA81B60-8487-4B33-AEBA-9D9168A6E759}" type="pres">
      <dgm:prSet presAssocID="{F8D0AC6C-97C2-4505-9002-E17E48AF238E}" presName="composite2" presStyleCnt="0"/>
      <dgm:spPr/>
    </dgm:pt>
    <dgm:pt modelId="{82091FDE-E6C1-492D-A446-4D56CB1337DA}" type="pres">
      <dgm:prSet presAssocID="{F8D0AC6C-97C2-4505-9002-E17E48AF238E}" presName="background2" presStyleLbl="node2" presStyleIdx="1" presStyleCnt="2"/>
      <dgm:spPr/>
    </dgm:pt>
    <dgm:pt modelId="{E47873F0-8541-484D-9CF4-A38C48E3D798}" type="pres">
      <dgm:prSet presAssocID="{F8D0AC6C-97C2-4505-9002-E17E48AF238E}" presName="text2" presStyleLbl="fgAcc2" presStyleIdx="1" presStyleCnt="2">
        <dgm:presLayoutVars>
          <dgm:chPref val="3"/>
        </dgm:presLayoutVars>
      </dgm:prSet>
      <dgm:spPr/>
      <dgm:t>
        <a:bodyPr/>
        <a:lstStyle/>
        <a:p>
          <a:endParaRPr lang="en-US"/>
        </a:p>
      </dgm:t>
    </dgm:pt>
    <dgm:pt modelId="{264F7F2A-96EF-4914-BFD2-625CB634EFE2}" type="pres">
      <dgm:prSet presAssocID="{F8D0AC6C-97C2-4505-9002-E17E48AF238E}" presName="hierChild3" presStyleCnt="0"/>
      <dgm:spPr/>
    </dgm:pt>
  </dgm:ptLst>
  <dgm:cxnLst>
    <dgm:cxn modelId="{3C98F8F9-E249-460C-ADEE-392C6CEB6945}" type="presOf" srcId="{F8AB3B7F-FCF0-4AD1-A5A7-36A1C0D29FF1}" destId="{3EBB234E-B376-48A8-9483-4D971A3E7E22}" srcOrd="0" destOrd="0" presId="urn:microsoft.com/office/officeart/2005/8/layout/hierarchy1"/>
    <dgm:cxn modelId="{8FC452C7-C0DD-4DFA-9AA9-37D53D1DD82D}" type="presOf" srcId="{81A8CA42-2ADD-407A-80C2-C3252E46E1B1}" destId="{85964DCB-0638-4D86-8DB7-B8A4218173A7}" srcOrd="0" destOrd="0" presId="urn:microsoft.com/office/officeart/2005/8/layout/hierarchy1"/>
    <dgm:cxn modelId="{D30852FA-C9E8-45F2-92B1-DE42D07E1583}" srcId="{81A8CA42-2ADD-407A-80C2-C3252E46E1B1}" destId="{C9220950-12E8-4CC7-9A95-A26A11951D2B}" srcOrd="0" destOrd="0" parTransId="{AE5AEAFE-6A66-4183-8A54-B8CAC344D4F4}" sibTransId="{7231B8D0-4744-44EF-94C8-67DB212424A9}"/>
    <dgm:cxn modelId="{9A19A08F-4781-4C02-9608-2F7DCDA1EA5B}" type="presOf" srcId="{09D0B218-FB4A-42B8-9E4E-C9CE4384F5F0}" destId="{2E8C8027-5D3B-43D8-B724-3DF36E812EAE}" srcOrd="0" destOrd="0" presId="urn:microsoft.com/office/officeart/2005/8/layout/hierarchy1"/>
    <dgm:cxn modelId="{3BCEBBB2-122D-471D-9DAA-C1AB80DB2B45}" type="presOf" srcId="{0CEC1A64-193E-448E-980A-219A016535D7}" destId="{7453B568-3D80-4D44-A083-DF05246B0067}" srcOrd="0" destOrd="0" presId="urn:microsoft.com/office/officeart/2005/8/layout/hierarchy1"/>
    <dgm:cxn modelId="{09E1AABE-8C8D-4D1F-8918-45FBEB49543F}" type="presOf" srcId="{C9220950-12E8-4CC7-9A95-A26A11951D2B}" destId="{23FF4295-9590-4A7B-9C07-AD962F1BB121}" srcOrd="0" destOrd="0" presId="urn:microsoft.com/office/officeart/2005/8/layout/hierarchy1"/>
    <dgm:cxn modelId="{28D021EB-0C2F-40AE-AA4B-DE070258F77D}" srcId="{C9220950-12E8-4CC7-9A95-A26A11951D2B}" destId="{F8D0AC6C-97C2-4505-9002-E17E48AF238E}" srcOrd="1" destOrd="0" parTransId="{F8AB3B7F-FCF0-4AD1-A5A7-36A1C0D29FF1}" sibTransId="{42785A6C-FE06-4B19-A3E4-57782FC65C61}"/>
    <dgm:cxn modelId="{47F895FF-7535-420B-96B3-8826DB18948A}" type="presOf" srcId="{F8D0AC6C-97C2-4505-9002-E17E48AF238E}" destId="{E47873F0-8541-484D-9CF4-A38C48E3D798}" srcOrd="0" destOrd="0" presId="urn:microsoft.com/office/officeart/2005/8/layout/hierarchy1"/>
    <dgm:cxn modelId="{99E94BB6-AF93-4777-9A9A-2BA54F13AEB0}" srcId="{C9220950-12E8-4CC7-9A95-A26A11951D2B}" destId="{09D0B218-FB4A-42B8-9E4E-C9CE4384F5F0}" srcOrd="0" destOrd="0" parTransId="{0CEC1A64-193E-448E-980A-219A016535D7}" sibTransId="{6C701630-A828-4D18-969F-7BFDD092B2D4}"/>
    <dgm:cxn modelId="{01C4DBA5-82C9-4A69-993D-86C9EB306821}" type="presParOf" srcId="{85964DCB-0638-4D86-8DB7-B8A4218173A7}" destId="{483DF53E-800F-4DB2-B6C6-8849E333DB39}" srcOrd="0" destOrd="0" presId="urn:microsoft.com/office/officeart/2005/8/layout/hierarchy1"/>
    <dgm:cxn modelId="{5A38BC47-7008-499C-84D3-85ADCEFB1201}" type="presParOf" srcId="{483DF53E-800F-4DB2-B6C6-8849E333DB39}" destId="{1F3D8C6A-B874-4230-AB6B-BBBF1906277B}" srcOrd="0" destOrd="0" presId="urn:microsoft.com/office/officeart/2005/8/layout/hierarchy1"/>
    <dgm:cxn modelId="{FBD20604-35F1-4BC8-AD06-8DA1A0441A2D}" type="presParOf" srcId="{1F3D8C6A-B874-4230-AB6B-BBBF1906277B}" destId="{B7A7A8CB-47EB-4AC9-B9A5-1E5FD3550D1D}" srcOrd="0" destOrd="0" presId="urn:microsoft.com/office/officeart/2005/8/layout/hierarchy1"/>
    <dgm:cxn modelId="{E61F6B49-70CC-4161-BEB6-A4045817982E}" type="presParOf" srcId="{1F3D8C6A-B874-4230-AB6B-BBBF1906277B}" destId="{23FF4295-9590-4A7B-9C07-AD962F1BB121}" srcOrd="1" destOrd="0" presId="urn:microsoft.com/office/officeart/2005/8/layout/hierarchy1"/>
    <dgm:cxn modelId="{2E86FC70-87EF-4C29-AAFA-4F166587153E}" type="presParOf" srcId="{483DF53E-800F-4DB2-B6C6-8849E333DB39}" destId="{94940DB8-89E9-4818-8A0E-F4C4B52B3E06}" srcOrd="1" destOrd="0" presId="urn:microsoft.com/office/officeart/2005/8/layout/hierarchy1"/>
    <dgm:cxn modelId="{939FB2A1-808E-46FA-92DD-84C349EE8C0F}" type="presParOf" srcId="{94940DB8-89E9-4818-8A0E-F4C4B52B3E06}" destId="{7453B568-3D80-4D44-A083-DF05246B0067}" srcOrd="0" destOrd="0" presId="urn:microsoft.com/office/officeart/2005/8/layout/hierarchy1"/>
    <dgm:cxn modelId="{D4E23D47-158B-4380-AB64-F4884CAC06B7}" type="presParOf" srcId="{94940DB8-89E9-4818-8A0E-F4C4B52B3E06}" destId="{888B8818-3144-457D-AD8D-AA719E5434F9}" srcOrd="1" destOrd="0" presId="urn:microsoft.com/office/officeart/2005/8/layout/hierarchy1"/>
    <dgm:cxn modelId="{9F5E85B9-ED1B-4067-A8AE-E0F4765BEA14}" type="presParOf" srcId="{888B8818-3144-457D-AD8D-AA719E5434F9}" destId="{36CF3196-35FB-4AC8-9A25-CEED92F30FB1}" srcOrd="0" destOrd="0" presId="urn:microsoft.com/office/officeart/2005/8/layout/hierarchy1"/>
    <dgm:cxn modelId="{7479F0F9-D76A-497A-AB01-B4B093FA3A54}" type="presParOf" srcId="{36CF3196-35FB-4AC8-9A25-CEED92F30FB1}" destId="{B30DFC58-15B1-489B-A42B-CD24920603BC}" srcOrd="0" destOrd="0" presId="urn:microsoft.com/office/officeart/2005/8/layout/hierarchy1"/>
    <dgm:cxn modelId="{9A3C1B90-29D8-460A-8A3F-73A1EEDE3881}" type="presParOf" srcId="{36CF3196-35FB-4AC8-9A25-CEED92F30FB1}" destId="{2E8C8027-5D3B-43D8-B724-3DF36E812EAE}" srcOrd="1" destOrd="0" presId="urn:microsoft.com/office/officeart/2005/8/layout/hierarchy1"/>
    <dgm:cxn modelId="{AE4BBCE1-5B67-4B8E-A460-A26ED7CCA0C1}" type="presParOf" srcId="{888B8818-3144-457D-AD8D-AA719E5434F9}" destId="{DFEAB90E-09A6-48D1-95B1-2C7D46F624C0}" srcOrd="1" destOrd="0" presId="urn:microsoft.com/office/officeart/2005/8/layout/hierarchy1"/>
    <dgm:cxn modelId="{BD935030-E290-40E2-9C70-25BEFF92D543}" type="presParOf" srcId="{94940DB8-89E9-4818-8A0E-F4C4B52B3E06}" destId="{3EBB234E-B376-48A8-9483-4D971A3E7E22}" srcOrd="2" destOrd="0" presId="urn:microsoft.com/office/officeart/2005/8/layout/hierarchy1"/>
    <dgm:cxn modelId="{5131A75E-7298-43A2-B7BD-97A1CBF4C895}" type="presParOf" srcId="{94940DB8-89E9-4818-8A0E-F4C4B52B3E06}" destId="{1666DA82-11CC-4F50-9627-595CA697BEDD}" srcOrd="3" destOrd="0" presId="urn:microsoft.com/office/officeart/2005/8/layout/hierarchy1"/>
    <dgm:cxn modelId="{9BFFE25E-E9CA-49EE-BC47-BB71120B1114}" type="presParOf" srcId="{1666DA82-11CC-4F50-9627-595CA697BEDD}" destId="{7DA81B60-8487-4B33-AEBA-9D9168A6E759}" srcOrd="0" destOrd="0" presId="urn:microsoft.com/office/officeart/2005/8/layout/hierarchy1"/>
    <dgm:cxn modelId="{26D4EA65-74F7-4B56-8B8C-F1C5B7583705}" type="presParOf" srcId="{7DA81B60-8487-4B33-AEBA-9D9168A6E759}" destId="{82091FDE-E6C1-492D-A446-4D56CB1337DA}" srcOrd="0" destOrd="0" presId="urn:microsoft.com/office/officeart/2005/8/layout/hierarchy1"/>
    <dgm:cxn modelId="{4B6B5918-B9A6-480E-AA1D-DE90AFD06F4D}" type="presParOf" srcId="{7DA81B60-8487-4B33-AEBA-9D9168A6E759}" destId="{E47873F0-8541-484D-9CF4-A38C48E3D798}" srcOrd="1" destOrd="0" presId="urn:microsoft.com/office/officeart/2005/8/layout/hierarchy1"/>
    <dgm:cxn modelId="{0A938C04-21C3-4DB0-AC4A-18CF398DE0A0}" type="presParOf" srcId="{1666DA82-11CC-4F50-9627-595CA697BEDD}" destId="{264F7F2A-96EF-4914-BFD2-625CB634EFE2}"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BB234E-B376-48A8-9483-4D971A3E7E22}">
      <dsp:nvSpPr>
        <dsp:cNvPr id="0" name=""/>
        <dsp:cNvSpPr/>
      </dsp:nvSpPr>
      <dsp:spPr>
        <a:xfrm>
          <a:off x="5078090" y="2056668"/>
          <a:ext cx="1976809" cy="940781"/>
        </a:xfrm>
        <a:custGeom>
          <a:avLst/>
          <a:gdLst/>
          <a:ahLst/>
          <a:cxnLst/>
          <a:rect l="0" t="0" r="0" b="0"/>
          <a:pathLst>
            <a:path>
              <a:moveTo>
                <a:pt x="0" y="0"/>
              </a:moveTo>
              <a:lnTo>
                <a:pt x="0" y="641115"/>
              </a:lnTo>
              <a:lnTo>
                <a:pt x="1976809" y="641115"/>
              </a:lnTo>
              <a:lnTo>
                <a:pt x="1976809" y="940781"/>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53B568-3D80-4D44-A083-DF05246B0067}">
      <dsp:nvSpPr>
        <dsp:cNvPr id="0" name=""/>
        <dsp:cNvSpPr/>
      </dsp:nvSpPr>
      <dsp:spPr>
        <a:xfrm>
          <a:off x="3101280" y="2056668"/>
          <a:ext cx="1976809" cy="940781"/>
        </a:xfrm>
        <a:custGeom>
          <a:avLst/>
          <a:gdLst/>
          <a:ahLst/>
          <a:cxnLst/>
          <a:rect l="0" t="0" r="0" b="0"/>
          <a:pathLst>
            <a:path>
              <a:moveTo>
                <a:pt x="1976809" y="0"/>
              </a:moveTo>
              <a:lnTo>
                <a:pt x="1976809" y="641115"/>
              </a:lnTo>
              <a:lnTo>
                <a:pt x="0" y="641115"/>
              </a:lnTo>
              <a:lnTo>
                <a:pt x="0" y="940781"/>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A7A8CB-47EB-4AC9-B9A5-1E5FD3550D1D}">
      <dsp:nvSpPr>
        <dsp:cNvPr id="0" name=""/>
        <dsp:cNvSpPr/>
      </dsp:nvSpPr>
      <dsp:spPr>
        <a:xfrm>
          <a:off x="3460700" y="2583"/>
          <a:ext cx="3234779" cy="205408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FF4295-9590-4A7B-9C07-AD962F1BB121}">
      <dsp:nvSpPr>
        <dsp:cNvPr id="0" name=""/>
        <dsp:cNvSpPr/>
      </dsp:nvSpPr>
      <dsp:spPr>
        <a:xfrm>
          <a:off x="3820120" y="344032"/>
          <a:ext cx="3234779" cy="205408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Offender Release Policies</a:t>
          </a:r>
          <a:endParaRPr lang="en-US" sz="3500" kern="1200" dirty="0"/>
        </a:p>
      </dsp:txBody>
      <dsp:txXfrm>
        <a:off x="3880282" y="404194"/>
        <a:ext cx="3114455" cy="1933760"/>
      </dsp:txXfrm>
    </dsp:sp>
    <dsp:sp modelId="{B30DFC58-15B1-489B-A42B-CD24920603BC}">
      <dsp:nvSpPr>
        <dsp:cNvPr id="0" name=""/>
        <dsp:cNvSpPr/>
      </dsp:nvSpPr>
      <dsp:spPr>
        <a:xfrm>
          <a:off x="1483890" y="2997449"/>
          <a:ext cx="3234779" cy="205408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8C8027-5D3B-43D8-B724-3DF36E812EAE}">
      <dsp:nvSpPr>
        <dsp:cNvPr id="0" name=""/>
        <dsp:cNvSpPr/>
      </dsp:nvSpPr>
      <dsp:spPr>
        <a:xfrm>
          <a:off x="1843310" y="3338898"/>
          <a:ext cx="3234779" cy="205408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Geriatric Release</a:t>
          </a:r>
          <a:endParaRPr lang="en-US" sz="3500" kern="1200" dirty="0"/>
        </a:p>
      </dsp:txBody>
      <dsp:txXfrm>
        <a:off x="1903472" y="3399060"/>
        <a:ext cx="3114455" cy="1933760"/>
      </dsp:txXfrm>
    </dsp:sp>
    <dsp:sp modelId="{82091FDE-E6C1-492D-A446-4D56CB1337DA}">
      <dsp:nvSpPr>
        <dsp:cNvPr id="0" name=""/>
        <dsp:cNvSpPr/>
      </dsp:nvSpPr>
      <dsp:spPr>
        <a:xfrm>
          <a:off x="5437509" y="2997449"/>
          <a:ext cx="3234779" cy="205408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7873F0-8541-484D-9CF4-A38C48E3D798}">
      <dsp:nvSpPr>
        <dsp:cNvPr id="0" name=""/>
        <dsp:cNvSpPr/>
      </dsp:nvSpPr>
      <dsp:spPr>
        <a:xfrm>
          <a:off x="5796929" y="3338898"/>
          <a:ext cx="3234779" cy="205408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Compassionate Release</a:t>
          </a:r>
          <a:endParaRPr lang="en-US" sz="3500" kern="1200" dirty="0"/>
        </a:p>
      </dsp:txBody>
      <dsp:txXfrm>
        <a:off x="5857091" y="3399060"/>
        <a:ext cx="3114455" cy="193376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407B0EB7-734A-45D7-A518-BEF59BE91AD8}" type="datetimeFigureOut">
              <a:rPr lang="en-US" smtClean="0"/>
              <a:pPr/>
              <a:t>10/10/2019</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1D281601-5469-4852-8C58-58D4B525452C}" type="slidenum">
              <a:rPr lang="en-US" smtClean="0"/>
              <a:pPr/>
              <a:t>‹#›</a:t>
            </a:fld>
            <a:endParaRPr lang="en-US"/>
          </a:p>
        </p:txBody>
      </p:sp>
    </p:spTree>
    <p:extLst>
      <p:ext uri="{BB962C8B-B14F-4D97-AF65-F5344CB8AC3E}">
        <p14:creationId xmlns:p14="http://schemas.microsoft.com/office/powerpoint/2010/main" val="3108729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1D281601-5469-4852-8C58-58D4B525452C}" type="slidenum">
              <a:rPr lang="en-US" smtClean="0"/>
              <a:pPr/>
              <a:t>1</a:t>
            </a:fld>
            <a:endParaRPr lang="en-US"/>
          </a:p>
        </p:txBody>
      </p:sp>
    </p:spTree>
    <p:extLst>
      <p:ext uri="{BB962C8B-B14F-4D97-AF65-F5344CB8AC3E}">
        <p14:creationId xmlns:p14="http://schemas.microsoft.com/office/powerpoint/2010/main" val="15492257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For compassionate</a:t>
            </a:r>
            <a:r>
              <a:rPr lang="en-US" baseline="0" dirty="0" smtClean="0"/>
              <a:t> release, the amount of savings likely to accrue would depend on the number of inmates released, but each release could represent a savings of about $42,000 annually (JLARC report)</a:t>
            </a:r>
            <a:endParaRPr lang="en-US" dirty="0"/>
          </a:p>
        </p:txBody>
      </p:sp>
      <p:sp>
        <p:nvSpPr>
          <p:cNvPr id="4" name="Slide Number Placeholder 3"/>
          <p:cNvSpPr>
            <a:spLocks noGrp="1"/>
          </p:cNvSpPr>
          <p:nvPr>
            <p:ph type="sldNum" sz="quarter" idx="10"/>
          </p:nvPr>
        </p:nvSpPr>
        <p:spPr/>
        <p:txBody>
          <a:bodyPr/>
          <a:lstStyle/>
          <a:p>
            <a:fld id="{1D281601-5469-4852-8C58-58D4B525452C}" type="slidenum">
              <a:rPr lang="en-US" smtClean="0"/>
              <a:pPr/>
              <a:t>10</a:t>
            </a:fld>
            <a:endParaRPr lang="en-US"/>
          </a:p>
        </p:txBody>
      </p:sp>
    </p:spTree>
    <p:extLst>
      <p:ext uri="{BB962C8B-B14F-4D97-AF65-F5344CB8AC3E}">
        <p14:creationId xmlns:p14="http://schemas.microsoft.com/office/powerpoint/2010/main" val="30429751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281601-5469-4852-8C58-58D4B525452C}" type="slidenum">
              <a:rPr lang="en-US" smtClean="0"/>
              <a:pPr/>
              <a:t>11</a:t>
            </a:fld>
            <a:endParaRPr lang="en-US"/>
          </a:p>
        </p:txBody>
      </p:sp>
    </p:spTree>
    <p:extLst>
      <p:ext uri="{BB962C8B-B14F-4D97-AF65-F5344CB8AC3E}">
        <p14:creationId xmlns:p14="http://schemas.microsoft.com/office/powerpoint/2010/main" val="469447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pPr marL="171450" indent="-171450">
              <a:buFont typeface="Arial" panose="020B0604020202020204" pitchFamily="34" charset="0"/>
              <a:buChar char="•"/>
            </a:pPr>
            <a:r>
              <a:rPr lang="en-US" baseline="0" dirty="0" smtClean="0"/>
              <a:t>The Virginia Department of Corrections is facing the increase in geriatric offender population, the associated healthcare complexities of this population and the increase in cost of health care. Virginia could broaden current compassionate release policies to reduce spending and will not pose any additional public safety risks.   </a:t>
            </a:r>
          </a:p>
          <a:p>
            <a:endParaRPr lang="en-US" baseline="0" dirty="0" smtClean="0"/>
          </a:p>
          <a:p>
            <a:pPr marL="171450" indent="-171450">
              <a:buFont typeface="Arial" panose="020B0604020202020204" pitchFamily="34" charset="0"/>
              <a:buChar char="•"/>
            </a:pPr>
            <a:r>
              <a:rPr lang="en-US" baseline="0" dirty="0" smtClean="0"/>
              <a:t>Compassionate release </a:t>
            </a:r>
            <a:r>
              <a:rPr lang="en-US" sz="1200" b="0" i="0" kern="1200" dirty="0" smtClean="0">
                <a:solidFill>
                  <a:schemeClr val="tx1"/>
                </a:solidFill>
                <a:effectLst/>
                <a:latin typeface="+mn-lt"/>
                <a:ea typeface="+mn-ea"/>
                <a:cs typeface="+mn-cs"/>
              </a:rPr>
              <a:t>describes a range of </a:t>
            </a:r>
            <a:r>
              <a:rPr lang="en-US" sz="1200" b="1" i="0" kern="1200" dirty="0" smtClean="0">
                <a:solidFill>
                  <a:schemeClr val="tx1"/>
                </a:solidFill>
                <a:effectLst/>
                <a:latin typeface="+mn-lt"/>
                <a:ea typeface="+mn-ea"/>
                <a:cs typeface="+mn-cs"/>
              </a:rPr>
              <a:t>policies</a:t>
            </a:r>
            <a:r>
              <a:rPr lang="en-US" sz="1200" b="0" i="0" kern="1200" dirty="0" smtClean="0">
                <a:solidFill>
                  <a:schemeClr val="tx1"/>
                </a:solidFill>
                <a:effectLst/>
                <a:latin typeface="+mn-lt"/>
                <a:ea typeface="+mn-ea"/>
                <a:cs typeface="+mn-cs"/>
              </a:rPr>
              <a:t> offering early </a:t>
            </a:r>
            <a:r>
              <a:rPr lang="en-US" sz="1200" b="1" i="0" kern="1200" dirty="0" smtClean="0">
                <a:solidFill>
                  <a:schemeClr val="tx1"/>
                </a:solidFill>
                <a:effectLst/>
                <a:latin typeface="+mn-lt"/>
                <a:ea typeface="+mn-ea"/>
                <a:cs typeface="+mn-cs"/>
              </a:rPr>
              <a:t>release</a:t>
            </a:r>
            <a:r>
              <a:rPr lang="en-US" sz="1200" b="0" i="0" kern="1200" dirty="0" smtClean="0">
                <a:solidFill>
                  <a:schemeClr val="tx1"/>
                </a:solidFill>
                <a:effectLst/>
                <a:latin typeface="+mn-lt"/>
                <a:ea typeface="+mn-ea"/>
                <a:cs typeface="+mn-cs"/>
              </a:rPr>
              <a:t> or parole to those</a:t>
            </a:r>
            <a:r>
              <a:rPr lang="en-US" sz="1200" b="0" i="0" kern="1200" baseline="0" dirty="0" smtClean="0">
                <a:solidFill>
                  <a:schemeClr val="tx1"/>
                </a:solidFill>
                <a:effectLst/>
                <a:latin typeface="+mn-lt"/>
                <a:ea typeface="+mn-ea"/>
                <a:cs typeface="+mn-cs"/>
              </a:rPr>
              <a:t> who are incarcerated</a:t>
            </a:r>
            <a:r>
              <a:rPr lang="en-US" sz="1200" b="0" i="0" kern="1200" dirty="0" smtClean="0">
                <a:solidFill>
                  <a:schemeClr val="tx1"/>
                </a:solidFill>
                <a:effectLst/>
                <a:latin typeface="+mn-lt"/>
                <a:ea typeface="+mn-ea"/>
                <a:cs typeface="+mn-cs"/>
              </a:rPr>
              <a:t> with serious or debilitating illnesses.</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1D281601-5469-4852-8C58-58D4B525452C}" type="slidenum">
              <a:rPr lang="en-US" smtClean="0"/>
              <a:pPr/>
              <a:t>2</a:t>
            </a:fld>
            <a:endParaRPr lang="en-US"/>
          </a:p>
        </p:txBody>
      </p:sp>
    </p:spTree>
    <p:extLst>
      <p:ext uri="{BB962C8B-B14F-4D97-AF65-F5344CB8AC3E}">
        <p14:creationId xmlns:p14="http://schemas.microsoft.com/office/powerpoint/2010/main" val="3114500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The National Institute of Corrections</a:t>
            </a:r>
            <a:r>
              <a:rPr lang="en-US" baseline="0" dirty="0" smtClean="0"/>
              <a:t> defines </a:t>
            </a:r>
            <a:r>
              <a:rPr lang="en-US" baseline="0" dirty="0" err="1" smtClean="0"/>
              <a:t>Geriairic</a:t>
            </a:r>
            <a:r>
              <a:rPr lang="en-US" baseline="0" dirty="0" smtClean="0"/>
              <a:t> </a:t>
            </a:r>
            <a:r>
              <a:rPr lang="en-US" dirty="0" smtClean="0"/>
              <a:t>Prisoners to be those offenders that are  50 years of age and older.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DOCs across the nation are seeing a trend in the increasing proportion</a:t>
            </a:r>
            <a:r>
              <a:rPr lang="en-US" baseline="0" dirty="0" smtClean="0"/>
              <a:t> of</a:t>
            </a:r>
            <a:r>
              <a:rPr lang="en-US" dirty="0" smtClean="0"/>
              <a:t> geriatric</a:t>
            </a:r>
            <a:r>
              <a:rPr lang="en-US" baseline="0" dirty="0" smtClean="0"/>
              <a:t> prisoners </a:t>
            </a:r>
            <a:r>
              <a:rPr lang="en-US" dirty="0" smtClean="0"/>
              <a:t>among the total offender population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smtClean="0"/>
              <a:t>This depicts the population trends of State Responsible offenders ages 50 and up and trends of state responsible new court commitments.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smtClean="0"/>
              <a:t>In Virginia, the increase in the number of geriatric confined offenders has been dramatic. From FY 1990 to FY 2016, Virginia’s state responsible confined population age 50 and older increased over eight-fold from 822 to 7,823, accounting for 21.2% of the entire SR confined population (according to a VADOC report from January 2018. (FY2016 Geriatric Offenders within the SR population, VADOC January 2018)</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smtClean="0"/>
              <a:t>Reviewing the data by percentages is equally as significant:</a:t>
            </a:r>
          </a:p>
          <a:p>
            <a:endParaRPr lang="en-US" sz="1200" dirty="0" smtClean="0"/>
          </a:p>
          <a:p>
            <a:r>
              <a:rPr lang="en-US" sz="1200" dirty="0" smtClean="0"/>
              <a:t>The red line illustrates that,</a:t>
            </a:r>
            <a:r>
              <a:rPr lang="en-US" sz="1200" baseline="0" dirty="0" smtClean="0"/>
              <a:t>  a</a:t>
            </a:r>
            <a:r>
              <a:rPr lang="en-US" sz="1200" dirty="0" smtClean="0"/>
              <a:t>s a percentage of total custody population, offenders aged 50+ have almost tripled since FY2000 (from 7.1% to 21.2%)</a:t>
            </a:r>
          </a:p>
          <a:p>
            <a:r>
              <a:rPr lang="en-US" sz="1200" dirty="0" smtClean="0"/>
              <a:t>Similarly, the yellow line, which represents SR New</a:t>
            </a:r>
            <a:r>
              <a:rPr lang="en-US" sz="1200" baseline="0" dirty="0" smtClean="0"/>
              <a:t> Court Commitments, indicates that the percentage of</a:t>
            </a:r>
            <a:r>
              <a:rPr lang="en-US" sz="1200" dirty="0" smtClean="0"/>
              <a:t> offenders aged 50+ in this category have more than tripled since FY2000 (from 4.3% to 14.9%)</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aseline="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aseline="0" dirty="0" smtClean="0"/>
              <a:t>EXTRA TALKING POINTS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err="1" smtClean="0"/>
              <a:t>JLARC</a:t>
            </a:r>
            <a:r>
              <a:rPr lang="en-US" sz="1200" baseline="0" dirty="0" smtClean="0"/>
              <a:t> reported that from FY12 to FY17, the percentage of inmates over 55 increased from 8.5 % to 12.4%. (Spending on Inmate Health Care, JLARC 2018)</a:t>
            </a:r>
            <a:endParaRPr lang="en-US" sz="1200" dirty="0" smtClean="0"/>
          </a:p>
          <a:p>
            <a:endParaRPr lang="en-US" dirty="0" smtClean="0"/>
          </a:p>
          <a:p>
            <a:endParaRPr lang="en-US" sz="1200" dirty="0" smtClean="0"/>
          </a:p>
          <a:p>
            <a:pPr marL="171450" indent="-171450">
              <a:buFont typeface="Arial" panose="020B0604020202020204" pitchFamily="34" charset="0"/>
              <a:buChar char="•"/>
            </a:pPr>
            <a:r>
              <a:rPr lang="en-US" baseline="0" dirty="0" smtClean="0"/>
              <a:t>The changes in this population brings increasing medical costs, and the aging offender community also presents challenges to reentry into the community.  This combination is expected to present a strain on the state corrections budget and brings other complex challenges. </a:t>
            </a:r>
          </a:p>
          <a:p>
            <a:endParaRPr lang="en-US" sz="1200" dirty="0" smtClean="0"/>
          </a:p>
          <a:p>
            <a:endParaRPr lang="en-US" dirty="0"/>
          </a:p>
        </p:txBody>
      </p:sp>
      <p:sp>
        <p:nvSpPr>
          <p:cNvPr id="4" name="Slide Number Placeholder 3"/>
          <p:cNvSpPr>
            <a:spLocks noGrp="1"/>
          </p:cNvSpPr>
          <p:nvPr>
            <p:ph type="sldNum" sz="quarter" idx="10"/>
          </p:nvPr>
        </p:nvSpPr>
        <p:spPr/>
        <p:txBody>
          <a:bodyPr/>
          <a:lstStyle/>
          <a:p>
            <a:fld id="{1D281601-5469-4852-8C58-58D4B525452C}" type="slidenum">
              <a:rPr lang="en-US" smtClean="0"/>
              <a:pPr/>
              <a:t>3</a:t>
            </a:fld>
            <a:endParaRPr lang="en-US"/>
          </a:p>
        </p:txBody>
      </p:sp>
    </p:spTree>
    <p:extLst>
      <p:ext uri="{BB962C8B-B14F-4D97-AF65-F5344CB8AC3E}">
        <p14:creationId xmlns:p14="http://schemas.microsoft.com/office/powerpoint/2010/main" val="2744164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Generally speaking,  older age brings chronic diseases and other adverse health issues.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The effect of imprisonment on people’s health means that individuals in prison experience the impacts of aging earlier than the general public.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A study in Pennsylvania concluded that incarcerated individuals with an average age of 57 had similar health ailments to men in the general public with an average age of 72.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And in many cases, those serving long sentences have worse health ailments than similarly-aged individuals outside the criminal justice system.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The stress of incarceration, decades of poor nutrition, inadequate health care, and the damaging effects of a pre-incarceration lifestyle can speed up the effects of aging.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increases the cost of confinement.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D281601-5469-4852-8C58-58D4B525452C}" type="slidenum">
              <a:rPr lang="en-US" smtClean="0"/>
              <a:pPr/>
              <a:t>4</a:t>
            </a:fld>
            <a:endParaRPr lang="en-US"/>
          </a:p>
        </p:txBody>
      </p:sp>
    </p:spTree>
    <p:extLst>
      <p:ext uri="{BB962C8B-B14F-4D97-AF65-F5344CB8AC3E}">
        <p14:creationId xmlns:p14="http://schemas.microsoft.com/office/powerpoint/2010/main" val="1596680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Before we get into how</a:t>
            </a:r>
            <a:r>
              <a:rPr lang="en-US" baseline="0" dirty="0" smtClean="0"/>
              <a:t> much money Virginia has spent on health care for the aging population, it is important to note that 8</a:t>
            </a:r>
            <a:r>
              <a:rPr lang="en-US" baseline="30000" dirty="0" smtClean="0"/>
              <a:t>th</a:t>
            </a:r>
            <a:r>
              <a:rPr lang="en-US" baseline="0" dirty="0" smtClean="0"/>
              <a:t> Amendment of the U.S. Constitution requires correctional systems to provide “reasonably and adequate” health care to inmates.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 </a:t>
            </a:r>
            <a:endParaRPr lang="en-US"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VADOC spent $201M on medical and clinical services in FY17, about $6500/inmate. This accounted</a:t>
            </a:r>
            <a:r>
              <a:rPr lang="en-US" sz="1200" baseline="0" dirty="0" smtClean="0"/>
              <a:t> for 15% of VADOC’s $1.2 billion operating budget, most of which comes from the general fund.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In FY2016,  offenders</a:t>
            </a:r>
            <a:r>
              <a:rPr lang="en-US" baseline="0" dirty="0" smtClean="0"/>
              <a:t> 50+ represented 36% of the confined population but accounted for 54% of the off-site medical expenditures ($33.1M)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In</a:t>
            </a:r>
            <a:r>
              <a:rPr lang="en-US" sz="1200" baseline="0" dirty="0" smtClean="0"/>
              <a:t> addition to complex chronic medical conditions experienced later in life, some offenders will require end of life care.  VADOC spent more than $61,000, on average, to provide end-of-life care for 65 inmates who died in FY17. These 65 inmates comprise only 0.2% of all inmates, yet their end of life care accounted for 4.7% of VADOC health care spending.  </a:t>
            </a: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D281601-5469-4852-8C58-58D4B525452C}" type="slidenum">
              <a:rPr lang="en-US" smtClean="0"/>
              <a:pPr/>
              <a:t>5</a:t>
            </a:fld>
            <a:endParaRPr lang="en-US"/>
          </a:p>
        </p:txBody>
      </p:sp>
    </p:spTree>
    <p:extLst>
      <p:ext uri="{BB962C8B-B14F-4D97-AF65-F5344CB8AC3E}">
        <p14:creationId xmlns:p14="http://schemas.microsoft.com/office/powerpoint/2010/main" val="12899730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Virginia</a:t>
            </a:r>
            <a:r>
              <a:rPr lang="en-US" baseline="0" dirty="0" smtClean="0"/>
              <a:t> abolished parole in 1995. Now we have truth-in-sentencing. That essentially means that offenders must serve at least 85% of their total sentence. While those who were sentenced prior to 1995 can be eligible for parole, those sentenced since 1995 have very limited options to be considered for release.</a:t>
            </a:r>
          </a:p>
          <a:p>
            <a:pPr marL="171450" indent="-171450">
              <a:buFont typeface="Arial" panose="020B0604020202020204" pitchFamily="34" charset="0"/>
              <a:buChar char="•"/>
            </a:pPr>
            <a:r>
              <a:rPr lang="en-US" baseline="0" dirty="0" smtClean="0"/>
              <a:t>They basically have two options:</a:t>
            </a:r>
          </a:p>
          <a:p>
            <a:pPr marL="171450" indent="-171450">
              <a:buFont typeface="Arial" panose="020B0604020202020204" pitchFamily="34" charset="0"/>
              <a:buChar char="•"/>
            </a:pPr>
            <a:r>
              <a:rPr lang="en-US" baseline="0" dirty="0" smtClean="0"/>
              <a:t>1. Geriatric Parole</a:t>
            </a:r>
          </a:p>
          <a:p>
            <a:pPr marL="171450" indent="-171450">
              <a:buFont typeface="Arial" panose="020B0604020202020204" pitchFamily="34" charset="0"/>
              <a:buChar char="•"/>
            </a:pPr>
            <a:r>
              <a:rPr lang="en-US" baseline="0" dirty="0" smtClean="0"/>
              <a:t>2. Executive Medical Clemency: may be granted for an offender who is terminally ill – This is reserved for extraordinary cases.</a:t>
            </a:r>
          </a:p>
          <a:p>
            <a:pPr marL="171450" indent="-171450" fontAlgn="base">
              <a:buFont typeface="Arial" panose="020B0604020202020204" pitchFamily="34" charset="0"/>
              <a:buChar char="•"/>
            </a:pPr>
            <a:r>
              <a:rPr lang="en-US" dirty="0" smtClean="0"/>
              <a:t>Statistics:</a:t>
            </a:r>
          </a:p>
          <a:p>
            <a:pPr marL="628650" lvl="1" indent="-171450" fontAlgn="base">
              <a:buFont typeface="Arial" panose="020B0604020202020204" pitchFamily="34" charset="0"/>
              <a:buChar char="•"/>
            </a:pPr>
            <a:r>
              <a:rPr lang="en-US" dirty="0" smtClean="0"/>
              <a:t>Parole Board - As of 2017, out of 1,417 requests, 68 were granted.  Grant rate of 4.7%.</a:t>
            </a:r>
          </a:p>
          <a:p>
            <a:pPr marL="628650" lvl="1" indent="-171450" fontAlgn="base">
              <a:buFont typeface="Arial" panose="020B0604020202020204" pitchFamily="34" charset="0"/>
              <a:buChar char="•"/>
            </a:pPr>
            <a:r>
              <a:rPr lang="en-US" dirty="0" smtClean="0"/>
              <a:t>Governor’s Pardon - As of 2018, in the 5 years prior, 15 requests were granted.</a:t>
            </a:r>
          </a:p>
          <a:p>
            <a:pPr marL="171450" indent="-171450">
              <a:buFont typeface="Arial" panose="020B0604020202020204" pitchFamily="34" charset="0"/>
              <a:buChar char="•"/>
            </a:pPr>
            <a:endParaRPr lang="en-US" baseline="0" dirty="0" smtClean="0"/>
          </a:p>
          <a:p>
            <a:r>
              <a:rPr lang="en-US" dirty="0" smtClean="0"/>
              <a:t>The restrictiveness of these policies</a:t>
            </a:r>
            <a:r>
              <a:rPr lang="en-US" baseline="0" dirty="0" smtClean="0"/>
              <a:t> limits the number of people that could be released due to age or illness.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D281601-5469-4852-8C58-58D4B525452C}" type="slidenum">
              <a:rPr lang="en-US" smtClean="0"/>
              <a:pPr/>
              <a:t>6</a:t>
            </a:fld>
            <a:endParaRPr lang="en-US"/>
          </a:p>
        </p:txBody>
      </p:sp>
    </p:spTree>
    <p:extLst>
      <p:ext uri="{BB962C8B-B14F-4D97-AF65-F5344CB8AC3E}">
        <p14:creationId xmlns:p14="http://schemas.microsoft.com/office/powerpoint/2010/main" val="2534100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aseline="0" dirty="0" smtClean="0"/>
              <a:t>While Virginia’ geriatric parole policy, as explained by Lisa, is generally in line with other states, Virginia has the second most restrictive compassionate release policy for inmates with terminal illness.  Kansas is the only state that has a more stringent time requirement of 30 days.</a:t>
            </a:r>
          </a:p>
          <a:p>
            <a:pPr marL="171450" indent="-171450">
              <a:buFont typeface="Arial" panose="020B0604020202020204" pitchFamily="34" charset="0"/>
              <a:buChar char="•"/>
            </a:pPr>
            <a:r>
              <a:rPr lang="en-US" baseline="0" dirty="0" smtClean="0"/>
              <a:t>Furthermore, Virginia doesn’t have a release policy for those who are seriously ill or permanently incapacitated or disabled.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Basically someone that is in really bad shape but not necessarily dying. </a:t>
            </a:r>
            <a:endParaRPr lang="en-US" dirty="0"/>
          </a:p>
        </p:txBody>
      </p:sp>
      <p:sp>
        <p:nvSpPr>
          <p:cNvPr id="4" name="Slide Number Placeholder 3"/>
          <p:cNvSpPr>
            <a:spLocks noGrp="1"/>
          </p:cNvSpPr>
          <p:nvPr>
            <p:ph type="sldNum" sz="quarter" idx="10"/>
          </p:nvPr>
        </p:nvSpPr>
        <p:spPr/>
        <p:txBody>
          <a:bodyPr/>
          <a:lstStyle/>
          <a:p>
            <a:fld id="{1D281601-5469-4852-8C58-58D4B525452C}" type="slidenum">
              <a:rPr lang="en-US" smtClean="0"/>
              <a:pPr/>
              <a:t>7</a:t>
            </a:fld>
            <a:endParaRPr lang="en-US"/>
          </a:p>
        </p:txBody>
      </p:sp>
    </p:spTree>
    <p:extLst>
      <p:ext uri="{BB962C8B-B14F-4D97-AF65-F5344CB8AC3E}">
        <p14:creationId xmlns:p14="http://schemas.microsoft.com/office/powerpoint/2010/main" val="4234492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One of the most direct way to reduce spending on health care is to</a:t>
            </a:r>
            <a:r>
              <a:rPr lang="en-US" baseline="0" dirty="0" smtClean="0"/>
              <a:t> have fewer offenders in the state facilities.  </a:t>
            </a:r>
          </a:p>
          <a:p>
            <a:pPr marL="171450" indent="-171450">
              <a:buFont typeface="Arial" panose="020B0604020202020204" pitchFamily="34" charset="0"/>
              <a:buChar char="•"/>
            </a:pPr>
            <a:r>
              <a:rPr lang="en-US" baseline="0" dirty="0" smtClean="0"/>
              <a:t>Having other options for parole eligibility is a way to address the issue. </a:t>
            </a:r>
          </a:p>
          <a:p>
            <a:pPr marL="171450" indent="-171450">
              <a:buFont typeface="Arial" panose="020B0604020202020204" pitchFamily="34" charset="0"/>
              <a:buChar char="•"/>
            </a:pPr>
            <a:r>
              <a:rPr lang="en-US" baseline="0" dirty="0" smtClean="0"/>
              <a:t>Thus, my team makes four recommendations:</a:t>
            </a:r>
          </a:p>
          <a:p>
            <a:pPr marL="171450" indent="-171450">
              <a:buFont typeface="Arial" panose="020B0604020202020204" pitchFamily="34" charset="0"/>
              <a:buChar char="•"/>
            </a:pPr>
            <a:r>
              <a:rPr lang="en-US" baseline="0" dirty="0" smtClean="0"/>
              <a:t>1. is to a have a policy for release for those who have a serious illness or are permanently physically disabled or incapacitated.</a:t>
            </a:r>
          </a:p>
          <a:p>
            <a:pPr marL="628650" lvl="1" indent="-171450">
              <a:buFont typeface="Arial" panose="020B0604020202020204" pitchFamily="34" charset="0"/>
              <a:buChar char="•"/>
            </a:pPr>
            <a:r>
              <a:rPr lang="en-US" baseline="0" dirty="0" smtClean="0"/>
              <a:t>The definition of these terms are significant because the number of people that may be eligible for review will be determined by it.</a:t>
            </a:r>
          </a:p>
          <a:p>
            <a:pPr marL="628650" lvl="1" indent="-171450">
              <a:buFont typeface="Arial" panose="020B0604020202020204" pitchFamily="34" charset="0"/>
              <a:buChar char="•"/>
            </a:pPr>
            <a:r>
              <a:rPr lang="en-US" baseline="0" dirty="0" smtClean="0"/>
              <a:t>For example:</a:t>
            </a:r>
            <a:endParaRPr lang="en-US" dirty="0" smtClean="0"/>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South Dakota (broad definition): [Inmates who are seriously ill and not likely to recover or require extensive medical care or significant chronic medical care] (JLARC):</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800 </a:t>
            </a:r>
            <a:r>
              <a:rPr lang="en-US" dirty="0" err="1" smtClean="0"/>
              <a:t>Va</a:t>
            </a:r>
            <a:r>
              <a:rPr lang="en-US" baseline="0" dirty="0" smtClean="0"/>
              <a:t> offenders could meet this definition, about 400 may meet existing public safety and placement criteria which would represent a savings of $16.9 million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In contrast, North Carolina (narrow definition): permanently and totally disabled (JLARC)</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About 70 </a:t>
            </a:r>
            <a:r>
              <a:rPr lang="en-US" baseline="0" dirty="0" err="1" smtClean="0"/>
              <a:t>Va</a:t>
            </a:r>
            <a:r>
              <a:rPr lang="en-US" baseline="0" dirty="0" smtClean="0"/>
              <a:t> offenders could meet this definition, and 35 may meet existing public safety and placement criteria which would represent a savings of $1.5 million</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So the definition is significant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The time frame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smtClean="0">
                <a:solidFill>
                  <a:schemeClr val="tx1"/>
                </a:solidFill>
                <a:effectLst/>
                <a:latin typeface="+mn-lt"/>
                <a:ea typeface="+mn-ea"/>
                <a:cs typeface="+mn-cs"/>
              </a:rPr>
              <a:t>The</a:t>
            </a:r>
            <a:r>
              <a:rPr lang="en-US" sz="1200" b="0" i="0" kern="1200" baseline="0" dirty="0" smtClean="0">
                <a:solidFill>
                  <a:schemeClr val="tx1"/>
                </a:solidFill>
                <a:effectLst/>
                <a:latin typeface="+mn-lt"/>
                <a:ea typeface="+mn-ea"/>
                <a:cs typeface="+mn-cs"/>
              </a:rPr>
              <a:t> second recommendation is to include eligibility for terminally ill with death within 12 months (Preserve the Governor’s medical clemency)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i="0" kern="1200" baseline="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baseline="0" dirty="0" smtClean="0">
                <a:solidFill>
                  <a:schemeClr val="tx1"/>
                </a:solidFill>
                <a:effectLst/>
                <a:latin typeface="+mn-lt"/>
                <a:ea typeface="+mn-ea"/>
                <a:cs typeface="+mn-cs"/>
              </a:rPr>
              <a:t>Third is to expand the current code section on geriatric release to include offender who are age 55 and served 15 years and offenders who are age 50 and served 20 years. Remember, this would only allow additional offenders to be reviewed by the parole board, it is NOT automatic release.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i="0" kern="1200" baseline="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baseline="0" smtClean="0">
                <a:solidFill>
                  <a:schemeClr val="tx1"/>
                </a:solidFill>
                <a:effectLst/>
                <a:latin typeface="+mn-lt"/>
                <a:ea typeface="+mn-ea"/>
                <a:cs typeface="+mn-cs"/>
              </a:rPr>
              <a:t>The fourth </a:t>
            </a:r>
            <a:r>
              <a:rPr lang="en-US" sz="1200" b="0" i="0" kern="1200" baseline="0" dirty="0" smtClean="0">
                <a:solidFill>
                  <a:schemeClr val="tx1"/>
                </a:solidFill>
                <a:effectLst/>
                <a:latin typeface="+mn-lt"/>
                <a:ea typeface="+mn-ea"/>
                <a:cs typeface="+mn-cs"/>
              </a:rPr>
              <a:t>recommendation is to have a robust and clear process in place to make sure the policies are put into practice—making sure there are no barriers. In trying to find data on the savings that other states may have made, I kept finding that many are not using the release policies. </a:t>
            </a:r>
            <a:r>
              <a:rPr lang="en-US" sz="1200" b="0" i="0" kern="1200" dirty="0" smtClean="0">
                <a:solidFill>
                  <a:schemeClr val="tx1"/>
                </a:solidFill>
                <a:effectLst/>
                <a:latin typeface="+mn-lt"/>
                <a:ea typeface="+mn-ea"/>
                <a:cs typeface="+mn-cs"/>
              </a:rPr>
              <a:t>(FAMM report, Everywhere</a:t>
            </a:r>
            <a:r>
              <a:rPr lang="en-US" sz="1200" b="0" i="0" kern="1200" baseline="0" dirty="0" smtClean="0">
                <a:solidFill>
                  <a:schemeClr val="tx1"/>
                </a:solidFill>
                <a:effectLst/>
                <a:latin typeface="+mn-lt"/>
                <a:ea typeface="+mn-ea"/>
                <a:cs typeface="+mn-cs"/>
              </a:rPr>
              <a:t> but No where, June 2018</a:t>
            </a:r>
            <a:r>
              <a:rPr lang="en-US" sz="1200" b="0" i="0" kern="1200" dirty="0" smtClean="0">
                <a:solidFill>
                  <a:schemeClr val="tx1"/>
                </a:solidFill>
                <a:effectLst/>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smtClean="0">
                <a:solidFill>
                  <a:schemeClr val="tx1"/>
                </a:solidFill>
                <a:effectLst/>
                <a:latin typeface="+mn-lt"/>
                <a:ea typeface="+mn-ea"/>
                <a:cs typeface="+mn-cs"/>
              </a:rPr>
              <a:t>We believe these three</a:t>
            </a:r>
            <a:r>
              <a:rPr lang="en-US" sz="1200" b="0" i="0" kern="1200" baseline="0" dirty="0" smtClean="0">
                <a:solidFill>
                  <a:schemeClr val="tx1"/>
                </a:solidFill>
                <a:effectLst/>
                <a:latin typeface="+mn-lt"/>
                <a:ea typeface="+mn-ea"/>
                <a:cs typeface="+mn-cs"/>
              </a:rPr>
              <a:t> recommendations would help to reduce spending for inmate health care.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baseline="0" dirty="0" smtClean="0">
                <a:solidFill>
                  <a:schemeClr val="tx1"/>
                </a:solidFill>
                <a:effectLst/>
                <a:latin typeface="+mn-lt"/>
                <a:ea typeface="+mn-ea"/>
                <a:cs typeface="+mn-cs"/>
              </a:rPr>
              <a:t>Now Tammy is going to talk to you about the public safety implications.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i="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baseline="0" dirty="0" smtClean="0">
                <a:solidFill>
                  <a:schemeClr val="tx1"/>
                </a:solidFill>
                <a:effectLst/>
                <a:latin typeface="+mn-lt"/>
                <a:ea typeface="+mn-ea"/>
                <a:cs typeface="+mn-cs"/>
              </a:rPr>
              <a:t>Legislative history</a:t>
            </a:r>
            <a:endParaRPr lang="en-US"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VA GA session 2019 SB 1786, HB 2461: Permanently physically disabled definition include serious illness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p>
          <a:p>
            <a:r>
              <a:rPr lang="en-US" sz="1200" b="0" i="1" kern="1200" dirty="0" smtClean="0">
                <a:solidFill>
                  <a:schemeClr val="tx1"/>
                </a:solidFill>
                <a:effectLst/>
                <a:latin typeface="+mn-lt"/>
                <a:ea typeface="+mn-ea"/>
                <a:cs typeface="+mn-cs"/>
              </a:rPr>
              <a:t>"Permanently physically disabled" means having a chronic or progressive medical condition caused by injury, disease, or illness that renders a person permanently and irreversibly physically disabled.</a:t>
            </a:r>
            <a:endParaRPr lang="en-US" sz="1200" b="0" i="0" kern="1200" dirty="0" smtClean="0">
              <a:solidFill>
                <a:schemeClr val="tx1"/>
              </a:solidFill>
              <a:effectLst/>
              <a:latin typeface="+mn-lt"/>
              <a:ea typeface="+mn-ea"/>
              <a:cs typeface="+mn-cs"/>
            </a:endParaRPr>
          </a:p>
          <a:p>
            <a:r>
              <a:rPr lang="en-US" sz="1200" b="0" i="1" kern="1200" dirty="0" smtClean="0">
                <a:solidFill>
                  <a:schemeClr val="tx1"/>
                </a:solidFill>
                <a:effectLst/>
                <a:latin typeface="+mn-lt"/>
                <a:ea typeface="+mn-ea"/>
                <a:cs typeface="+mn-cs"/>
              </a:rPr>
              <a:t>"Terminally ill" means having a chronic or progressive medical condition caused by injury, disease, or illness where the medical prognosis is the person's death within 12 months.</a:t>
            </a:r>
            <a:endParaRPr lang="en-US" sz="1200" b="0" i="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p:txBody>
      </p:sp>
      <p:sp>
        <p:nvSpPr>
          <p:cNvPr id="4" name="Slide Number Placeholder 3"/>
          <p:cNvSpPr>
            <a:spLocks noGrp="1"/>
          </p:cNvSpPr>
          <p:nvPr>
            <p:ph type="sldNum" sz="quarter" idx="10"/>
          </p:nvPr>
        </p:nvSpPr>
        <p:spPr/>
        <p:txBody>
          <a:bodyPr/>
          <a:lstStyle/>
          <a:p>
            <a:fld id="{1D281601-5469-4852-8C58-58D4B525452C}" type="slidenum">
              <a:rPr lang="en-US" smtClean="0"/>
              <a:pPr/>
              <a:t>8</a:t>
            </a:fld>
            <a:endParaRPr lang="en-US"/>
          </a:p>
        </p:txBody>
      </p:sp>
    </p:spTree>
    <p:extLst>
      <p:ext uri="{BB962C8B-B14F-4D97-AF65-F5344CB8AC3E}">
        <p14:creationId xmlns:p14="http://schemas.microsoft.com/office/powerpoint/2010/main" val="6522428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1D281601-5469-4852-8C58-58D4B525452C}" type="slidenum">
              <a:rPr lang="en-US" smtClean="0"/>
              <a:pPr/>
              <a:t>9</a:t>
            </a:fld>
            <a:endParaRPr lang="en-US"/>
          </a:p>
        </p:txBody>
      </p:sp>
    </p:spTree>
    <p:extLst>
      <p:ext uri="{BB962C8B-B14F-4D97-AF65-F5344CB8AC3E}">
        <p14:creationId xmlns:p14="http://schemas.microsoft.com/office/powerpoint/2010/main" val="246660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ABBF9C-525F-4F23-96A7-4D8E496239D4}" type="datetimeFigureOut">
              <a:rPr lang="en-US" smtClean="0"/>
              <a:pPr/>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CF426-0A46-4263-92B4-65A7DA303483}"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424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ABBF9C-525F-4F23-96A7-4D8E496239D4}" type="datetimeFigureOut">
              <a:rPr lang="en-US" smtClean="0"/>
              <a:pPr/>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CF426-0A46-4263-92B4-65A7DA303483}" type="slidenum">
              <a:rPr lang="en-US" smtClean="0"/>
              <a:pPr/>
              <a:t>‹#›</a:t>
            </a:fld>
            <a:endParaRPr lang="en-US"/>
          </a:p>
        </p:txBody>
      </p:sp>
    </p:spTree>
    <p:extLst>
      <p:ext uri="{BB962C8B-B14F-4D97-AF65-F5344CB8AC3E}">
        <p14:creationId xmlns:p14="http://schemas.microsoft.com/office/powerpoint/2010/main" val="2240068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ABBF9C-525F-4F23-96A7-4D8E496239D4}" type="datetimeFigureOut">
              <a:rPr lang="en-US" smtClean="0"/>
              <a:pPr/>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CF426-0A46-4263-92B4-65A7DA303483}" type="slidenum">
              <a:rPr lang="en-US" smtClean="0"/>
              <a:pPr/>
              <a:t>‹#›</a:t>
            </a:fld>
            <a:endParaRPr lang="en-US"/>
          </a:p>
        </p:txBody>
      </p:sp>
    </p:spTree>
    <p:extLst>
      <p:ext uri="{BB962C8B-B14F-4D97-AF65-F5344CB8AC3E}">
        <p14:creationId xmlns:p14="http://schemas.microsoft.com/office/powerpoint/2010/main" val="3284077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ABBF9C-525F-4F23-96A7-4D8E496239D4}" type="datetimeFigureOut">
              <a:rPr lang="en-US" smtClean="0"/>
              <a:pPr/>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CF426-0A46-4263-92B4-65A7DA303483}" type="slidenum">
              <a:rPr lang="en-US" smtClean="0"/>
              <a:pPr/>
              <a:t>‹#›</a:t>
            </a:fld>
            <a:endParaRPr lang="en-US"/>
          </a:p>
        </p:txBody>
      </p:sp>
    </p:spTree>
    <p:extLst>
      <p:ext uri="{BB962C8B-B14F-4D97-AF65-F5344CB8AC3E}">
        <p14:creationId xmlns:p14="http://schemas.microsoft.com/office/powerpoint/2010/main" val="2993393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FABBF9C-525F-4F23-96A7-4D8E496239D4}" type="datetimeFigureOut">
              <a:rPr lang="en-US" smtClean="0"/>
              <a:pPr/>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CF426-0A46-4263-92B4-65A7DA303483}"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4332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FABBF9C-525F-4F23-96A7-4D8E496239D4}" type="datetimeFigureOut">
              <a:rPr lang="en-US" smtClean="0"/>
              <a:pPr/>
              <a:t>10/10/2019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5CF426-0A46-4263-92B4-65A7DA303483}" type="slidenum">
              <a:rPr lang="en-US" smtClean="0"/>
              <a:pPr/>
              <a:t>‹#›</a:t>
            </a:fld>
            <a:endParaRPr lang="en-US"/>
          </a:p>
        </p:txBody>
      </p:sp>
    </p:spTree>
    <p:extLst>
      <p:ext uri="{BB962C8B-B14F-4D97-AF65-F5344CB8AC3E}">
        <p14:creationId xmlns:p14="http://schemas.microsoft.com/office/powerpoint/2010/main" val="670905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FABBF9C-525F-4F23-96A7-4D8E496239D4}" type="datetimeFigureOut">
              <a:rPr lang="en-US" smtClean="0"/>
              <a:pPr/>
              <a:t>10/10/2019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5CF426-0A46-4263-92B4-65A7DA303483}" type="slidenum">
              <a:rPr lang="en-US" smtClean="0"/>
              <a:pPr/>
              <a:t>‹#›</a:t>
            </a:fld>
            <a:endParaRPr lang="en-US"/>
          </a:p>
        </p:txBody>
      </p:sp>
    </p:spTree>
    <p:extLst>
      <p:ext uri="{BB962C8B-B14F-4D97-AF65-F5344CB8AC3E}">
        <p14:creationId xmlns:p14="http://schemas.microsoft.com/office/powerpoint/2010/main" val="2528245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FABBF9C-525F-4F23-96A7-4D8E496239D4}" type="datetimeFigureOut">
              <a:rPr lang="en-US" smtClean="0"/>
              <a:pPr/>
              <a:t>10/10/2019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5CF426-0A46-4263-92B4-65A7DA303483}" type="slidenum">
              <a:rPr lang="en-US" smtClean="0"/>
              <a:pPr/>
              <a:t>‹#›</a:t>
            </a:fld>
            <a:endParaRPr lang="en-US"/>
          </a:p>
        </p:txBody>
      </p:sp>
    </p:spTree>
    <p:extLst>
      <p:ext uri="{BB962C8B-B14F-4D97-AF65-F5344CB8AC3E}">
        <p14:creationId xmlns:p14="http://schemas.microsoft.com/office/powerpoint/2010/main" val="4203378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FABBF9C-525F-4F23-96A7-4D8E496239D4}" type="datetimeFigureOut">
              <a:rPr lang="en-US" smtClean="0"/>
              <a:pPr/>
              <a:t>10/10/2019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25CF426-0A46-4263-92B4-65A7DA303483}" type="slidenum">
              <a:rPr lang="en-US" smtClean="0"/>
              <a:pPr/>
              <a:t>‹#›</a:t>
            </a:fld>
            <a:endParaRPr lang="en-US"/>
          </a:p>
        </p:txBody>
      </p:sp>
    </p:spTree>
    <p:extLst>
      <p:ext uri="{BB962C8B-B14F-4D97-AF65-F5344CB8AC3E}">
        <p14:creationId xmlns:p14="http://schemas.microsoft.com/office/powerpoint/2010/main" val="2919825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FABBF9C-525F-4F23-96A7-4D8E496239D4}" type="datetimeFigureOut">
              <a:rPr lang="en-US" smtClean="0"/>
              <a:pPr/>
              <a:t>10/10/2019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25CF426-0A46-4263-92B4-65A7DA303483}" type="slidenum">
              <a:rPr lang="en-US" smtClean="0"/>
              <a:pPr/>
              <a:t>‹#›</a:t>
            </a:fld>
            <a:endParaRPr lang="en-US"/>
          </a:p>
        </p:txBody>
      </p:sp>
    </p:spTree>
    <p:extLst>
      <p:ext uri="{BB962C8B-B14F-4D97-AF65-F5344CB8AC3E}">
        <p14:creationId xmlns:p14="http://schemas.microsoft.com/office/powerpoint/2010/main" val="806531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cstate="print"/>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FABBF9C-525F-4F23-96A7-4D8E496239D4}" type="datetimeFigureOut">
              <a:rPr lang="en-US" smtClean="0"/>
              <a:pPr/>
              <a:t>10/10/2019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5CF426-0A46-4263-92B4-65A7DA303483}" type="slidenum">
              <a:rPr lang="en-US" smtClean="0"/>
              <a:pPr/>
              <a:t>‹#›</a:t>
            </a:fld>
            <a:endParaRPr lang="en-US"/>
          </a:p>
        </p:txBody>
      </p:sp>
    </p:spTree>
    <p:extLst>
      <p:ext uri="{BB962C8B-B14F-4D97-AF65-F5344CB8AC3E}">
        <p14:creationId xmlns:p14="http://schemas.microsoft.com/office/powerpoint/2010/main" val="182192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FABBF9C-525F-4F23-96A7-4D8E496239D4}" type="datetimeFigureOut">
              <a:rPr lang="en-US" smtClean="0"/>
              <a:pPr/>
              <a:t>10/10/2019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25CF426-0A46-4263-92B4-65A7DA303483}"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2785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29733" y="370195"/>
            <a:ext cx="10718800" cy="2387600"/>
          </a:xfrm>
        </p:spPr>
        <p:txBody>
          <a:bodyPr>
            <a:normAutofit/>
          </a:bodyPr>
          <a:lstStyle/>
          <a:p>
            <a:r>
              <a:rPr lang="en-US" sz="5000" dirty="0" smtClean="0"/>
              <a:t>Strategy to </a:t>
            </a:r>
            <a:r>
              <a:rPr lang="en-US" sz="5000" dirty="0"/>
              <a:t>Reduce Health Care </a:t>
            </a:r>
            <a:r>
              <a:rPr lang="en-US" sz="5000" dirty="0" smtClean="0"/>
              <a:t>Cost by Expanding Offender Release Policies</a:t>
            </a:r>
            <a:endParaRPr lang="en-US" sz="5000" dirty="0"/>
          </a:p>
        </p:txBody>
      </p:sp>
      <p:sp>
        <p:nvSpPr>
          <p:cNvPr id="5" name="Subtitle 4"/>
          <p:cNvSpPr>
            <a:spLocks noGrp="1"/>
          </p:cNvSpPr>
          <p:nvPr>
            <p:ph type="subTitle" idx="1"/>
          </p:nvPr>
        </p:nvSpPr>
        <p:spPr>
          <a:xfrm>
            <a:off x="1524000" y="3156155"/>
            <a:ext cx="9144000" cy="2816941"/>
          </a:xfrm>
        </p:spPr>
        <p:txBody>
          <a:bodyPr>
            <a:normAutofit fontScale="62500" lnSpcReduction="20000"/>
          </a:bodyPr>
          <a:lstStyle/>
          <a:p>
            <a:r>
              <a:rPr lang="en-US" sz="3300" dirty="0" smtClean="0"/>
              <a:t>Virginia Executive Institute</a:t>
            </a:r>
          </a:p>
          <a:p>
            <a:r>
              <a:rPr lang="en-US" sz="3300" dirty="0" smtClean="0"/>
              <a:t>Fall 2019</a:t>
            </a:r>
          </a:p>
          <a:p>
            <a:endParaRPr lang="en-US" sz="3300" dirty="0" smtClean="0"/>
          </a:p>
          <a:p>
            <a:r>
              <a:rPr lang="en-US" dirty="0" smtClean="0"/>
              <a:t>Jae K. Davenport, PSHS</a:t>
            </a:r>
          </a:p>
          <a:p>
            <a:r>
              <a:rPr lang="en-US" dirty="0" smtClean="0"/>
              <a:t>Laurie </a:t>
            </a:r>
            <a:r>
              <a:rPr lang="en-US" dirty="0" err="1" smtClean="0"/>
              <a:t>Forlano</a:t>
            </a:r>
            <a:r>
              <a:rPr lang="en-US" dirty="0" smtClean="0"/>
              <a:t>, VDH</a:t>
            </a:r>
          </a:p>
          <a:p>
            <a:r>
              <a:rPr lang="en-US" dirty="0" smtClean="0"/>
              <a:t>Perry Pascual, VITA</a:t>
            </a:r>
          </a:p>
          <a:p>
            <a:r>
              <a:rPr lang="en-US" dirty="0"/>
              <a:t>Lisa </a:t>
            </a:r>
            <a:r>
              <a:rPr lang="en-US" dirty="0" smtClean="0"/>
              <a:t>Watson, VHDA</a:t>
            </a:r>
            <a:endParaRPr lang="en-US" dirty="0"/>
          </a:p>
          <a:p>
            <a:r>
              <a:rPr lang="en-US" dirty="0" smtClean="0"/>
              <a:t>Tammy Whitlock, DMAS</a:t>
            </a:r>
          </a:p>
        </p:txBody>
      </p:sp>
    </p:spTree>
    <p:extLst>
      <p:ext uri="{BB962C8B-B14F-4D97-AF65-F5344CB8AC3E}">
        <p14:creationId xmlns:p14="http://schemas.microsoft.com/office/powerpoint/2010/main" val="3252243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1097280" y="1845734"/>
            <a:ext cx="10058400" cy="4372186"/>
          </a:xfrm>
        </p:spPr>
        <p:txBody>
          <a:bodyPr>
            <a:normAutofit/>
          </a:bodyPr>
          <a:lstStyle/>
          <a:p>
            <a:r>
              <a:rPr lang="en-US" sz="3200" dirty="0" smtClean="0"/>
              <a:t>Allowing more offenders to be released under compassionate release/geriatric parole would:</a:t>
            </a:r>
            <a:endParaRPr lang="en-US" sz="3200" dirty="0"/>
          </a:p>
          <a:p>
            <a:pPr lvl="1"/>
            <a:r>
              <a:rPr lang="en-US" sz="2800" dirty="0" smtClean="0"/>
              <a:t>Save the Commonwealth money: Shifts </a:t>
            </a:r>
            <a:r>
              <a:rPr lang="en-US" sz="2800" dirty="0"/>
              <a:t>burden of cost from </a:t>
            </a:r>
            <a:r>
              <a:rPr lang="en-US" sz="2800" dirty="0" smtClean="0"/>
              <a:t>the general fund to </a:t>
            </a:r>
            <a:r>
              <a:rPr lang="en-US" sz="2800" dirty="0"/>
              <a:t>Medicaid (Federal/State</a:t>
            </a:r>
            <a:r>
              <a:rPr lang="en-US" sz="2800" dirty="0" smtClean="0"/>
              <a:t>)</a:t>
            </a:r>
          </a:p>
          <a:p>
            <a:pPr lvl="1"/>
            <a:r>
              <a:rPr lang="en-US" sz="2800" dirty="0" smtClean="0"/>
              <a:t>Lessens the burden and strain on VADOC and may improve efficiency and quality of health care</a:t>
            </a:r>
            <a:endParaRPr lang="en-US" sz="2800" dirty="0"/>
          </a:p>
          <a:p>
            <a:pPr lvl="1"/>
            <a:r>
              <a:rPr lang="en-US" sz="2800" dirty="0"/>
              <a:t>No increase in risk related to public safety</a:t>
            </a:r>
          </a:p>
          <a:p>
            <a:pPr lvl="1"/>
            <a:r>
              <a:rPr lang="en-US" sz="2800" dirty="0"/>
              <a:t>Compassionate/humane </a:t>
            </a:r>
          </a:p>
        </p:txBody>
      </p:sp>
    </p:spTree>
    <p:extLst>
      <p:ext uri="{BB962C8B-B14F-4D97-AF65-F5344CB8AC3E}">
        <p14:creationId xmlns:p14="http://schemas.microsoft.com/office/powerpoint/2010/main" val="2766513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endParaRPr lang="en-US" sz="8800" dirty="0" smtClean="0"/>
          </a:p>
          <a:p>
            <a:pPr marL="0" indent="0" algn="ctr">
              <a:buNone/>
            </a:pPr>
            <a:r>
              <a:rPr lang="en-US" sz="8800" dirty="0" smtClean="0"/>
              <a:t>QUESTIONS?</a:t>
            </a:r>
            <a:endParaRPr lang="en-US" sz="8800" dirty="0"/>
          </a:p>
        </p:txBody>
      </p:sp>
    </p:spTree>
    <p:extLst>
      <p:ext uri="{BB962C8B-B14F-4D97-AF65-F5344CB8AC3E}">
        <p14:creationId xmlns:p14="http://schemas.microsoft.com/office/powerpoint/2010/main" val="3639415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2075246119"/>
              </p:ext>
            </p:extLst>
          </p:nvPr>
        </p:nvGraphicFramePr>
        <p:xfrm>
          <a:off x="838200" y="781396"/>
          <a:ext cx="10515600" cy="53955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17501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Virginia Trends</a:t>
            </a:r>
            <a:br>
              <a:rPr lang="en-US" dirty="0" smtClean="0"/>
            </a:br>
            <a:r>
              <a:rPr lang="en-US" sz="3200" dirty="0" smtClean="0"/>
              <a:t>Offenders Aged 50+</a:t>
            </a:r>
            <a:endParaRPr lang="en-US" sz="3200" dirty="0"/>
          </a:p>
        </p:txBody>
      </p:sp>
      <p:graphicFrame>
        <p:nvGraphicFramePr>
          <p:cNvPr id="8" name="Content Placeholder 7"/>
          <p:cNvGraphicFramePr>
            <a:graphicFrameLocks noGrp="1"/>
          </p:cNvGraphicFramePr>
          <p:nvPr>
            <p:ph sz="half" idx="2"/>
            <p:extLst/>
          </p:nvPr>
        </p:nvGraphicFramePr>
        <p:xfrm>
          <a:off x="903732" y="2188820"/>
          <a:ext cx="10384536" cy="4286434"/>
        </p:xfrm>
        <a:graphic>
          <a:graphicData uri="http://schemas.openxmlformats.org/drawingml/2006/chart">
            <c:chart xmlns:c="http://schemas.openxmlformats.org/drawingml/2006/chart" xmlns:r="http://schemas.openxmlformats.org/officeDocument/2006/relationships" r:id="rId3"/>
          </a:graphicData>
        </a:graphic>
      </p:graphicFrame>
      <p:sp>
        <p:nvSpPr>
          <p:cNvPr id="9" name="Date Placeholder 3"/>
          <p:cNvSpPr>
            <a:spLocks noGrp="1"/>
          </p:cNvSpPr>
          <p:nvPr>
            <p:ph type="dt" sz="half" idx="10"/>
          </p:nvPr>
        </p:nvSpPr>
        <p:spPr>
          <a:xfrm>
            <a:off x="0" y="6438833"/>
            <a:ext cx="3000894" cy="365125"/>
          </a:xfrm>
        </p:spPr>
        <p:txBody>
          <a:bodyPr/>
          <a:lstStyle/>
          <a:p>
            <a:r>
              <a:rPr lang="en-US" dirty="0" smtClean="0"/>
              <a:t>Geriatric Offenders in State Corrections </a:t>
            </a:r>
            <a:br>
              <a:rPr lang="en-US" dirty="0" smtClean="0"/>
            </a:br>
            <a:r>
              <a:rPr lang="en-US" dirty="0" smtClean="0"/>
              <a:t>VADOC Research, Policy &amp; Planning Unit </a:t>
            </a:r>
            <a:br>
              <a:rPr lang="en-US" dirty="0" smtClean="0"/>
            </a:br>
            <a:r>
              <a:rPr lang="en-US" dirty="0" smtClean="0"/>
              <a:t>April 2018</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3</a:t>
            </a:fld>
            <a:endParaRPr lang="en-US" dirty="0"/>
          </a:p>
        </p:txBody>
      </p:sp>
      <p:sp>
        <p:nvSpPr>
          <p:cNvPr id="5" name="TextBox 4"/>
          <p:cNvSpPr txBox="1"/>
          <p:nvPr/>
        </p:nvSpPr>
        <p:spPr>
          <a:xfrm>
            <a:off x="3383588" y="6605416"/>
            <a:ext cx="5514392" cy="246221"/>
          </a:xfrm>
          <a:prstGeom prst="rect">
            <a:avLst/>
          </a:prstGeom>
          <a:noFill/>
        </p:spPr>
        <p:txBody>
          <a:bodyPr wrap="square" rtlCol="0">
            <a:spAutoFit/>
          </a:bodyPr>
          <a:lstStyle/>
          <a:p>
            <a:r>
              <a:rPr lang="en-US" sz="1000" dirty="0" smtClean="0"/>
              <a:t>*SR New Court Commitment data is preliminary</a:t>
            </a:r>
            <a:endParaRPr lang="en-US" sz="1000" dirty="0"/>
          </a:p>
        </p:txBody>
      </p:sp>
    </p:spTree>
    <p:extLst>
      <p:ext uri="{BB962C8B-B14F-4D97-AF65-F5344CB8AC3E}">
        <p14:creationId xmlns:p14="http://schemas.microsoft.com/office/powerpoint/2010/main" val="1705734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Rising Health Care Complexity</a:t>
            </a:r>
            <a:endParaRPr lang="en-US" dirty="0"/>
          </a:p>
        </p:txBody>
      </p:sp>
      <p:sp>
        <p:nvSpPr>
          <p:cNvPr id="3" name="Content Placeholder 2"/>
          <p:cNvSpPr>
            <a:spLocks noGrp="1"/>
          </p:cNvSpPr>
          <p:nvPr>
            <p:ph sz="half" idx="1"/>
          </p:nvPr>
        </p:nvSpPr>
        <p:spPr>
          <a:xfrm>
            <a:off x="838200" y="1825625"/>
            <a:ext cx="5181600" cy="4857808"/>
          </a:xfrm>
        </p:spPr>
        <p:txBody>
          <a:bodyPr>
            <a:normAutofit/>
          </a:bodyPr>
          <a:lstStyle/>
          <a:p>
            <a:r>
              <a:rPr lang="en-US" dirty="0" smtClean="0"/>
              <a:t>Incarcerated individuals in prison experience the impacts of aging earlier than the general public.</a:t>
            </a:r>
          </a:p>
          <a:p>
            <a:r>
              <a:rPr lang="en-US" dirty="0" smtClean="0"/>
              <a:t>Many serving long sentences have worse ailments than similarly aged individuals outside the criminal justice system. </a:t>
            </a:r>
          </a:p>
          <a:p>
            <a:endParaRPr lang="en-US" dirty="0"/>
          </a:p>
          <a:p>
            <a:pPr marL="0" indent="0">
              <a:buNone/>
            </a:pPr>
            <a:endParaRPr lang="en-US" dirty="0" smtClean="0"/>
          </a:p>
          <a:p>
            <a:pPr marL="0" indent="0">
              <a:buNone/>
            </a:pPr>
            <a:endParaRPr lang="en-US" sz="1600" dirty="0" smtClean="0"/>
          </a:p>
          <a:p>
            <a:pPr marL="0" indent="0">
              <a:buNone/>
            </a:pPr>
            <a:endParaRPr lang="en-US" sz="1600" dirty="0"/>
          </a:p>
          <a:p>
            <a:pPr marL="0" indent="0">
              <a:buNone/>
            </a:pPr>
            <a:r>
              <a:rPr lang="en-US" sz="1600" dirty="0" smtClean="0"/>
              <a:t>Source: The </a:t>
            </a:r>
            <a:r>
              <a:rPr lang="en-US" sz="1600" dirty="0" err="1" smtClean="0"/>
              <a:t>Ungers</a:t>
            </a:r>
            <a:r>
              <a:rPr lang="en-US" sz="1600" dirty="0" smtClean="0"/>
              <a:t>, 5 years and counting Report: A case study in safely reducing long prison terms and safely reducing taxpayer dollars</a:t>
            </a:r>
            <a:r>
              <a:rPr lang="en-US" sz="1600" dirty="0"/>
              <a:t>, Justice Policy </a:t>
            </a:r>
            <a:r>
              <a:rPr lang="en-US" sz="1600" dirty="0" smtClean="0"/>
              <a:t>Institute, November </a:t>
            </a:r>
            <a:r>
              <a:rPr lang="en-US" sz="1600" dirty="0"/>
              <a:t>2018</a:t>
            </a:r>
            <a:endParaRPr lang="en-US" sz="1600" dirty="0" smtClean="0"/>
          </a:p>
        </p:txBody>
      </p:sp>
      <p:pic>
        <p:nvPicPr>
          <p:cNvPr id="5" name="Content Placeholder 4"/>
          <p:cNvPicPr>
            <a:picLocks noGrp="1" noChangeAspect="1"/>
          </p:cNvPicPr>
          <p:nvPr>
            <p:ph sz="half" idx="2"/>
          </p:nvPr>
        </p:nvPicPr>
        <p:blipFill rotWithShape="1">
          <a:blip r:embed="rId3" cstate="print">
            <a:extLst>
              <a:ext uri="{28A0092B-C50C-407E-A947-70E740481C1C}">
                <a14:useLocalDpi xmlns:a14="http://schemas.microsoft.com/office/drawing/2010/main" val="0"/>
              </a:ext>
            </a:extLst>
          </a:blip>
          <a:srcRect t="252" b="9571"/>
          <a:stretch/>
        </p:blipFill>
        <p:spPr>
          <a:xfrm>
            <a:off x="6538316" y="2388953"/>
            <a:ext cx="5158502" cy="3463203"/>
          </a:xfrm>
        </p:spPr>
      </p:pic>
    </p:spTree>
    <p:extLst>
      <p:ext uri="{BB962C8B-B14F-4D97-AF65-F5344CB8AC3E}">
        <p14:creationId xmlns:p14="http://schemas.microsoft.com/office/powerpoint/2010/main" val="16305911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Associated Costs for Offenders</a:t>
            </a:r>
            <a:endParaRPr lang="en-US" dirty="0"/>
          </a:p>
        </p:txBody>
      </p:sp>
      <p:graphicFrame>
        <p:nvGraphicFramePr>
          <p:cNvPr id="12" name="Content Placeholder 11"/>
          <p:cNvGraphicFramePr>
            <a:graphicFrameLocks noGrp="1"/>
          </p:cNvGraphicFramePr>
          <p:nvPr>
            <p:ph sz="half" idx="1"/>
            <p:extLst>
              <p:ext uri="{D42A27DB-BD31-4B8C-83A1-F6EECF244321}">
                <p14:modId xmlns:p14="http://schemas.microsoft.com/office/powerpoint/2010/main" val="216477953"/>
              </p:ext>
            </p:extLst>
          </p:nvPr>
        </p:nvGraphicFramePr>
        <p:xfrm>
          <a:off x="1096963" y="1846263"/>
          <a:ext cx="4938712" cy="40227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ontent Placeholder 14"/>
          <p:cNvGraphicFramePr>
            <a:graphicFrameLocks noGrp="1"/>
          </p:cNvGraphicFramePr>
          <p:nvPr>
            <p:ph sz="half" idx="2"/>
            <p:extLst>
              <p:ext uri="{D42A27DB-BD31-4B8C-83A1-F6EECF244321}">
                <p14:modId xmlns:p14="http://schemas.microsoft.com/office/powerpoint/2010/main" val="306702990"/>
              </p:ext>
            </p:extLst>
          </p:nvPr>
        </p:nvGraphicFramePr>
        <p:xfrm>
          <a:off x="6218238" y="1846263"/>
          <a:ext cx="4937125" cy="4022725"/>
        </p:xfrm>
        <a:graphic>
          <a:graphicData uri="http://schemas.openxmlformats.org/drawingml/2006/chart">
            <c:chart xmlns:c="http://schemas.openxmlformats.org/drawingml/2006/chart" xmlns:r="http://schemas.openxmlformats.org/officeDocument/2006/relationships" r:id="rId4"/>
          </a:graphicData>
        </a:graphic>
      </p:graphicFrame>
      <p:sp>
        <p:nvSpPr>
          <p:cNvPr id="9" name="Date Placeholder 3"/>
          <p:cNvSpPr>
            <a:spLocks noGrp="1"/>
          </p:cNvSpPr>
          <p:nvPr>
            <p:ph type="dt" sz="half" idx="10"/>
          </p:nvPr>
        </p:nvSpPr>
        <p:spPr>
          <a:xfrm>
            <a:off x="838199" y="6356350"/>
            <a:ext cx="5579225" cy="501650"/>
          </a:xfrm>
        </p:spPr>
        <p:txBody>
          <a:bodyPr/>
          <a:lstStyle/>
          <a:p>
            <a:r>
              <a:rPr lang="en-US" dirty="0" smtClean="0"/>
              <a:t>Geriatric Offenders in State Corrections </a:t>
            </a:r>
            <a:br>
              <a:rPr lang="en-US" dirty="0" smtClean="0"/>
            </a:br>
            <a:r>
              <a:rPr lang="en-US" dirty="0" smtClean="0"/>
              <a:t>VADOC Research, Policy &amp; Planning Unit </a:t>
            </a:r>
            <a:br>
              <a:rPr lang="en-US" dirty="0" smtClean="0"/>
            </a:br>
            <a:r>
              <a:rPr lang="en-US" dirty="0" smtClean="0"/>
              <a:t>April 2018</a:t>
            </a:r>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16261959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Virginia’s Current Release Policies</a:t>
            </a:r>
            <a:endParaRPr lang="en-US" dirty="0"/>
          </a:p>
        </p:txBody>
      </p:sp>
      <p:sp>
        <p:nvSpPr>
          <p:cNvPr id="3" name="Content Placeholder 2"/>
          <p:cNvSpPr>
            <a:spLocks noGrp="1"/>
          </p:cNvSpPr>
          <p:nvPr>
            <p:ph idx="1"/>
          </p:nvPr>
        </p:nvSpPr>
        <p:spPr>
          <a:xfrm>
            <a:off x="838200" y="1961803"/>
            <a:ext cx="10515600" cy="4239491"/>
          </a:xfrm>
        </p:spPr>
        <p:txBody>
          <a:bodyPr>
            <a:normAutofit/>
          </a:bodyPr>
          <a:lstStyle/>
          <a:p>
            <a:r>
              <a:rPr lang="en-US" sz="2200" dirty="0" smtClean="0"/>
              <a:t>Background: Virginia abolished parole in 1995 in favor of Truth in sentencing</a:t>
            </a:r>
            <a:endParaRPr lang="en-US" sz="2200" dirty="0"/>
          </a:p>
          <a:p>
            <a:pPr fontAlgn="base"/>
            <a:r>
              <a:rPr lang="en-US" sz="2200" dirty="0" smtClean="0"/>
              <a:t>Conditional release of geriatric prisoners, VA Code </a:t>
            </a:r>
            <a:r>
              <a:rPr lang="en-US" sz="2200" dirty="0"/>
              <a:t>§</a:t>
            </a:r>
            <a:r>
              <a:rPr lang="en-US" sz="2200" dirty="0" smtClean="0"/>
              <a:t>53.1-40.01</a:t>
            </a:r>
          </a:p>
          <a:p>
            <a:pPr lvl="1" fontAlgn="base"/>
            <a:r>
              <a:rPr lang="en-US" dirty="0" smtClean="0"/>
              <a:t>Age </a:t>
            </a:r>
            <a:r>
              <a:rPr lang="en-US" dirty="0"/>
              <a:t>60 or older, having served at least 10 years of their sentence; or</a:t>
            </a:r>
            <a:endParaRPr lang="en-US" sz="2000" dirty="0"/>
          </a:p>
          <a:p>
            <a:pPr lvl="1" fontAlgn="base"/>
            <a:r>
              <a:rPr lang="en-US" dirty="0"/>
              <a:t>Age 65 or older, having served at least 5 years of their sentence</a:t>
            </a:r>
            <a:endParaRPr lang="en-US" sz="2000" dirty="0"/>
          </a:p>
          <a:p>
            <a:pPr lvl="1"/>
            <a:r>
              <a:rPr lang="en-US" dirty="0" smtClean="0"/>
              <a:t>This </a:t>
            </a:r>
            <a:r>
              <a:rPr lang="en-US" dirty="0"/>
              <a:t>is only for </a:t>
            </a:r>
            <a:r>
              <a:rPr lang="en-US" dirty="0" smtClean="0"/>
              <a:t>review by the Parole Board, </a:t>
            </a:r>
            <a:r>
              <a:rPr lang="en-US" dirty="0"/>
              <a:t>not automatic </a:t>
            </a:r>
            <a:r>
              <a:rPr lang="en-US" dirty="0" smtClean="0"/>
              <a:t>release</a:t>
            </a:r>
          </a:p>
          <a:p>
            <a:pPr fontAlgn="b"/>
            <a:r>
              <a:rPr lang="en-US" sz="2200" dirty="0" smtClean="0"/>
              <a:t>Executive </a:t>
            </a:r>
            <a:r>
              <a:rPr lang="en-US" sz="2200" dirty="0"/>
              <a:t>m</a:t>
            </a:r>
            <a:r>
              <a:rPr lang="en-US" sz="2200" dirty="0" smtClean="0"/>
              <a:t>edical clemency (Medical Pardon)</a:t>
            </a:r>
          </a:p>
          <a:p>
            <a:pPr lvl="1" fontAlgn="base"/>
            <a:r>
              <a:rPr lang="en-US" dirty="0" smtClean="0"/>
              <a:t>Terminally </a:t>
            </a:r>
            <a:r>
              <a:rPr lang="en-US" dirty="0"/>
              <a:t>ill - Defined as illness is expected to result in death within 10 to 12 months of the medical clemency report</a:t>
            </a:r>
            <a:r>
              <a:rPr lang="en-US" dirty="0" smtClean="0"/>
              <a:t>;</a:t>
            </a:r>
            <a:endParaRPr lang="en-US" dirty="0"/>
          </a:p>
          <a:p>
            <a:pPr lvl="1" fontAlgn="base"/>
            <a:r>
              <a:rPr lang="en-US" dirty="0" smtClean="0"/>
              <a:t>Death </a:t>
            </a:r>
            <a:r>
              <a:rPr lang="en-US" dirty="0"/>
              <a:t>is imminent - defined as an estimated </a:t>
            </a:r>
            <a:r>
              <a:rPr lang="en-US" u="sng" dirty="0"/>
              <a:t>three months or less to </a:t>
            </a:r>
            <a:r>
              <a:rPr lang="en-US" u="sng" dirty="0" smtClean="0"/>
              <a:t>live;</a:t>
            </a:r>
            <a:endParaRPr lang="en-US" u="sng" dirty="0"/>
          </a:p>
          <a:p>
            <a:pPr lvl="1" fontAlgn="base"/>
            <a:r>
              <a:rPr lang="en-US" dirty="0"/>
              <a:t>Family members or others must be willing and assume responsibility for prisoner’s care, as well provide a statement to that effect</a:t>
            </a:r>
            <a:r>
              <a:rPr lang="en-US" dirty="0" smtClean="0"/>
              <a:t>.</a:t>
            </a:r>
          </a:p>
          <a:p>
            <a:pPr marL="0" indent="0" fontAlgn="base">
              <a:buNone/>
            </a:pPr>
            <a:endParaRPr lang="en-US" dirty="0"/>
          </a:p>
          <a:p>
            <a:endParaRPr lang="en-US" sz="2400" dirty="0"/>
          </a:p>
          <a:p>
            <a:pPr lvl="1"/>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3519144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Virginia’s Current Release Policies</a:t>
            </a:r>
          </a:p>
        </p:txBody>
      </p:sp>
      <p:sp>
        <p:nvSpPr>
          <p:cNvPr id="3" name="Content Placeholder 2"/>
          <p:cNvSpPr>
            <a:spLocks noGrp="1"/>
          </p:cNvSpPr>
          <p:nvPr>
            <p:ph idx="1"/>
          </p:nvPr>
        </p:nvSpPr>
        <p:spPr>
          <a:xfrm>
            <a:off x="1097280" y="2111432"/>
            <a:ext cx="10058400" cy="3757661"/>
          </a:xfrm>
        </p:spPr>
        <p:txBody>
          <a:bodyPr>
            <a:normAutofit/>
          </a:bodyPr>
          <a:lstStyle/>
          <a:p>
            <a:r>
              <a:rPr lang="en-US" sz="3200" dirty="0" smtClean="0"/>
              <a:t>Virginia has the nation’s second-most restrictive compassionate release policy for inmates with terminal illness. </a:t>
            </a:r>
          </a:p>
          <a:p>
            <a:endParaRPr lang="en-US" sz="3200" dirty="0" smtClean="0"/>
          </a:p>
          <a:p>
            <a:r>
              <a:rPr lang="en-US" sz="3200" dirty="0" smtClean="0"/>
              <a:t>Virginia is the only state that does not have a policy under which offenders who have a serious medical condition or permanently incapacitated may be considered for release.</a:t>
            </a:r>
          </a:p>
        </p:txBody>
      </p:sp>
    </p:spTree>
    <p:extLst>
      <p:ext uri="{BB962C8B-B14F-4D97-AF65-F5344CB8AC3E}">
        <p14:creationId xmlns:p14="http://schemas.microsoft.com/office/powerpoint/2010/main" val="1626309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Proposal Recommendations</a:t>
            </a:r>
            <a:endParaRPr lang="en-US" dirty="0"/>
          </a:p>
        </p:txBody>
      </p:sp>
      <p:sp>
        <p:nvSpPr>
          <p:cNvPr id="3" name="Content Placeholder 2"/>
          <p:cNvSpPr>
            <a:spLocks noGrp="1"/>
          </p:cNvSpPr>
          <p:nvPr>
            <p:ph idx="1"/>
          </p:nvPr>
        </p:nvSpPr>
        <p:spPr>
          <a:xfrm>
            <a:off x="838200" y="2044930"/>
            <a:ext cx="10515600" cy="4186537"/>
          </a:xfrm>
        </p:spPr>
        <p:txBody>
          <a:bodyPr>
            <a:noAutofit/>
          </a:bodyPr>
          <a:lstStyle/>
          <a:p>
            <a:r>
              <a:rPr lang="en-US" sz="2200" dirty="0" smtClean="0"/>
              <a:t>Have a policy for release for those who have serious illnesses or are permanently physically disabled or incapacitated </a:t>
            </a:r>
          </a:p>
          <a:p>
            <a:pPr lvl="1"/>
            <a:r>
              <a:rPr lang="en-US" sz="2200" dirty="0" smtClean="0"/>
              <a:t>Definition of serious illness or permanently physically disabled or incapacitated  would have a significant effect on any cost savings</a:t>
            </a:r>
          </a:p>
          <a:p>
            <a:pPr lvl="2"/>
            <a:r>
              <a:rPr lang="en-US" sz="2000" dirty="0" smtClean="0"/>
              <a:t>South Dakota (broad definition)</a:t>
            </a:r>
          </a:p>
          <a:p>
            <a:pPr lvl="2"/>
            <a:r>
              <a:rPr lang="en-US" sz="2000" dirty="0" smtClean="0"/>
              <a:t>North Carolina (narrow definition)</a:t>
            </a:r>
            <a:endParaRPr lang="en-US" sz="1200" dirty="0" smtClean="0"/>
          </a:p>
          <a:p>
            <a:r>
              <a:rPr lang="en-US" sz="2200" dirty="0"/>
              <a:t>Include terminally ill with death within 12 months</a:t>
            </a:r>
          </a:p>
          <a:p>
            <a:r>
              <a:rPr lang="en-US" sz="2400" dirty="0" smtClean="0"/>
              <a:t>Expand geriatric parole to include:</a:t>
            </a:r>
          </a:p>
          <a:p>
            <a:pPr lvl="1"/>
            <a:r>
              <a:rPr lang="en-US" sz="2000" dirty="0" smtClean="0"/>
              <a:t>55 years old and served 15 years </a:t>
            </a:r>
          </a:p>
          <a:p>
            <a:pPr lvl="1"/>
            <a:r>
              <a:rPr lang="en-US" sz="2000" dirty="0" smtClean="0"/>
              <a:t>50 years old and served 20 years</a:t>
            </a:r>
          </a:p>
          <a:p>
            <a:r>
              <a:rPr lang="en-US" sz="2200" dirty="0" smtClean="0"/>
              <a:t>Policies must be used!</a:t>
            </a:r>
          </a:p>
          <a:p>
            <a:pPr marL="457200" lvl="1" indent="0">
              <a:buNone/>
            </a:pPr>
            <a:endParaRPr lang="en-US" sz="2000" dirty="0" smtClean="0"/>
          </a:p>
          <a:p>
            <a:pPr lvl="1"/>
            <a:endParaRPr lang="en-US" sz="2000" dirty="0"/>
          </a:p>
        </p:txBody>
      </p:sp>
    </p:spTree>
    <p:extLst>
      <p:ext uri="{BB962C8B-B14F-4D97-AF65-F5344CB8AC3E}">
        <p14:creationId xmlns:p14="http://schemas.microsoft.com/office/powerpoint/2010/main" val="638726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Safety Implications</a:t>
            </a:r>
            <a:endParaRPr lang="en-US" dirty="0"/>
          </a:p>
        </p:txBody>
      </p:sp>
      <p:sp>
        <p:nvSpPr>
          <p:cNvPr id="3" name="Content Placeholder 2"/>
          <p:cNvSpPr>
            <a:spLocks noGrp="1"/>
          </p:cNvSpPr>
          <p:nvPr>
            <p:ph idx="1"/>
          </p:nvPr>
        </p:nvSpPr>
        <p:spPr>
          <a:xfrm>
            <a:off x="838200" y="2044930"/>
            <a:ext cx="10515600" cy="4239491"/>
          </a:xfrm>
        </p:spPr>
        <p:txBody>
          <a:bodyPr>
            <a:noAutofit/>
          </a:bodyPr>
          <a:lstStyle/>
          <a:p>
            <a:pPr marL="457200" lvl="1" indent="0">
              <a:buNone/>
            </a:pPr>
            <a:endParaRPr lang="en-US" sz="2000" dirty="0" smtClean="0"/>
          </a:p>
          <a:p>
            <a:pPr lvl="1"/>
            <a:r>
              <a:rPr lang="en-US" sz="2800" dirty="0"/>
              <a:t>Compassionate release policies enable offenders to be </a:t>
            </a:r>
            <a:r>
              <a:rPr lang="en-US" sz="2800" i="1" dirty="0"/>
              <a:t>considered</a:t>
            </a:r>
            <a:r>
              <a:rPr lang="en-US" sz="2800" dirty="0"/>
              <a:t> for conditional </a:t>
            </a:r>
            <a:r>
              <a:rPr lang="en-US" sz="2800" dirty="0" smtClean="0"/>
              <a:t>release; must </a:t>
            </a:r>
            <a:r>
              <a:rPr lang="en-US" sz="2800" dirty="0"/>
              <a:t>meet the same criteria as any other </a:t>
            </a:r>
            <a:r>
              <a:rPr lang="en-US" sz="2800" dirty="0" smtClean="0"/>
              <a:t>offender </a:t>
            </a:r>
            <a:r>
              <a:rPr lang="en-US" sz="2800" dirty="0"/>
              <a:t>eligible for release</a:t>
            </a:r>
            <a:r>
              <a:rPr lang="en-US" sz="2800" dirty="0" smtClean="0"/>
              <a:t>.</a:t>
            </a:r>
          </a:p>
          <a:p>
            <a:pPr lvl="3"/>
            <a:r>
              <a:rPr lang="en-US" sz="2200" dirty="0" smtClean="0"/>
              <a:t>Offenders </a:t>
            </a:r>
            <a:r>
              <a:rPr lang="en-US" sz="2200" dirty="0"/>
              <a:t>who have committed serious or violent offenses are unlikely to be released;</a:t>
            </a:r>
          </a:p>
          <a:p>
            <a:pPr lvl="3"/>
            <a:r>
              <a:rPr lang="en-US" sz="2200" dirty="0" smtClean="0"/>
              <a:t>Offenders </a:t>
            </a:r>
            <a:r>
              <a:rPr lang="en-US" sz="2200" dirty="0"/>
              <a:t>who have behaved poorly while </a:t>
            </a:r>
            <a:r>
              <a:rPr lang="en-US" sz="2200" dirty="0" smtClean="0"/>
              <a:t>incarcerated are unlikely to be released;</a:t>
            </a:r>
            <a:endParaRPr lang="en-US" sz="2200" dirty="0"/>
          </a:p>
          <a:p>
            <a:pPr lvl="3"/>
            <a:r>
              <a:rPr lang="en-US" sz="2200" dirty="0" smtClean="0"/>
              <a:t>Released offenders are </a:t>
            </a:r>
            <a:r>
              <a:rPr lang="en-US" sz="2200" dirty="0"/>
              <a:t>monitored by probation and parole; </a:t>
            </a:r>
            <a:r>
              <a:rPr lang="en-US" sz="2200" dirty="0" smtClean="0"/>
              <a:t>those </a:t>
            </a:r>
            <a:r>
              <a:rPr lang="en-US" sz="2200" dirty="0"/>
              <a:t>who violate the </a:t>
            </a:r>
            <a:r>
              <a:rPr lang="en-US" sz="2200" dirty="0" smtClean="0"/>
              <a:t>conditions </a:t>
            </a:r>
            <a:r>
              <a:rPr lang="en-US" sz="2200" dirty="0"/>
              <a:t>of release may be re-incarcerated</a:t>
            </a:r>
            <a:r>
              <a:rPr lang="en-US" sz="2200" dirty="0" smtClean="0"/>
              <a:t>.</a:t>
            </a:r>
          </a:p>
          <a:p>
            <a:pPr lvl="1"/>
            <a:r>
              <a:rPr lang="en-US" sz="2800" dirty="0"/>
              <a:t>Seriously ill inmates would not be released unless there is a place in the community for them to receive appropriate care</a:t>
            </a:r>
            <a:r>
              <a:rPr lang="en-US" sz="2800" dirty="0" smtClean="0"/>
              <a:t>.</a:t>
            </a:r>
          </a:p>
          <a:p>
            <a:pPr lvl="1"/>
            <a:r>
              <a:rPr lang="en-US" sz="2800" dirty="0" smtClean="0"/>
              <a:t>Victim impact is considered.</a:t>
            </a:r>
            <a:endParaRPr lang="en-US" sz="2800" dirty="0"/>
          </a:p>
          <a:p>
            <a:pPr lvl="2"/>
            <a:endParaRPr lang="en-US" dirty="0" smtClean="0"/>
          </a:p>
          <a:p>
            <a:pPr lvl="1"/>
            <a:endParaRPr lang="en-US" dirty="0"/>
          </a:p>
          <a:p>
            <a:pPr lvl="2"/>
            <a:endParaRPr lang="en-US" sz="1600" dirty="0"/>
          </a:p>
          <a:p>
            <a:pPr lvl="1"/>
            <a:endParaRPr lang="en-US" sz="2000" dirty="0"/>
          </a:p>
          <a:p>
            <a:pPr lvl="1"/>
            <a:endParaRPr lang="en-US" sz="2000" dirty="0"/>
          </a:p>
        </p:txBody>
      </p:sp>
    </p:spTree>
    <p:extLst>
      <p:ext uri="{BB962C8B-B14F-4D97-AF65-F5344CB8AC3E}">
        <p14:creationId xmlns:p14="http://schemas.microsoft.com/office/powerpoint/2010/main" val="53516938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2406</TotalTime>
  <Words>1942</Words>
  <Application>Microsoft Office PowerPoint</Application>
  <PresentationFormat>Widescreen</PresentationFormat>
  <Paragraphs>167</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Retrospect</vt:lpstr>
      <vt:lpstr>Strategy to Reduce Health Care Cost by Expanding Offender Release Policies</vt:lpstr>
      <vt:lpstr>PowerPoint Presentation</vt:lpstr>
      <vt:lpstr>Background: Virginia Trends Offenders Aged 50+</vt:lpstr>
      <vt:lpstr>Rising Health Care Complexity</vt:lpstr>
      <vt:lpstr>Associated Costs for Offenders</vt:lpstr>
      <vt:lpstr>Virginia’s Current Release Policies</vt:lpstr>
      <vt:lpstr>Virginia’s Current Release Policies</vt:lpstr>
      <vt:lpstr>Policy Proposal Recommendations</vt:lpstr>
      <vt:lpstr>Public Safety Implications</vt:lpstr>
      <vt:lpstr>Conclusion</vt:lpstr>
      <vt:lpstr>PowerPoint Presentation</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Forlano, Laurie (VDH)</dc:creator>
  <cp:lastModifiedBy>Davenport, Jae K (GOV)</cp:lastModifiedBy>
  <cp:revision>70</cp:revision>
  <cp:lastPrinted>2019-10-11T02:51:41Z</cp:lastPrinted>
  <dcterms:created xsi:type="dcterms:W3CDTF">2019-10-06T19:42:04Z</dcterms:created>
  <dcterms:modified xsi:type="dcterms:W3CDTF">2019-10-11T03:27:47Z</dcterms:modified>
</cp:coreProperties>
</file>