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304" r:id="rId7"/>
    <p:sldId id="301" r:id="rId8"/>
    <p:sldId id="302" r:id="rId9"/>
    <p:sldId id="303" r:id="rId10"/>
    <p:sldId id="294" r:id="rId11"/>
    <p:sldId id="295" r:id="rId12"/>
    <p:sldId id="296" r:id="rId13"/>
    <p:sldId id="297" r:id="rId14"/>
    <p:sldId id="298" r:id="rId15"/>
    <p:sldId id="299" r:id="rId16"/>
    <p:sldId id="276" r:id="rId17"/>
    <p:sldId id="277" r:id="rId18"/>
    <p:sldId id="279" r:id="rId19"/>
    <p:sldId id="293" r:id="rId20"/>
    <p:sldId id="28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9" autoAdjust="0"/>
    <p:restoredTop sz="94674" autoAdjust="0"/>
  </p:normalViewPr>
  <p:slideViewPr>
    <p:cSldViewPr snapToGrid="0" showGuides="1">
      <p:cViewPr varScale="1">
        <p:scale>
          <a:sx n="57" d="100"/>
          <a:sy n="57" d="100"/>
        </p:scale>
        <p:origin x="78" y="33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bg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799149" cy="460488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10/10/2019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97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inionenergy.com/company/making-energ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choice.com/electricity-prices-by-state/" TargetMode="External"/><Relationship Id="rId2" Type="http://schemas.openxmlformats.org/officeDocument/2006/relationships/hyperlink" Target="https://www.energy.gov/eere/electricvehicles/saving-fuel-and-vehicle-cost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91161" y="2150296"/>
            <a:ext cx="2412998" cy="2426331"/>
          </a:xfrm>
          <a:prstGeom prst="hexagon">
            <a:avLst>
              <a:gd name="adj" fmla="val 192"/>
              <a:gd name="vf" fmla="val 115470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3238428" y="2855631"/>
            <a:ext cx="532005" cy="1323440"/>
            <a:chOff x="3238428" y="2902286"/>
            <a:chExt cx="532005" cy="13234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3585702" y="3917949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0277" y="1108996"/>
            <a:ext cx="4853573" cy="3070075"/>
          </a:xfrm>
        </p:spPr>
        <p:txBody>
          <a:bodyPr>
            <a:noAutofit/>
          </a:bodyPr>
          <a:lstStyle/>
          <a:p>
            <a:r>
              <a:rPr lang="en-US" sz="4400" dirty="0" smtClean="0"/>
              <a:t>Evaluating the Costs and Benefits of Transitioning to Electric Vehicles (EVs) in the State Fleet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921" y="4179071"/>
            <a:ext cx="5617914" cy="2526529"/>
          </a:xfrm>
        </p:spPr>
        <p:txBody>
          <a:bodyPr/>
          <a:lstStyle/>
          <a:p>
            <a:r>
              <a:rPr lang="en-US" sz="3600" i="1" dirty="0" smtClean="0"/>
              <a:t>A Leadership Challenge</a:t>
            </a:r>
          </a:p>
          <a:p>
            <a:r>
              <a:rPr lang="en-US" sz="1600" i="1" dirty="0" smtClean="0"/>
              <a:t>Rodney Berry    </a:t>
            </a:r>
          </a:p>
          <a:p>
            <a:r>
              <a:rPr lang="en-US" sz="1600" i="1" dirty="0" smtClean="0"/>
              <a:t>Matthew James </a:t>
            </a:r>
          </a:p>
          <a:p>
            <a:r>
              <a:rPr lang="en-US" sz="1600" i="1" dirty="0" smtClean="0"/>
              <a:t>Neil </a:t>
            </a:r>
            <a:r>
              <a:rPr lang="en-US" sz="1600" i="1" dirty="0" err="1" smtClean="0"/>
              <a:t>Boege</a:t>
            </a:r>
            <a:r>
              <a:rPr lang="en-US" sz="1600" i="1" dirty="0" smtClean="0"/>
              <a:t>        </a:t>
            </a:r>
          </a:p>
          <a:p>
            <a:r>
              <a:rPr lang="en-US" sz="1600" i="1" dirty="0" smtClean="0"/>
              <a:t>Rick Brooks</a:t>
            </a:r>
          </a:p>
          <a:p>
            <a:r>
              <a:rPr lang="en-US" sz="1600" i="1" dirty="0" smtClean="0"/>
              <a:t>Patrick Bridge</a:t>
            </a:r>
          </a:p>
          <a:p>
            <a:endParaRPr lang="en-US" sz="1600" i="1" dirty="0" smtClean="0"/>
          </a:p>
          <a:p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98" y="2462641"/>
            <a:ext cx="1819747" cy="18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836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92" y="1435100"/>
            <a:ext cx="9457068" cy="43082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Fully battery electric vehicles have zero direct emissions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However, supply sources of electric power do have emissions (</a:t>
            </a:r>
            <a:r>
              <a:rPr lang="en-US" sz="2800" dirty="0">
                <a:hlinkClick r:id="rId3"/>
              </a:rPr>
              <a:t>https://www.dominionenergy.com/company/making-energy</a:t>
            </a:r>
            <a:r>
              <a:rPr lang="en-US" sz="2800" dirty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69932"/>
            <a:ext cx="7342622" cy="695250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Impact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26" y="2870350"/>
            <a:ext cx="10195545" cy="3668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4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15" y="256631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Impact: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Emissions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5" y="1724451"/>
            <a:ext cx="4358161" cy="4374423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EPA introduced the “MPGe” (miles </a:t>
            </a:r>
            <a:r>
              <a:rPr lang="en-US" sz="2800" dirty="0"/>
              <a:t>per gallon of </a:t>
            </a:r>
            <a:r>
              <a:rPr lang="en-US" sz="2800" dirty="0" smtClean="0"/>
              <a:t>gasoline-equivalent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Electric cars are 3 to 4 times more fuel efficient that gasoline cars 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EVs have 25% - 33% of the environmental impact of gasoline cars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64487" y="256631"/>
            <a:ext cx="1097280" cy="49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097100" y="2229704"/>
          <a:ext cx="6790098" cy="3052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Year/Make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/Model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Combined MPGe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City/Hwy MPGe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2018 Chevy Bolt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119 MPGe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city/110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hwy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Chevy Spark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MPG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city / 38 hwy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2018 Ford Focus Electric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MPGe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 city / 96 hwy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Ford Focus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MPG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city / 40 hwy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9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15" y="256631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Impact: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Reusing EV Batteries</a:t>
            </a: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891" y="1508279"/>
            <a:ext cx="6486219" cy="4666650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EV batteries have 80% storage capacity after normal automobile lifespan</a:t>
            </a:r>
            <a:endParaRPr lang="en-US" sz="2800" dirty="0"/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Can be used for less demanding tasks: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Storing </a:t>
            </a:r>
            <a:r>
              <a:rPr lang="en-US" sz="2800" dirty="0">
                <a:solidFill>
                  <a:schemeClr val="tx1"/>
                </a:solidFill>
              </a:rPr>
              <a:t>electricity from solar </a:t>
            </a:r>
            <a:r>
              <a:rPr lang="en-US" sz="2800" dirty="0" smtClean="0">
                <a:solidFill>
                  <a:schemeClr val="tx1"/>
                </a:solidFill>
              </a:rPr>
              <a:t>panels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Conserving power from electrical grid during peak hours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Provide backup power for its data center (GM)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Nissan is marketing “</a:t>
            </a:r>
            <a:r>
              <a:rPr lang="en-US" sz="2800" dirty="0">
                <a:solidFill>
                  <a:schemeClr val="tx1"/>
                </a:solidFill>
              </a:rPr>
              <a:t>The Reborn Light</a:t>
            </a:r>
            <a:r>
              <a:rPr lang="en-US" sz="2800" dirty="0" smtClean="0">
                <a:solidFill>
                  <a:schemeClr val="tx1"/>
                </a:solidFill>
              </a:rPr>
              <a:t>” for street light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64487" y="256631"/>
            <a:ext cx="1097280" cy="49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ttps://global.nissannews.com/releases/release-487297034c80023008bd9722aa000f93/images/66fef84a403ad72b355cd87670ba27c596ffe0b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1501399"/>
            <a:ext cx="5142807" cy="4569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8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</a:t>
            </a:r>
            <a:r>
              <a:rPr lang="en-US" b="0" dirty="0" smtClean="0"/>
              <a:t>for State Workforce</a:t>
            </a:r>
            <a:endParaRPr lang="en-US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611854"/>
            <a:ext cx="10115496" cy="474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Demand Factor: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Increased </a:t>
            </a:r>
            <a:r>
              <a:rPr lang="en-US" sz="2800" dirty="0"/>
              <a:t>critical mass will require new/revised workforce training programs focused on the "transitional" industry cluster needs.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 Strategies</a:t>
            </a:r>
            <a:r>
              <a:rPr lang="en-US" sz="2800" dirty="0">
                <a:solidFill>
                  <a:schemeClr val="accent5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Develop </a:t>
            </a:r>
            <a:r>
              <a:rPr lang="en-US" sz="2800" dirty="0"/>
              <a:t>partnership opportunities with transitional industry cluster members on new requirements such as skill set, location,  supply chain needs,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Explore </a:t>
            </a:r>
            <a:r>
              <a:rPr lang="en-US" sz="2800" dirty="0"/>
              <a:t>resource leveraging opportunities with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state/local/industry clusters </a:t>
            </a:r>
            <a:r>
              <a:rPr lang="en-US" sz="2800" dirty="0"/>
              <a:t>on emerging </a:t>
            </a:r>
            <a:r>
              <a:rPr lang="en-US" sz="2800" dirty="0" smtClean="0"/>
              <a:t>training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needs such as first </a:t>
            </a:r>
            <a:r>
              <a:rPr lang="en-US" sz="2800" dirty="0" smtClean="0"/>
              <a:t>providers</a:t>
            </a:r>
            <a:r>
              <a:rPr lang="en-US" sz="2800" dirty="0"/>
              <a:t>, safety training, etc.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33" y="3642361"/>
            <a:ext cx="6491068" cy="289655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4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</a:t>
            </a:r>
            <a:r>
              <a:rPr lang="en-US" b="0" dirty="0" smtClean="0"/>
              <a:t>for State Workforce</a:t>
            </a:r>
            <a:endParaRPr lang="en-US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611854"/>
            <a:ext cx="10115496" cy="4501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>
                <a:solidFill>
                  <a:schemeClr val="accent5"/>
                </a:solidFill>
              </a:rPr>
              <a:t>Supply Factor: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Increased </a:t>
            </a:r>
            <a:r>
              <a:rPr lang="en-US" sz="3200" dirty="0"/>
              <a:t>critical mass will require a new/retrained workforce in this </a:t>
            </a:r>
            <a:r>
              <a:rPr lang="en-US" sz="3200" dirty="0" smtClean="0"/>
              <a:t>industry cluster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Strategies: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Get </a:t>
            </a:r>
            <a:r>
              <a:rPr lang="en-US" sz="3200" dirty="0"/>
              <a:t>in front of skill gap </a:t>
            </a:r>
            <a:r>
              <a:rPr lang="en-US" sz="3200" dirty="0" smtClean="0"/>
              <a:t>challenge</a:t>
            </a: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Labor </a:t>
            </a:r>
            <a:r>
              <a:rPr lang="en-US" sz="3200" dirty="0"/>
              <a:t>Market Participation Rate versus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Unemployment Rate</a:t>
            </a:r>
            <a:endParaRPr lang="en-US" sz="32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35" y="2362200"/>
            <a:ext cx="6717865" cy="44835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4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</a:t>
            </a:r>
            <a:r>
              <a:rPr lang="en-US" b="0" dirty="0" smtClean="0"/>
              <a:t>for State Workforce</a:t>
            </a:r>
            <a:endParaRPr lang="en-US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611854"/>
            <a:ext cx="10115496" cy="4501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Higher </a:t>
            </a:r>
            <a:r>
              <a:rPr lang="en-US" sz="3200" dirty="0"/>
              <a:t>participation </a:t>
            </a:r>
            <a:r>
              <a:rPr lang="en-US" sz="3200" dirty="0" smtClean="0"/>
              <a:t>rate + Higher employment </a:t>
            </a:r>
          </a:p>
          <a:p>
            <a:pPr marL="0" indent="0" algn="ctr">
              <a:buNone/>
            </a:pPr>
            <a:r>
              <a:rPr lang="en-US" sz="4400" dirty="0" smtClean="0"/>
              <a:t>= </a:t>
            </a:r>
          </a:p>
          <a:p>
            <a:pPr marL="0" indent="0" algn="ctr">
              <a:buNone/>
            </a:pPr>
            <a:r>
              <a:rPr lang="en-US" sz="4400" b="1" i="1" dirty="0" smtClean="0"/>
              <a:t>New </a:t>
            </a:r>
            <a:r>
              <a:rPr lang="en-US" sz="4400" b="1" i="1" dirty="0"/>
              <a:t>Revenue to  the </a:t>
            </a:r>
            <a:r>
              <a:rPr lang="en-US" sz="4400" b="1" i="1" dirty="0" smtClean="0"/>
              <a:t>Commonwealth!</a:t>
            </a:r>
            <a:endParaRPr lang="en-US" sz="4400" b="1" i="1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06" y="2392680"/>
            <a:ext cx="6124726" cy="40703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4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5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7342622" cy="1215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EVs considered </a:t>
            </a:r>
            <a:r>
              <a:rPr lang="en-US" b="0" dirty="0" smtClean="0"/>
              <a:t>safer than gas cars</a:t>
            </a:r>
            <a:endParaRPr lang="en-US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611854"/>
            <a:ext cx="10115496" cy="4501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NHTSA rate EVs just as safe or safer to </a:t>
            </a:r>
            <a:r>
              <a:rPr lang="en-US" sz="3200" dirty="0"/>
              <a:t>d</a:t>
            </a:r>
            <a:r>
              <a:rPr lang="en-US" sz="3200" dirty="0" smtClean="0"/>
              <a:t>rive than gas cars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Absence of engine block improves forward crumple zone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Battery location lowers center of gravity – reduced rollover risk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No flammable liquids!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Pedestrian safety – still a challenge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06" y="2392680"/>
            <a:ext cx="6124726" cy="40703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4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174216"/>
            <a:ext cx="8333222" cy="1147969"/>
          </a:xfrm>
        </p:spPr>
        <p:txBody>
          <a:bodyPr/>
          <a:lstStyle/>
          <a:p>
            <a:r>
              <a:rPr lang="en-US" dirty="0"/>
              <a:t>Conclusions </a:t>
            </a:r>
            <a:r>
              <a:rPr lang="en-US" b="0" dirty="0"/>
              <a:t>and Recommendation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8530" y="1356997"/>
            <a:ext cx="10565395" cy="4999353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Recommend limited/targeted introduction of vehicles and fleet lot charging stations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Perhaps 10-15 EVs introduced into state agency service in the Richmond area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3200" dirty="0" smtClean="0"/>
          </a:p>
          <a:p>
            <a:pPr lvl="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/>
              <a:t>Gain valuable knowledge of EV driving habits, infrastructure, advantages, and limitations to inform future transition initiatives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209028"/>
            <a:ext cx="8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https://www.energy.gov/eere/electricvehicles/saving-fuel-and-vehicle-costs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3"/>
              </a:rPr>
              <a:t>https://www.electricchoice.com/electricity-prices-by-state/</a:t>
            </a:r>
            <a:r>
              <a:rPr lang="en-US" dirty="0"/>
              <a:t>),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/ REFERENCES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18</a:t>
            </a:fld>
            <a:endParaRPr lang="en-US" noProof="0" dirty="0"/>
          </a:p>
        </p:txBody>
      </p:sp>
      <p:pic>
        <p:nvPicPr>
          <p:cNvPr id="8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2446" r="22446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33" y="1916267"/>
            <a:ext cx="3459428" cy="34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15" y="90085"/>
            <a:ext cx="7342622" cy="1215566"/>
          </a:xfrm>
        </p:spPr>
        <p:txBody>
          <a:bodyPr/>
          <a:lstStyle/>
          <a:p>
            <a:r>
              <a:rPr lang="en-US" dirty="0" smtClean="0"/>
              <a:t>Current Initiatives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4" y="1424312"/>
            <a:ext cx="7734435" cy="4840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/>
              <a:t>Virginia </a:t>
            </a:r>
            <a:endParaRPr lang="en-US" sz="30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/>
              <a:t>Governor Northam Announces $20 Million Electric School Bus </a:t>
            </a:r>
            <a:r>
              <a:rPr lang="en-US" sz="3000" dirty="0" smtClean="0"/>
              <a:t>Initiative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/>
              <a:t>“Each electric school bus can save districts nearly $2,000 a year in fuel and $4,400 a year in reduced maintenance costs, saving tens of thousands of dollars over the lifetime of a bus</a:t>
            </a:r>
            <a:r>
              <a:rPr lang="en-US" sz="3000" dirty="0" smtClean="0"/>
              <a:t>.</a:t>
            </a:r>
            <a:endParaRPr lang="en-US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/>
              <a:t>The City of Alexandria to test feasibility of electric police </a:t>
            </a:r>
            <a:r>
              <a:rPr lang="en-US" sz="3000" dirty="0" smtClean="0"/>
              <a:t>cars</a:t>
            </a:r>
            <a:endParaRPr lang="en-US" sz="30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728680"/>
            <a:ext cx="5588000" cy="3414888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7342622" cy="1215566"/>
          </a:xfrm>
        </p:spPr>
        <p:txBody>
          <a:bodyPr/>
          <a:lstStyle/>
          <a:p>
            <a:r>
              <a:rPr lang="en-US" dirty="0" smtClean="0"/>
              <a:t>Operating </a:t>
            </a:r>
            <a:r>
              <a:rPr lang="en-US" b="0" dirty="0" smtClean="0"/>
              <a:t>Cost Advantage</a:t>
            </a:r>
            <a:endParaRPr lang="en-US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5" y="1855114"/>
            <a:ext cx="8630972" cy="4501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According </a:t>
            </a:r>
            <a:r>
              <a:rPr lang="en-US" sz="2800" i="1" dirty="0"/>
              <a:t>to the Department of Energy it costs half as much to fuel an electric vehicle </a:t>
            </a:r>
            <a:r>
              <a:rPr lang="en-US" sz="2800" i="1" dirty="0" smtClean="0"/>
              <a:t>per </a:t>
            </a:r>
            <a:r>
              <a:rPr lang="en-US" sz="2800" i="1" dirty="0" smtClean="0"/>
              <a:t>year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2800" dirty="0" smtClean="0"/>
              <a:t>Assuming current gas and electricity prices, $800 - $1000 less per year to power an EV</a:t>
            </a:r>
          </a:p>
          <a:p>
            <a:pPr marL="0" indent="0">
              <a:buNone/>
            </a:pPr>
            <a:r>
              <a:rPr lang="en-US" sz="2800" i="1" dirty="0"/>
              <a:t>Maintenance </a:t>
            </a:r>
            <a:r>
              <a:rPr lang="en-US" sz="2800" i="1" dirty="0" smtClean="0"/>
              <a:t>Costs are lower</a:t>
            </a:r>
            <a:endParaRPr lang="en-US" sz="2800" i="1" dirty="0"/>
          </a:p>
          <a:p>
            <a:pPr lvl="1" indent="-685800">
              <a:buFont typeface="Wingdings" panose="05000000000000000000" pitchFamily="2" charset="2"/>
              <a:buChar char="v"/>
            </a:pPr>
            <a:r>
              <a:rPr lang="en-US" sz="2800" dirty="0"/>
              <a:t>Electric vehicles do not require oil changes and regenerative braking limits brake pad </a:t>
            </a:r>
            <a:r>
              <a:rPr lang="en-US" sz="2800" dirty="0" smtClean="0"/>
              <a:t>wear, $100 - $200 less per year in maintenance cost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0"/>
            <a:endParaRPr lang="en-US" dirty="0"/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79" y="2620893"/>
            <a:ext cx="6021821" cy="4010982"/>
          </a:xfrm>
        </p:spPr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84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7342622" cy="1215566"/>
          </a:xfrm>
        </p:spPr>
        <p:txBody>
          <a:bodyPr/>
          <a:lstStyle/>
          <a:p>
            <a:r>
              <a:rPr lang="en-US" dirty="0" smtClean="0"/>
              <a:t>Operating </a:t>
            </a:r>
            <a:r>
              <a:rPr lang="en-US" b="0" dirty="0" smtClean="0"/>
              <a:t>Cost Advantage</a:t>
            </a:r>
            <a:endParaRPr lang="en-US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4" y="1855114"/>
            <a:ext cx="9699281" cy="4501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Estimated </a:t>
            </a:r>
            <a:r>
              <a:rPr lang="en-US" dirty="0"/>
              <a:t>savings per vehicle replacing gas car with an </a:t>
            </a:r>
            <a:r>
              <a:rPr lang="en-US" dirty="0" smtClean="0"/>
              <a:t>EV: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4800" dirty="0" smtClean="0"/>
              <a:t>Savings of </a:t>
            </a:r>
            <a:r>
              <a:rPr lang="en-US" sz="4800" b="1" dirty="0" smtClean="0">
                <a:solidFill>
                  <a:schemeClr val="accent5"/>
                </a:solidFill>
              </a:rPr>
              <a:t>over $1000 </a:t>
            </a:r>
            <a:r>
              <a:rPr lang="en-US" sz="4800" dirty="0" smtClean="0"/>
              <a:t>per year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24" y="2258754"/>
            <a:ext cx="6011776" cy="4010982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98" y="201453"/>
            <a:ext cx="1000000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209028"/>
            <a:ext cx="8333222" cy="1147969"/>
          </a:xfrm>
        </p:spPr>
        <p:txBody>
          <a:bodyPr/>
          <a:lstStyle/>
          <a:p>
            <a:r>
              <a:rPr lang="en-US" dirty="0" smtClean="0"/>
              <a:t>Up-front </a:t>
            </a:r>
            <a:r>
              <a:rPr lang="en-US" b="0" dirty="0" smtClean="0"/>
              <a:t>Costs are Higher</a:t>
            </a:r>
            <a:endParaRPr lang="en-US" b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30" y="1356997"/>
            <a:ext cx="5475290" cy="781188"/>
          </a:xfrm>
        </p:spPr>
        <p:txBody>
          <a:bodyPr/>
          <a:lstStyle/>
          <a:p>
            <a:r>
              <a:rPr lang="en-US" dirty="0" smtClean="0"/>
              <a:t>EVs are more expensive…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-135803" y="2596365"/>
            <a:ext cx="9506139" cy="3232149"/>
          </a:xfrm>
        </p:spPr>
        <p:txBody>
          <a:bodyPr>
            <a:noAutofit/>
          </a:bodyPr>
          <a:lstStyle/>
          <a:p>
            <a:pPr marL="749300" lvl="1" indent="-2921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Longer range mid-size EVs are currently approximately $10,000 more expensive than mid-size gas-powered cars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749300" lvl="1" indent="-2921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dirty="0" smtClean="0"/>
              <a:t>Suggests a 10-year break-even period to gas car costs factoring in lower fuel and maintenance costs</a:t>
            </a:r>
            <a:endParaRPr lang="en-US" sz="320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209028"/>
            <a:ext cx="8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209028"/>
            <a:ext cx="8333222" cy="1735298"/>
          </a:xfrm>
        </p:spPr>
        <p:txBody>
          <a:bodyPr/>
          <a:lstStyle/>
          <a:p>
            <a:r>
              <a:rPr lang="en-US" dirty="0" smtClean="0"/>
              <a:t>Future</a:t>
            </a:r>
            <a:r>
              <a:rPr lang="en-US" b="0" dirty="0" smtClean="0"/>
              <a:t> EV Total Cost of Ownership  </a:t>
            </a:r>
            <a:endParaRPr lang="en-US" b="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8530" y="2309451"/>
            <a:ext cx="10565395" cy="4046899"/>
          </a:xfrm>
        </p:spPr>
        <p:txBody>
          <a:bodyPr>
            <a:no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According </a:t>
            </a:r>
            <a:r>
              <a:rPr lang="en-US" sz="2800" dirty="0"/>
              <a:t>to the Department of Energy, </a:t>
            </a:r>
            <a:r>
              <a:rPr lang="en-US" sz="2800" dirty="0" smtClean="0"/>
              <a:t>EV battery </a:t>
            </a:r>
            <a:r>
              <a:rPr lang="en-US" sz="2800" dirty="0"/>
              <a:t>costs (33% of EV vehicle cost in </a:t>
            </a:r>
            <a:r>
              <a:rPr lang="en-US" sz="2800" dirty="0" smtClean="0"/>
              <a:t>2019) </a:t>
            </a:r>
            <a:r>
              <a:rPr lang="en-US" sz="2800" dirty="0"/>
              <a:t>are expected to halve over the next decade, </a:t>
            </a:r>
            <a:r>
              <a:rPr lang="en-US" sz="2800" dirty="0" smtClean="0"/>
              <a:t>which is expected to result in close to parity up-front pricing with gas cars</a:t>
            </a:r>
          </a:p>
          <a:p>
            <a:endParaRPr lang="en-US" sz="2800" dirty="0"/>
          </a:p>
          <a:p>
            <a:pPr marL="0" indent="1028700">
              <a:buNone/>
            </a:pPr>
            <a:r>
              <a:rPr lang="en-US" sz="3600" i="1" dirty="0" smtClean="0"/>
              <a:t>Cost Advantage of EVs will grow over time</a:t>
            </a:r>
            <a:endParaRPr lang="en-US" sz="3600" i="1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209028"/>
            <a:ext cx="8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15" y="256631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Range </a:t>
            </a:r>
            <a:r>
              <a:rPr lang="en-US" dirty="0" smtClean="0"/>
              <a:t>of EV on Full Charge</a:t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530" y="978568"/>
            <a:ext cx="5003015" cy="511108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National average daily driving </a:t>
            </a:r>
            <a:br>
              <a:rPr lang="en-US" dirty="0"/>
            </a:br>
            <a:r>
              <a:rPr lang="en-US" dirty="0" smtClean="0"/>
              <a:t>distance = </a:t>
            </a:r>
            <a:r>
              <a:rPr lang="en-US" b="1" dirty="0" smtClean="0"/>
              <a:t>30 </a:t>
            </a:r>
            <a:r>
              <a:rPr lang="en-US" b="1" dirty="0"/>
              <a:t>miles/day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Typical EV distance </a:t>
            </a:r>
            <a:r>
              <a:rPr lang="en-US" dirty="0" smtClean="0"/>
              <a:t>(full </a:t>
            </a:r>
            <a:br>
              <a:rPr lang="en-US" dirty="0" smtClean="0"/>
            </a:br>
            <a:r>
              <a:rPr lang="en-US" dirty="0" smtClean="0"/>
              <a:t>charge) = </a:t>
            </a:r>
            <a:r>
              <a:rPr lang="en-US" b="1" dirty="0"/>
              <a:t>200 </a:t>
            </a:r>
            <a:r>
              <a:rPr lang="en-US" b="1" dirty="0" smtClean="0"/>
              <a:t>miles</a:t>
            </a:r>
            <a:endParaRPr lang="en-US" b="1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Using Richmond as the center, a 100 mile </a:t>
            </a:r>
            <a:r>
              <a:rPr lang="en-US" dirty="0" smtClean="0"/>
              <a:t>drive </a:t>
            </a:r>
            <a:r>
              <a:rPr lang="en-US" dirty="0"/>
              <a:t>could reach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34" name="Chart Placeholder 24" descr="Cylindrical chart">
            <a:extLst>
              <a:ext uri="{FF2B5EF4-FFF2-40B4-BE49-F238E27FC236}">
                <a16:creationId xmlns:a16="http://schemas.microsoft.com/office/drawing/2014/main" id="{71FC94C7-3179-A442-AB05-74D7AFF60709}"/>
              </a:ext>
            </a:extLst>
          </p:cNvPr>
          <p:cNvGraphicFramePr>
            <a:graphicFrameLocks noGrp="1"/>
          </p:cNvGraphicFramePr>
          <p:nvPr>
            <p:ph type="chart" sz="quarter" idx="10"/>
            <p:extLst/>
          </p:nvPr>
        </p:nvGraphicFramePr>
        <p:xfrm>
          <a:off x="5088049" y="1484769"/>
          <a:ext cx="6799149" cy="460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7870" y="3303037"/>
          <a:ext cx="4506686" cy="3053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Location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Distance from Richmond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Charlottesville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 miles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Emporia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 miles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Fredericksburg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 miles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Norfolk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 miles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Williamsburg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 miles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964487" y="256631"/>
            <a:ext cx="1097280" cy="49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9489052" cy="1215566"/>
          </a:xfrm>
        </p:spPr>
        <p:txBody>
          <a:bodyPr>
            <a:normAutofit/>
          </a:bodyPr>
          <a:lstStyle/>
          <a:p>
            <a:r>
              <a:rPr lang="en-US" dirty="0" smtClean="0"/>
              <a:t>Charging Stations – Public Use Cost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37" y="2040144"/>
            <a:ext cx="4522586" cy="11019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Total number of charging </a:t>
            </a:r>
            <a:br>
              <a:rPr lang="en-US" sz="2800" dirty="0" smtClean="0"/>
            </a:br>
            <a:r>
              <a:rPr lang="en-US" sz="2800" dirty="0" smtClean="0"/>
              <a:t>stations in Virginia: </a:t>
            </a:r>
            <a:r>
              <a:rPr lang="en-US" sz="2800" b="1" dirty="0" smtClean="0"/>
              <a:t>549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55" y="1737360"/>
            <a:ext cx="7517446" cy="4774925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2571" y="3093849"/>
          <a:ext cx="4435877" cy="3053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Location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Level 2 Public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Charging Stations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Charlottesville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Emporia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Fredericksburg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Norfolk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Williamsburg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964487" y="256631"/>
            <a:ext cx="1097280" cy="491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639548"/>
            <a:ext cx="9489052" cy="1215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Charging Stations – State Infrastructure Cost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01822"/>
            <a:ext cx="9699281" cy="1658866"/>
          </a:xfrm>
        </p:spPr>
        <p:txBody>
          <a:bodyPr>
            <a:normAutofit lnSpcReduction="10000"/>
          </a:bodyPr>
          <a:lstStyle/>
          <a:p>
            <a:pPr marL="1143000" indent="-4572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 smtClean="0"/>
              <a:t>Cost </a:t>
            </a:r>
            <a:r>
              <a:rPr lang="en-US" sz="2800" dirty="0"/>
              <a:t>of Level 2 charging station </a:t>
            </a:r>
            <a:r>
              <a:rPr lang="en-US" sz="2800" dirty="0" smtClean="0"/>
              <a:t>for fleet</a:t>
            </a:r>
            <a:br>
              <a:rPr lang="en-US" sz="2800" dirty="0" smtClean="0"/>
            </a:br>
            <a:r>
              <a:rPr lang="en-US" sz="2800" dirty="0" smtClean="0"/>
              <a:t>garages</a:t>
            </a:r>
            <a:r>
              <a:rPr lang="en-US" sz="2800" dirty="0"/>
              <a:t>:  </a:t>
            </a:r>
            <a:r>
              <a:rPr lang="en-US" sz="2800" b="1" dirty="0"/>
              <a:t>$1,000 - $3,000 / station </a:t>
            </a:r>
            <a:endParaRPr lang="en-US" sz="2800" b="1" dirty="0" smtClean="0"/>
          </a:p>
          <a:p>
            <a:pPr marL="11430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 smtClean="0"/>
              <a:t>Minimum of </a:t>
            </a:r>
            <a:r>
              <a:rPr lang="en-US" sz="2800" b="1" dirty="0" smtClean="0"/>
              <a:t>3 charging stations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selected state garages housing EVs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29" y="1855114"/>
            <a:ext cx="5331838" cy="486636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09" y="1897416"/>
            <a:ext cx="7200604" cy="2954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64487" y="256631"/>
            <a:ext cx="1097280" cy="491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 (1)</Template>
  <TotalTime>0</TotalTime>
  <Words>772</Words>
  <Application>Microsoft Office PowerPoint</Application>
  <PresentationFormat>Widescreen</PresentationFormat>
  <Paragraphs>162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Wingdings</vt:lpstr>
      <vt:lpstr>Office Theme</vt:lpstr>
      <vt:lpstr>Evaluating the Costs and Benefits of Transitioning to Electric Vehicles (EVs) in the State Fleet</vt:lpstr>
      <vt:lpstr>Current Initiatives</vt:lpstr>
      <vt:lpstr>Operating Cost Advantage</vt:lpstr>
      <vt:lpstr>Operating Cost Advantage</vt:lpstr>
      <vt:lpstr>Up-front Costs are Higher</vt:lpstr>
      <vt:lpstr>Future EV Total Cost of Ownership  </vt:lpstr>
      <vt:lpstr>Range of EV on Full Charge </vt:lpstr>
      <vt:lpstr>Charging Stations – Public Use Cost</vt:lpstr>
      <vt:lpstr>Charging Stations – State Infrastructure Cost</vt:lpstr>
      <vt:lpstr>Environmental  Impact</vt:lpstr>
      <vt:lpstr>Environmental Impact:  Emissions</vt:lpstr>
      <vt:lpstr>Environmental Impact:  Reusing EV Batteries</vt:lpstr>
      <vt:lpstr>Implications for State Workforce</vt:lpstr>
      <vt:lpstr>Implications for State Workforce</vt:lpstr>
      <vt:lpstr>Implications for State Workforce</vt:lpstr>
      <vt:lpstr>EVs considered safer than gas cars</vt:lpstr>
      <vt:lpstr>Conclusions and Recommendation</vt:lpstr>
      <vt:lpstr>RESOURCES / 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2019-10-02T19:53:10Z</dcterms:created>
  <dcterms:modified xsi:type="dcterms:W3CDTF">2019-10-10T17:13:21Z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