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8" r:id="rId3"/>
    <p:sldId id="257" r:id="rId4"/>
    <p:sldId id="258" r:id="rId5"/>
    <p:sldId id="259" r:id="rId6"/>
    <p:sldId id="260" r:id="rId7"/>
    <p:sldId id="261" r:id="rId8"/>
    <p:sldId id="265" r:id="rId9"/>
    <p:sldId id="263" r:id="rId10"/>
    <p:sldId id="262" r:id="rId11"/>
    <p:sldId id="264"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102" y="174"/>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890" y="7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BAA8A-32CC-4DED-83E6-344F79E73AF2}"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1448C-2863-4B39-9B0E-8E88AEC17C25}" type="slidenum">
              <a:rPr lang="en-US" smtClean="0"/>
              <a:t>‹#›</a:t>
            </a:fld>
            <a:endParaRPr lang="en-US"/>
          </a:p>
        </p:txBody>
      </p:sp>
    </p:spTree>
    <p:extLst>
      <p:ext uri="{BB962C8B-B14F-4D97-AF65-F5344CB8AC3E}">
        <p14:creationId xmlns:p14="http://schemas.microsoft.com/office/powerpoint/2010/main" val="154997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Welcome to the executives, thank you for being here</a:t>
            </a:r>
          </a:p>
          <a:p>
            <a:endParaRPr lang="en-US" dirty="0" smtClean="0"/>
          </a:p>
          <a:p>
            <a:pPr marL="171450" indent="-171450">
              <a:buFont typeface="Arial" panose="020B0604020202020204" pitchFamily="34" charset="0"/>
              <a:buChar char="•"/>
            </a:pPr>
            <a:r>
              <a:rPr lang="en-US" dirty="0" smtClean="0"/>
              <a:t>Introduce Team Members</a:t>
            </a:r>
          </a:p>
          <a:p>
            <a:pPr marL="628650" lvl="1" indent="-171450">
              <a:buFont typeface="Arial" panose="020B0604020202020204" pitchFamily="34" charset="0"/>
              <a:buChar char="•"/>
            </a:pPr>
            <a:r>
              <a:rPr lang="en-US" dirty="0" smtClean="0"/>
              <a:t>Tim Brown, Corrections</a:t>
            </a:r>
          </a:p>
          <a:p>
            <a:pPr marL="628650" lvl="1" indent="-171450">
              <a:buFont typeface="Arial" panose="020B0604020202020204" pitchFamily="34" charset="0"/>
              <a:buChar char="•"/>
            </a:pPr>
            <a:r>
              <a:rPr lang="en-US" dirty="0" smtClean="0"/>
              <a:t>Nikki Cox, Social Services</a:t>
            </a:r>
          </a:p>
          <a:p>
            <a:pPr marL="628650" lvl="1" indent="-171450">
              <a:buFont typeface="Arial" panose="020B0604020202020204" pitchFamily="34" charset="0"/>
              <a:buChar char="•"/>
            </a:pPr>
            <a:r>
              <a:rPr lang="en-US" dirty="0" smtClean="0"/>
              <a:t>Cate </a:t>
            </a:r>
            <a:r>
              <a:rPr lang="en-US" dirty="0" err="1" smtClean="0"/>
              <a:t>Dickensheets</a:t>
            </a:r>
            <a:r>
              <a:rPr lang="en-US" dirty="0" smtClean="0"/>
              <a:t>, DMV</a:t>
            </a:r>
          </a:p>
          <a:p>
            <a:pPr marL="628650" lvl="1" indent="-171450">
              <a:buFont typeface="Arial" panose="020B0604020202020204" pitchFamily="34" charset="0"/>
              <a:buChar char="•"/>
            </a:pPr>
            <a:r>
              <a:rPr lang="en-US" dirty="0" smtClean="0"/>
              <a:t>Robert Foster, Juvenile Justice</a:t>
            </a:r>
          </a:p>
          <a:p>
            <a:pPr marL="628650" lvl="1" indent="-171450">
              <a:buFont typeface="Arial" panose="020B0604020202020204" pitchFamily="34" charset="0"/>
              <a:buChar char="•"/>
            </a:pPr>
            <a:r>
              <a:rPr lang="en-US" dirty="0" smtClean="0"/>
              <a:t>Amanda Morris, Department of Accounts</a:t>
            </a:r>
            <a:endParaRPr lang="en-US" dirty="0"/>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Our presentation will focus on Ransomware, and the inevitable threat to the Commonwealth</a:t>
            </a:r>
            <a:endParaRPr lang="en-US" dirty="0"/>
          </a:p>
        </p:txBody>
      </p:sp>
      <p:sp>
        <p:nvSpPr>
          <p:cNvPr id="4" name="Slide Number Placeholder 3"/>
          <p:cNvSpPr>
            <a:spLocks noGrp="1"/>
          </p:cNvSpPr>
          <p:nvPr>
            <p:ph type="sldNum" sz="quarter" idx="10"/>
          </p:nvPr>
        </p:nvSpPr>
        <p:spPr/>
        <p:txBody>
          <a:bodyPr/>
          <a:lstStyle/>
          <a:p>
            <a:fld id="{8961448C-2863-4B39-9B0E-8E88AEC17C25}" type="slidenum">
              <a:rPr lang="en-US" smtClean="0"/>
              <a:t>1</a:t>
            </a:fld>
            <a:endParaRPr lang="en-US"/>
          </a:p>
        </p:txBody>
      </p:sp>
    </p:spTree>
    <p:extLst>
      <p:ext uri="{BB962C8B-B14F-4D97-AF65-F5344CB8AC3E}">
        <p14:creationId xmlns:p14="http://schemas.microsoft.com/office/powerpoint/2010/main" val="58346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61448C-2863-4B39-9B0E-8E88AEC17C25}" type="slidenum">
              <a:rPr lang="en-US" smtClean="0"/>
              <a:t>10</a:t>
            </a:fld>
            <a:endParaRPr lang="en-US"/>
          </a:p>
        </p:txBody>
      </p:sp>
    </p:spTree>
    <p:extLst>
      <p:ext uri="{BB962C8B-B14F-4D97-AF65-F5344CB8AC3E}">
        <p14:creationId xmlns:p14="http://schemas.microsoft.com/office/powerpoint/2010/main" val="262929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61448C-2863-4B39-9B0E-8E88AEC17C25}" type="slidenum">
              <a:rPr lang="en-US" smtClean="0"/>
              <a:t>11</a:t>
            </a:fld>
            <a:endParaRPr lang="en-US"/>
          </a:p>
        </p:txBody>
      </p:sp>
    </p:spTree>
    <p:extLst>
      <p:ext uri="{BB962C8B-B14F-4D97-AF65-F5344CB8AC3E}">
        <p14:creationId xmlns:p14="http://schemas.microsoft.com/office/powerpoint/2010/main" val="100595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1448C-2863-4B39-9B0E-8E88AEC17C25}" type="slidenum">
              <a:rPr lang="en-US" smtClean="0"/>
              <a:t>13</a:t>
            </a:fld>
            <a:endParaRPr lang="en-US"/>
          </a:p>
        </p:txBody>
      </p:sp>
    </p:spTree>
    <p:extLst>
      <p:ext uri="{BB962C8B-B14F-4D97-AF65-F5344CB8AC3E}">
        <p14:creationId xmlns:p14="http://schemas.microsoft.com/office/powerpoint/2010/main" val="40670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1448C-2863-4B39-9B0E-8E88AEC17C25}" type="slidenum">
              <a:rPr lang="en-US" smtClean="0"/>
              <a:t>2</a:t>
            </a:fld>
            <a:endParaRPr lang="en-US"/>
          </a:p>
        </p:txBody>
      </p:sp>
    </p:spTree>
    <p:extLst>
      <p:ext uri="{BB962C8B-B14F-4D97-AF65-F5344CB8AC3E}">
        <p14:creationId xmlns:p14="http://schemas.microsoft.com/office/powerpoint/2010/main" val="357792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Its not if, but when?  It’s not my responsibility it’s theirs.  I am not IT</a:t>
            </a:r>
          </a:p>
          <a:p>
            <a:pPr marL="171450" indent="-171450">
              <a:buFont typeface="Arial" panose="020B0604020202020204" pitchFamily="34" charset="0"/>
              <a:buChar char="•"/>
            </a:pPr>
            <a:r>
              <a:rPr lang="en-US" dirty="0" smtClean="0"/>
              <a:t>Yes it is your responsibility and yes it will happen.</a:t>
            </a:r>
          </a:p>
          <a:p>
            <a:pPr marL="171450" indent="-171450">
              <a:buFont typeface="Arial" panose="020B0604020202020204" pitchFamily="34" charset="0"/>
              <a:buChar char="•"/>
            </a:pPr>
            <a:r>
              <a:rPr lang="en-US" dirty="0" smtClean="0"/>
              <a:t>Example: </a:t>
            </a:r>
            <a:endParaRPr lang="en-US" dirty="0"/>
          </a:p>
          <a:p>
            <a:pPr marL="171450" indent="-171450">
              <a:buFont typeface="Arial" panose="020B0604020202020204" pitchFamily="34" charset="0"/>
              <a:buChar char="•"/>
            </a:pPr>
            <a:r>
              <a:rPr lang="en-US" dirty="0" smtClean="0"/>
              <a:t>What is ransomware?</a:t>
            </a:r>
          </a:p>
          <a:p>
            <a:pPr marL="171450" indent="-171450">
              <a:buFont typeface="Arial" panose="020B0604020202020204" pitchFamily="34" charset="0"/>
              <a:buChar char="•"/>
            </a:pPr>
            <a:r>
              <a:rPr lang="en-US" dirty="0" smtClean="0"/>
              <a:t>Ransomware</a:t>
            </a:r>
            <a:r>
              <a:rPr lang="en-US" baseline="0" dirty="0" smtClean="0"/>
              <a:t> is a type of malware that prevents users from accessing their system or personal files and demands </a:t>
            </a:r>
            <a:r>
              <a:rPr lang="en-US" baseline="0" dirty="0" err="1" smtClean="0"/>
              <a:t>ransome</a:t>
            </a:r>
            <a:r>
              <a:rPr lang="en-US" baseline="0" dirty="0" smtClean="0"/>
              <a:t> payment  in order to regain access.  </a:t>
            </a:r>
            <a:r>
              <a:rPr lang="en-US" i="1" baseline="0" dirty="0" smtClean="0"/>
              <a:t>www.malwarebytes.come/ransomware/</a:t>
            </a:r>
            <a:endParaRPr lang="en-US" dirty="0" smtClean="0"/>
          </a:p>
          <a:p>
            <a:endParaRPr lang="en-US" dirty="0"/>
          </a:p>
          <a:p>
            <a:pPr marL="171450" indent="-171450">
              <a:buFont typeface="Arial" panose="020B0604020202020204" pitchFamily="34" charset="0"/>
              <a:buChar char="•"/>
            </a:pPr>
            <a:r>
              <a:rPr lang="en-US" dirty="0" smtClean="0"/>
              <a:t>Malicious software which gets into a system and blocks access to data until a ransom is paid</a:t>
            </a:r>
            <a:endParaRPr lang="en-US" dirty="0"/>
          </a:p>
        </p:txBody>
      </p:sp>
      <p:sp>
        <p:nvSpPr>
          <p:cNvPr id="4" name="Slide Number Placeholder 3"/>
          <p:cNvSpPr>
            <a:spLocks noGrp="1"/>
          </p:cNvSpPr>
          <p:nvPr>
            <p:ph type="sldNum" sz="quarter" idx="10"/>
          </p:nvPr>
        </p:nvSpPr>
        <p:spPr/>
        <p:txBody>
          <a:bodyPr/>
          <a:lstStyle/>
          <a:p>
            <a:fld id="{8961448C-2863-4B39-9B0E-8E88AEC17C25}" type="slidenum">
              <a:rPr lang="en-US" smtClean="0"/>
              <a:t>3</a:t>
            </a:fld>
            <a:endParaRPr lang="en-US"/>
          </a:p>
        </p:txBody>
      </p:sp>
    </p:spTree>
    <p:extLst>
      <p:ext uri="{BB962C8B-B14F-4D97-AF65-F5344CB8AC3E}">
        <p14:creationId xmlns:p14="http://schemas.microsoft.com/office/powerpoint/2010/main" val="49023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Ransomware blocks you from accessing data or scrambles your files to render them unusable</a:t>
            </a:r>
          </a:p>
          <a:p>
            <a:pPr marL="171450" indent="-171450">
              <a:buFont typeface="Arial" panose="020B0604020202020204" pitchFamily="34" charset="0"/>
              <a:buChar char="•"/>
            </a:pPr>
            <a:r>
              <a:rPr lang="en-US" dirty="0" smtClean="0"/>
              <a:t>How do you get ransomware? One of the most common ways is</a:t>
            </a:r>
            <a:r>
              <a:rPr lang="en-US" baseline="0" dirty="0" smtClean="0"/>
              <a:t> through spam or </a:t>
            </a:r>
            <a:r>
              <a:rPr lang="en-US" baseline="0" dirty="0" err="1" smtClean="0"/>
              <a:t>malspam</a:t>
            </a:r>
            <a:r>
              <a:rPr lang="en-US" baseline="0" dirty="0" smtClean="0"/>
              <a:t>.  This is unsolicited email that is used to deliver malware.  Often you will receive notifications from an unknown source, then shortly thereafter a security message from your Department’s security team, instructing users to not open the email. This is an example of how simple the malware can be delivered.  The email will often trick the user into opening attachments or to click on a link.  It’s that simple.  </a:t>
            </a:r>
            <a:r>
              <a:rPr lang="en-US" i="1" baseline="0" dirty="0" smtClean="0"/>
              <a:t>www.malwarebytes.com/ransomware/</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Viruses infect data and have the ability to replicate</a:t>
            </a:r>
            <a:endParaRPr lang="en-US" dirty="0"/>
          </a:p>
        </p:txBody>
      </p:sp>
      <p:sp>
        <p:nvSpPr>
          <p:cNvPr id="4" name="Slide Number Placeholder 3"/>
          <p:cNvSpPr>
            <a:spLocks noGrp="1"/>
          </p:cNvSpPr>
          <p:nvPr>
            <p:ph type="sldNum" sz="quarter" idx="10"/>
          </p:nvPr>
        </p:nvSpPr>
        <p:spPr/>
        <p:txBody>
          <a:bodyPr/>
          <a:lstStyle/>
          <a:p>
            <a:fld id="{8961448C-2863-4B39-9B0E-8E88AEC17C25}" type="slidenum">
              <a:rPr lang="en-US" smtClean="0"/>
              <a:t>4</a:t>
            </a:fld>
            <a:endParaRPr lang="en-US"/>
          </a:p>
        </p:txBody>
      </p:sp>
    </p:spTree>
    <p:extLst>
      <p:ext uri="{BB962C8B-B14F-4D97-AF65-F5344CB8AC3E}">
        <p14:creationId xmlns:p14="http://schemas.microsoft.com/office/powerpoint/2010/main" val="294241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Everyone is a target</a:t>
            </a:r>
          </a:p>
          <a:p>
            <a:pPr marL="171450" indent="-171450">
              <a:buFont typeface="Arial" panose="020B0604020202020204" pitchFamily="34" charset="0"/>
              <a:buChar char="•"/>
            </a:pPr>
            <a:r>
              <a:rPr lang="en-US" dirty="0" smtClean="0"/>
              <a:t>There are three main types:</a:t>
            </a:r>
            <a:r>
              <a:rPr lang="en-US" baseline="0" dirty="0" smtClean="0"/>
              <a:t> Scareware (email that includes pop-up messages with instructions of how to clear up malware); Encrypting ransomware (your files are encrypted by the ransomware creator – who in turn demands payment for the return of files) </a:t>
            </a:r>
            <a:r>
              <a:rPr lang="en-US" i="1" baseline="0" dirty="0" smtClean="0"/>
              <a:t>www.malwarebytes.com/ransomeware/</a:t>
            </a:r>
          </a:p>
          <a:p>
            <a:pPr marL="171450" indent="-171450">
              <a:buFont typeface="Arial" panose="020B0604020202020204" pitchFamily="34" charset="0"/>
              <a:buChar char="•"/>
            </a:pPr>
            <a:r>
              <a:rPr lang="en-US" i="0" baseline="0" dirty="0" smtClean="0"/>
              <a:t>Ransomware attacks on government entities will continue and increase in frequency and severity.  While the number of attacks may be decreasing, the profit has increased.  Often </a:t>
            </a:r>
            <a:r>
              <a:rPr lang="en-US" i="0" baseline="0" dirty="0" err="1" smtClean="0"/>
              <a:t>ransome</a:t>
            </a:r>
            <a:r>
              <a:rPr lang="en-US" i="0" baseline="0" dirty="0" smtClean="0"/>
              <a:t> is demanded via cryptocurrency.  Money is the primary motivator with ransomware and it’s creators.  </a:t>
            </a:r>
            <a:r>
              <a:rPr lang="en-US" i="1" baseline="0" dirty="0" smtClean="0"/>
              <a:t>www.forbes.com/sites/chloedemrovksy/2019/08/27/why-ransomware-attacks-on-local-government-matter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Local governments are particularly at risk because often budgets are not flexible.  The acquisition of data from a local government can mean a substantial loss of revenue, damage the local economy, and have potential national security ramifications. </a:t>
            </a:r>
            <a:r>
              <a:rPr lang="en-US" i="1" baseline="0" dirty="0" smtClean="0"/>
              <a:t>www.forbes.com/sites/chloedemrovksy/2019/08/27/why-ransomware-attacks-on-local-government-matter</a:t>
            </a:r>
          </a:p>
          <a:p>
            <a:pPr marL="171450" indent="-171450" algn="l">
              <a:buFont typeface="Arial" panose="020B0604020202020204" pitchFamily="34" charset="0"/>
              <a:buChar char="•"/>
            </a:pPr>
            <a:endParaRPr lang="en-US" i="0" dirty="0"/>
          </a:p>
          <a:p>
            <a:pPr marL="171450" indent="-171450">
              <a:buFont typeface="Arial" panose="020B0604020202020204" pitchFamily="34" charset="0"/>
              <a:buChar char="•"/>
            </a:pPr>
            <a:r>
              <a:rPr lang="en-US" dirty="0" smtClean="0"/>
              <a:t>Every person, organization, business are all susceptible to ransomware hacking – 1 in 4 government agencies will be a victim of ransomware</a:t>
            </a:r>
            <a:r>
              <a:rPr lang="en-US" i="1" dirty="0" smtClean="0"/>
              <a:t>; </a:t>
            </a:r>
            <a:r>
              <a:rPr lang="en-US" i="0" dirty="0" smtClean="0"/>
              <a:t>in</a:t>
            </a:r>
            <a:r>
              <a:rPr lang="en-US" i="0" baseline="0" dirty="0" smtClean="0"/>
              <a:t> 2019 over 70 local and state governments have been targets of ransomware  </a:t>
            </a:r>
            <a:r>
              <a:rPr lang="en-US" i="1" dirty="0" smtClean="0"/>
              <a:t>www.govtech.com/security/</a:t>
            </a: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8961448C-2863-4B39-9B0E-8E88AEC17C25}" type="slidenum">
              <a:rPr lang="en-US" smtClean="0"/>
              <a:t>5</a:t>
            </a:fld>
            <a:endParaRPr lang="en-US"/>
          </a:p>
        </p:txBody>
      </p:sp>
    </p:spTree>
    <p:extLst>
      <p:ext uri="{BB962C8B-B14F-4D97-AF65-F5344CB8AC3E}">
        <p14:creationId xmlns:p14="http://schemas.microsoft.com/office/powerpoint/2010/main" val="227225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type of data is targeted?</a:t>
            </a:r>
          </a:p>
          <a:p>
            <a:pPr marL="171450" indent="-171450">
              <a:buFont typeface="Arial" panose="020B0604020202020204" pitchFamily="34" charset="0"/>
              <a:buChar char="•"/>
            </a:pPr>
            <a:r>
              <a:rPr lang="en-US" dirty="0" smtClean="0"/>
              <a:t>Questions</a:t>
            </a:r>
            <a:r>
              <a:rPr lang="en-US" baseline="0" dirty="0" smtClean="0"/>
              <a:t> any agency should ask:</a:t>
            </a:r>
          </a:p>
          <a:p>
            <a:pPr marL="0" indent="0">
              <a:buFont typeface="Arial" panose="020B0604020202020204" pitchFamily="34" charset="0"/>
              <a:buNone/>
            </a:pPr>
            <a:r>
              <a:rPr lang="en-US" baseline="0" dirty="0" smtClean="0"/>
              <a:t>     - How many vulnerabilities to we have? Which vulnerabilities pose the greatest risk?</a:t>
            </a:r>
          </a:p>
          <a:p>
            <a:pPr marL="0" indent="0">
              <a:buFont typeface="Arial" panose="020B0604020202020204" pitchFamily="34" charset="0"/>
              <a:buNone/>
            </a:pPr>
            <a:r>
              <a:rPr lang="en-US" baseline="0" dirty="0" smtClean="0"/>
              <a:t>Issues:</a:t>
            </a:r>
          </a:p>
          <a:p>
            <a:pPr marL="0" indent="0">
              <a:buFont typeface="Arial" panose="020B0604020202020204" pitchFamily="34" charset="0"/>
              <a:buNone/>
            </a:pPr>
            <a:r>
              <a:rPr lang="en-US" baseline="0" dirty="0" smtClean="0"/>
              <a:t>   - Legacy systems haven’t kept up with new technologies</a:t>
            </a:r>
          </a:p>
          <a:p>
            <a:pPr marL="0" indent="0">
              <a:buFont typeface="Arial" panose="020B0604020202020204" pitchFamily="34" charset="0"/>
              <a:buNone/>
            </a:pPr>
            <a:r>
              <a:rPr lang="en-US" baseline="0" dirty="0" smtClean="0"/>
              <a:t>   - Lack of visibility into vulnerabilities </a:t>
            </a:r>
          </a:p>
          <a:p>
            <a:pPr marL="0" indent="0">
              <a:buFont typeface="Arial" panose="020B0604020202020204" pitchFamily="34" charset="0"/>
              <a:buNone/>
            </a:pPr>
            <a:r>
              <a:rPr lang="en-US" baseline="0" dirty="0" smtClean="0"/>
              <a:t>   - In a time of data management and analytics, the very process of transforming digitally is a risk.  Many companies have implemented Cloud solutions, workers are working remotely, inventories are not up to date, and leadership may lack insight into terms and conditions of security policies.  </a:t>
            </a:r>
          </a:p>
          <a:p>
            <a:pPr marL="0" indent="0">
              <a:buFont typeface="Arial" panose="020B0604020202020204" pitchFamily="34" charset="0"/>
              <a:buNone/>
            </a:pPr>
            <a:r>
              <a:rPr lang="en-US" baseline="0" dirty="0" smtClean="0"/>
              <a:t>    </a:t>
            </a:r>
            <a:r>
              <a:rPr lang="en-US" i="1" baseline="0" dirty="0" smtClean="0"/>
              <a:t>Gartner Security and Risk Management </a:t>
            </a:r>
            <a:r>
              <a:rPr lang="en-US" i="1" baseline="0" dirty="0" err="1" smtClean="0"/>
              <a:t>Summitt</a:t>
            </a:r>
            <a:r>
              <a:rPr lang="en-US" i="1" baseline="0" dirty="0" smtClean="0"/>
              <a:t> 2018 Presentation, Fix What Matters; Provide DevOps Teams with Risk- Prioritized Vulnerability Guidance June 4-7, 2018</a:t>
            </a: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Anything that appears attractive to a ransomware engineer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Ransomware engineers are looking to get paid.  Therefore, any person’s or organization’s data is a target.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Recently, government has been targeted more.  In fact, a report by a</a:t>
            </a:r>
            <a:r>
              <a:rPr lang="en-US" baseline="0" dirty="0" smtClean="0"/>
              <a:t> prominent cybersecurity group found that most ransomware attacks in 2019 targeted state and local governmental entities.</a:t>
            </a:r>
            <a:endParaRPr lang="en-US" dirty="0"/>
          </a:p>
        </p:txBody>
      </p:sp>
      <p:sp>
        <p:nvSpPr>
          <p:cNvPr id="4" name="Slide Number Placeholder 3"/>
          <p:cNvSpPr>
            <a:spLocks noGrp="1"/>
          </p:cNvSpPr>
          <p:nvPr>
            <p:ph type="sldNum" sz="quarter" idx="10"/>
          </p:nvPr>
        </p:nvSpPr>
        <p:spPr/>
        <p:txBody>
          <a:bodyPr/>
          <a:lstStyle/>
          <a:p>
            <a:fld id="{8961448C-2863-4B39-9B0E-8E88AEC17C25}" type="slidenum">
              <a:rPr lang="en-US" smtClean="0"/>
              <a:t>6</a:t>
            </a:fld>
            <a:endParaRPr lang="en-US"/>
          </a:p>
        </p:txBody>
      </p:sp>
    </p:spTree>
    <p:extLst>
      <p:ext uri="{BB962C8B-B14F-4D97-AF65-F5344CB8AC3E}">
        <p14:creationId xmlns:p14="http://schemas.microsoft.com/office/powerpoint/2010/main" val="135037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CPOmagazine.com/cyber-security/</a:t>
            </a:r>
            <a:r>
              <a:rPr lang="en-US" i="1" dirty="0" err="1" smtClean="0"/>
              <a:t>massive.ransomware</a:t>
            </a:r>
            <a:r>
              <a:rPr lang="en-US" i="1" baseline="0" dirty="0" smtClean="0"/>
              <a:t> attack</a:t>
            </a:r>
            <a:endParaRPr lang="en-US" i="1" dirty="0"/>
          </a:p>
        </p:txBody>
      </p:sp>
      <p:sp>
        <p:nvSpPr>
          <p:cNvPr id="4" name="Slide Number Placeholder 3"/>
          <p:cNvSpPr>
            <a:spLocks noGrp="1"/>
          </p:cNvSpPr>
          <p:nvPr>
            <p:ph type="sldNum" sz="quarter" idx="10"/>
          </p:nvPr>
        </p:nvSpPr>
        <p:spPr/>
        <p:txBody>
          <a:bodyPr/>
          <a:lstStyle/>
          <a:p>
            <a:fld id="{8961448C-2863-4B39-9B0E-8E88AEC17C25}" type="slidenum">
              <a:rPr lang="en-US" smtClean="0"/>
              <a:t>7</a:t>
            </a:fld>
            <a:endParaRPr lang="en-US"/>
          </a:p>
        </p:txBody>
      </p:sp>
    </p:spTree>
    <p:extLst>
      <p:ext uri="{BB962C8B-B14F-4D97-AF65-F5344CB8AC3E}">
        <p14:creationId xmlns:p14="http://schemas.microsoft.com/office/powerpoint/2010/main" val="372073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61448C-2863-4B39-9B0E-8E88AEC17C25}" type="slidenum">
              <a:rPr lang="en-US" smtClean="0"/>
              <a:t>8</a:t>
            </a:fld>
            <a:endParaRPr lang="en-US"/>
          </a:p>
        </p:txBody>
      </p:sp>
    </p:spTree>
    <p:extLst>
      <p:ext uri="{BB962C8B-B14F-4D97-AF65-F5344CB8AC3E}">
        <p14:creationId xmlns:p14="http://schemas.microsoft.com/office/powerpoint/2010/main" val="263750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61448C-2863-4B39-9B0E-8E88AEC17C25}" type="slidenum">
              <a:rPr lang="en-US" smtClean="0"/>
              <a:t>9</a:t>
            </a:fld>
            <a:endParaRPr lang="en-US"/>
          </a:p>
        </p:txBody>
      </p:sp>
    </p:spTree>
    <p:extLst>
      <p:ext uri="{BB962C8B-B14F-4D97-AF65-F5344CB8AC3E}">
        <p14:creationId xmlns:p14="http://schemas.microsoft.com/office/powerpoint/2010/main" val="3262535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54E4C81-D00A-487A-BFD5-CC6F15B5E566}" type="datetimeFigureOut">
              <a:rPr lang="en-US" smtClean="0"/>
              <a:t>10/10/2019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6350666-0AAF-4DED-9D52-0848F77F8D5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738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E4C81-D00A-487A-BFD5-CC6F15B5E566}"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358344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E4C81-D00A-487A-BFD5-CC6F15B5E566}"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109044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E4C81-D00A-487A-BFD5-CC6F15B5E566}"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666-0AAF-4DED-9D52-0848F77F8D5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082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E4C81-D00A-487A-BFD5-CC6F15B5E566}"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1497701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54E4C81-D00A-487A-BFD5-CC6F15B5E566}"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1027995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54E4C81-D00A-487A-BFD5-CC6F15B5E566}"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376611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E4C81-D00A-487A-BFD5-CC6F15B5E566}"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334554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E4C81-D00A-487A-BFD5-CC6F15B5E566}"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52859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E4C81-D00A-487A-BFD5-CC6F15B5E566}"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178134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4E4C81-D00A-487A-BFD5-CC6F15B5E566}"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385070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E4C81-D00A-487A-BFD5-CC6F15B5E566}"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75900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4E4C81-D00A-487A-BFD5-CC6F15B5E566}"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174039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4E4C81-D00A-487A-BFD5-CC6F15B5E566}"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137558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E4C81-D00A-487A-BFD5-CC6F15B5E566}"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85764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E4C81-D00A-487A-BFD5-CC6F15B5E566}"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291245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E4C81-D00A-487A-BFD5-CC6F15B5E566}"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666-0AAF-4DED-9D52-0848F77F8D58}" type="slidenum">
              <a:rPr lang="en-US" smtClean="0"/>
              <a:t>‹#›</a:t>
            </a:fld>
            <a:endParaRPr lang="en-US"/>
          </a:p>
        </p:txBody>
      </p:sp>
    </p:spTree>
    <p:extLst>
      <p:ext uri="{BB962C8B-B14F-4D97-AF65-F5344CB8AC3E}">
        <p14:creationId xmlns:p14="http://schemas.microsoft.com/office/powerpoint/2010/main" val="208962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54E4C81-D00A-487A-BFD5-CC6F15B5E566}" type="datetimeFigureOut">
              <a:rPr lang="en-US" smtClean="0"/>
              <a:t>10/10/2019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6350666-0AAF-4DED-9D52-0848F77F8D58}" type="slidenum">
              <a:rPr lang="en-US" smtClean="0"/>
              <a:t>‹#›</a:t>
            </a:fld>
            <a:endParaRPr lang="en-US"/>
          </a:p>
        </p:txBody>
      </p:sp>
    </p:spTree>
    <p:extLst>
      <p:ext uri="{BB962C8B-B14F-4D97-AF65-F5344CB8AC3E}">
        <p14:creationId xmlns:p14="http://schemas.microsoft.com/office/powerpoint/2010/main" val="1139453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bsnews.com/news/ransomware-attacks-on-the-rise-and-governments-are-in-the-crosshai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RANSOMWARE</a:t>
            </a:r>
            <a:endParaRPr lang="en-US" dirty="0"/>
          </a:p>
        </p:txBody>
      </p:sp>
      <p:sp>
        <p:nvSpPr>
          <p:cNvPr id="3" name="Subtitle 2"/>
          <p:cNvSpPr>
            <a:spLocks noGrp="1"/>
          </p:cNvSpPr>
          <p:nvPr>
            <p:ph type="subTitle" idx="1"/>
          </p:nvPr>
        </p:nvSpPr>
        <p:spPr/>
        <p:txBody>
          <a:bodyPr/>
          <a:lstStyle/>
          <a:p>
            <a:r>
              <a:rPr lang="en-US" dirty="0" smtClean="0"/>
              <a:t>It’s Not if, but when</a:t>
            </a:r>
            <a:endParaRPr lang="en-US" dirty="0"/>
          </a:p>
        </p:txBody>
      </p:sp>
    </p:spTree>
    <p:extLst>
      <p:ext uri="{BB962C8B-B14F-4D97-AF65-F5344CB8AC3E}">
        <p14:creationId xmlns:p14="http://schemas.microsoft.com/office/powerpoint/2010/main" val="1810271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a:t>
            </a:r>
            <a:endParaRPr lang="en-US" dirty="0"/>
          </a:p>
        </p:txBody>
      </p:sp>
      <p:sp>
        <p:nvSpPr>
          <p:cNvPr id="4" name="Text Placeholder 7"/>
          <p:cNvSpPr>
            <a:spLocks noGrp="1"/>
          </p:cNvSpPr>
          <p:nvPr>
            <p:ph sz="quarter" idx="13"/>
          </p:nvPr>
        </p:nvSpPr>
        <p:spPr/>
        <p:txBody>
          <a:bodyPr>
            <a:noAutofit/>
          </a:bodyPr>
          <a:lstStyle/>
          <a:p>
            <a:pPr marL="285750" indent="-285750" algn="l">
              <a:buFont typeface="Arial" panose="020B0604020202020204" pitchFamily="34" charset="0"/>
              <a:buChar char="•"/>
            </a:pPr>
            <a:r>
              <a:rPr lang="en-US" sz="2400" dirty="0" smtClean="0"/>
              <a:t>Data must be backed up with regularity</a:t>
            </a:r>
          </a:p>
          <a:p>
            <a:pPr marL="285750" indent="-285750" algn="l">
              <a:buFont typeface="Arial" panose="020B0604020202020204" pitchFamily="34" charset="0"/>
              <a:buChar char="•"/>
            </a:pPr>
            <a:r>
              <a:rPr lang="en-US" sz="2400" dirty="0" smtClean="0"/>
              <a:t>Develop strong data retention policy – how long to keep data</a:t>
            </a:r>
          </a:p>
          <a:p>
            <a:pPr marL="285750" indent="-285750" algn="l">
              <a:buFont typeface="Arial" panose="020B0604020202020204" pitchFamily="34" charset="0"/>
              <a:buChar char="•"/>
            </a:pPr>
            <a:r>
              <a:rPr lang="en-US" sz="2400" dirty="0" smtClean="0"/>
              <a:t>Check integrity of backed up data regularly to avoid infection of back up</a:t>
            </a:r>
          </a:p>
          <a:p>
            <a:pPr marL="285750" indent="-285750" algn="l">
              <a:buFont typeface="Arial" panose="020B0604020202020204" pitchFamily="34" charset="0"/>
              <a:buChar char="•"/>
            </a:pPr>
            <a:r>
              <a:rPr lang="en-US" sz="2400" dirty="0" smtClean="0"/>
              <a:t>Backed up data must be stored  in location that is inaccessible to hackers or virus</a:t>
            </a:r>
          </a:p>
          <a:p>
            <a:pPr marL="285750" indent="-285750" algn="l">
              <a:buFont typeface="Arial" panose="020B0604020202020204" pitchFamily="34" charset="0"/>
              <a:buChar char="•"/>
            </a:pPr>
            <a:r>
              <a:rPr lang="en-US" sz="2400" dirty="0" smtClean="0"/>
              <a:t>Security policies must prevent escalation of permissions</a:t>
            </a:r>
          </a:p>
          <a:p>
            <a:pPr marL="285750" indent="-285750" algn="l">
              <a:buFont typeface="Arial" panose="020B0604020202020204" pitchFamily="34" charset="0"/>
              <a:buChar char="•"/>
            </a:pPr>
            <a:r>
              <a:rPr lang="en-US" sz="2400" dirty="0" smtClean="0"/>
              <a:t>Educate users!</a:t>
            </a:r>
            <a:endParaRPr lang="en-US" sz="2400" dirty="0"/>
          </a:p>
        </p:txBody>
      </p:sp>
    </p:spTree>
    <p:extLst>
      <p:ext uri="{BB962C8B-B14F-4D97-AF65-F5344CB8AC3E}">
        <p14:creationId xmlns:p14="http://schemas.microsoft.com/office/powerpoint/2010/main" val="182436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Recommendations</a:t>
            </a:r>
            <a:endParaRPr lang="en-US" dirty="0"/>
          </a:p>
        </p:txBody>
      </p:sp>
      <p:sp>
        <p:nvSpPr>
          <p:cNvPr id="4" name="Text Placeholder 7"/>
          <p:cNvSpPr>
            <a:spLocks noGrp="1"/>
          </p:cNvSpPr>
          <p:nvPr>
            <p:ph sz="quarter" idx="13"/>
          </p:nvPr>
        </p:nvSpPr>
        <p:spPr>
          <a:xfrm>
            <a:off x="685800" y="1773405"/>
            <a:ext cx="10394707" cy="3311189"/>
          </a:xfrm>
        </p:spPr>
        <p:txBody>
          <a:bodyPr>
            <a:normAutofit fontScale="77500" lnSpcReduction="20000"/>
          </a:bodyPr>
          <a:lstStyle/>
          <a:p>
            <a:pPr marL="285750" indent="-285750" algn="l">
              <a:buFont typeface="Arial" panose="020B0604020202020204" pitchFamily="34" charset="0"/>
              <a:buChar char="•"/>
            </a:pPr>
            <a:r>
              <a:rPr lang="en-US" sz="2400" dirty="0" smtClean="0"/>
              <a:t>Annual security summit – Federal, state, and local </a:t>
            </a:r>
          </a:p>
          <a:p>
            <a:pPr marL="742950" lvl="1" indent="-285750"/>
            <a:r>
              <a:rPr lang="en-US" sz="2200" dirty="0" smtClean="0"/>
              <a:t>Opportunity to come together to learn best practices</a:t>
            </a:r>
          </a:p>
          <a:p>
            <a:pPr marL="285750" indent="-285750" algn="l">
              <a:buFont typeface="Arial" panose="020B0604020202020204" pitchFamily="34" charset="0"/>
              <a:buChar char="•"/>
            </a:pPr>
            <a:r>
              <a:rPr lang="en-US" sz="2400" dirty="0" smtClean="0"/>
              <a:t>State/locality partnership</a:t>
            </a:r>
          </a:p>
          <a:p>
            <a:pPr marL="742950" lvl="1" indent="-285750">
              <a:buFont typeface="Arial" panose="020B0604020202020204" pitchFamily="34" charset="0"/>
              <a:buChar char="•"/>
            </a:pPr>
            <a:r>
              <a:rPr lang="en-US" sz="2400" dirty="0" smtClean="0"/>
              <a:t>Review and update coop plans</a:t>
            </a:r>
          </a:p>
          <a:p>
            <a:pPr marL="1200150" lvl="2" indent="-285750"/>
            <a:r>
              <a:rPr lang="en-US" sz="2000" dirty="0" smtClean="0"/>
              <a:t>Add ransomware protocol to disaster plans</a:t>
            </a:r>
          </a:p>
          <a:p>
            <a:pPr marL="742950" lvl="1" indent="-285750">
              <a:buFont typeface="Arial" panose="020B0604020202020204" pitchFamily="34" charset="0"/>
              <a:buChar char="•"/>
            </a:pPr>
            <a:r>
              <a:rPr lang="en-US" sz="2400" dirty="0" smtClean="0"/>
              <a:t>Allows sharing of resources</a:t>
            </a:r>
            <a:endParaRPr lang="en-US" sz="2400" dirty="0"/>
          </a:p>
          <a:p>
            <a:pPr marL="285750" indent="-285750" algn="l">
              <a:buFont typeface="Arial" panose="020B0604020202020204" pitchFamily="34" charset="0"/>
              <a:buChar char="•"/>
            </a:pPr>
            <a:r>
              <a:rPr lang="en-US" sz="2400" dirty="0" smtClean="0"/>
              <a:t>Provide technology grants to local jurisdictions</a:t>
            </a:r>
          </a:p>
          <a:p>
            <a:pPr marL="742950" lvl="1" indent="-285750">
              <a:buFont typeface="Arial" panose="020B0604020202020204" pitchFamily="34" charset="0"/>
              <a:buChar char="•"/>
            </a:pPr>
            <a:r>
              <a:rPr lang="en-US" sz="2400" dirty="0" smtClean="0"/>
              <a:t>Grants would require consistent methodologies </a:t>
            </a:r>
          </a:p>
          <a:p>
            <a:pPr marL="742950" lvl="1" indent="-285750">
              <a:buFont typeface="Arial" panose="020B0604020202020204" pitchFamily="34" charset="0"/>
              <a:buChar char="•"/>
            </a:pPr>
            <a:r>
              <a:rPr lang="en-US" sz="2400" dirty="0" smtClean="0"/>
              <a:t>Allows localities better use of resources</a:t>
            </a:r>
          </a:p>
          <a:p>
            <a:pPr marL="742950" lvl="1"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412008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ve98783\AppData\Local\Microsoft\Windows\Temporary Internet Files\Content.IE5\73KAIZHW\question[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86175" y="954087"/>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7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	</a:t>
            </a:r>
            <a:endParaRPr lang="en-US" dirty="0"/>
          </a:p>
        </p:txBody>
      </p:sp>
      <p:sp>
        <p:nvSpPr>
          <p:cNvPr id="3" name="Content Placeholder 2"/>
          <p:cNvSpPr>
            <a:spLocks noGrp="1"/>
          </p:cNvSpPr>
          <p:nvPr>
            <p:ph sz="quarter" idx="13"/>
          </p:nvPr>
        </p:nvSpPr>
        <p:spPr/>
        <p:txBody>
          <a:bodyPr>
            <a:normAutofit fontScale="55000" lnSpcReduction="20000"/>
          </a:bodyPr>
          <a:lstStyle/>
          <a:p>
            <a:pPr lvl="0"/>
            <a:r>
              <a:rPr lang="en-US" dirty="0"/>
              <a:t>Gartner Security and Risk Management Summit 2018 Presentation, Fix What Matters; Provide DevOps Teams with Risk- Prioritized Vulnerability Guidance June 4-7, 2018</a:t>
            </a:r>
          </a:p>
          <a:p>
            <a:pPr lvl="0"/>
            <a:r>
              <a:rPr lang="en-US" dirty="0"/>
              <a:t>CPOmagazine.com/cyber-security/</a:t>
            </a:r>
            <a:r>
              <a:rPr lang="en-US" dirty="0" err="1"/>
              <a:t>massive.ransomware</a:t>
            </a:r>
            <a:r>
              <a:rPr lang="en-US" dirty="0"/>
              <a:t> attack</a:t>
            </a:r>
          </a:p>
          <a:p>
            <a:pPr lvl="0"/>
            <a:r>
              <a:rPr lang="en-US" dirty="0"/>
              <a:t>CBS News website, Oct 3 2019, </a:t>
            </a:r>
            <a:r>
              <a:rPr lang="en-US" u="sng" dirty="0">
                <a:hlinkClick r:id="rId3"/>
              </a:rPr>
              <a:t>https://www.cbsnews.com/news/ransomware-attacks-on-the-rise-and-governments-are-in-the-crosshairs/</a:t>
            </a:r>
            <a:endParaRPr lang="en-US" dirty="0"/>
          </a:p>
          <a:p>
            <a:pPr lvl="0"/>
            <a:r>
              <a:rPr lang="en-US" dirty="0"/>
              <a:t>MSSP Alert website, Oct 3 2019, https://www.msspalert.com/cybersecurity-news/ransomware-attack-hits-baltimore-city-servers/</a:t>
            </a:r>
          </a:p>
          <a:p>
            <a:pPr lvl="0"/>
            <a:r>
              <a:rPr lang="en-US" dirty="0"/>
              <a:t>MSSP Alert Website, Oct 3 2019, https://www.msspalert.com/cybersecurity-breaches-and-attacks/ransomware/lake-city-florida-pays-hackers/</a:t>
            </a:r>
          </a:p>
          <a:p>
            <a:pPr lvl="0"/>
            <a:r>
              <a:rPr lang="en-US" dirty="0"/>
              <a:t>Trend Micro Website, Oct 3 2019, https://www.trendmicro.com/vinfo/us/security/news/cyber-attacks/texas-municipalities-hit-by-revil-sodinokibi-paid-no-ransom-over-half-resume-operations</a:t>
            </a:r>
          </a:p>
          <a:p>
            <a:pPr lvl="0"/>
            <a:r>
              <a:rPr lang="en-US" dirty="0"/>
              <a:t>NPR Website, Oct 3 2019, https://www.npr.org/2019/08/20/752695554/23-texas-towns-hit-with-ransomware-attack-in-new-front-of-cyberassault</a:t>
            </a:r>
          </a:p>
          <a:p>
            <a:pPr lvl="0"/>
            <a:r>
              <a:rPr lang="en-US" dirty="0"/>
              <a:t>KnowBe4 Inc., Ransomware Guide, 2016, Accessed Oct 3 2019,https://www.knowbe4.com/hubfs/Endpoint%20Protection%20Ransomware%20Effectiveness%20Report.pdf</a:t>
            </a:r>
          </a:p>
          <a:p>
            <a:endParaRPr lang="en-US" dirty="0"/>
          </a:p>
        </p:txBody>
      </p:sp>
    </p:spTree>
    <p:extLst>
      <p:ext uri="{BB962C8B-B14F-4D97-AF65-F5344CB8AC3E}">
        <p14:creationId xmlns:p14="http://schemas.microsoft.com/office/powerpoint/2010/main" val="224126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4164" y="977030"/>
            <a:ext cx="8805798" cy="1569660"/>
          </a:xfrm>
          <a:prstGeom prst="rect">
            <a:avLst/>
          </a:prstGeom>
          <a:noFill/>
        </p:spPr>
        <p:txBody>
          <a:bodyPr wrap="square" rtlCol="0">
            <a:spAutoFit/>
          </a:bodyPr>
          <a:lstStyle/>
          <a:p>
            <a:pPr algn="ctr"/>
            <a:r>
              <a:rPr lang="en-US" sz="4800" b="1" dirty="0" smtClean="0">
                <a:latin typeface="KaiTi" panose="02010609060101010101" pitchFamily="49" charset="-122"/>
                <a:ea typeface="KaiTi" panose="02010609060101010101" pitchFamily="49" charset="-122"/>
              </a:rPr>
              <a:t>THIS IS A RANSOMWARE ALERT</a:t>
            </a:r>
          </a:p>
          <a:p>
            <a:pPr algn="ctr"/>
            <a:r>
              <a:rPr lang="en-US" sz="4800" b="1" dirty="0" smtClean="0">
                <a:latin typeface="KaiTi" panose="02010609060101010101" pitchFamily="49" charset="-122"/>
                <a:ea typeface="KaiTi" panose="02010609060101010101" pitchFamily="49" charset="-122"/>
              </a:rPr>
              <a:t>ALL SYSTEMS ARE LOCKED</a:t>
            </a:r>
            <a:endParaRPr lang="en-US" sz="4800" b="1" dirty="0">
              <a:latin typeface="KaiTi" panose="02010609060101010101" pitchFamily="49" charset="-122"/>
              <a:ea typeface="KaiTi" panose="02010609060101010101" pitchFamily="49" charset="-122"/>
            </a:endParaRPr>
          </a:p>
        </p:txBody>
      </p:sp>
      <p:pic>
        <p:nvPicPr>
          <p:cNvPr id="2050" name="Picture 2" descr="C:\Users\hve98783\AppData\Local\Microsoft\Windows\Temporary Internet Files\Content.IE5\5BIXFY5T\3607882912_8c497d4e1d_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433" y="2655518"/>
            <a:ext cx="4171168" cy="280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ransomware?</a:t>
            </a:r>
            <a:endParaRPr lang="en-US" dirty="0"/>
          </a:p>
        </p:txBody>
      </p:sp>
      <p:sp>
        <p:nvSpPr>
          <p:cNvPr id="3" name="Content Placeholder 2"/>
          <p:cNvSpPr>
            <a:spLocks noGrp="1"/>
          </p:cNvSpPr>
          <p:nvPr>
            <p:ph sz="quarter" idx="13"/>
          </p:nvPr>
        </p:nvSpPr>
        <p:spPr/>
        <p:txBody>
          <a:bodyPr>
            <a:normAutofit/>
          </a:bodyPr>
          <a:lstStyle/>
          <a:p>
            <a:pPr marL="0" indent="0">
              <a:buNone/>
            </a:pPr>
            <a:r>
              <a:rPr lang="en-US" sz="3200" dirty="0"/>
              <a:t>a type of malicious software designed to block access to a computer system until a sum of money is </a:t>
            </a:r>
            <a:r>
              <a:rPr lang="en-US" sz="3200" dirty="0" smtClean="0"/>
              <a:t>paid</a:t>
            </a:r>
          </a:p>
        </p:txBody>
      </p:sp>
    </p:spTree>
    <p:extLst>
      <p:ext uri="{BB962C8B-B14F-4D97-AF65-F5344CB8AC3E}">
        <p14:creationId xmlns:p14="http://schemas.microsoft.com/office/powerpoint/2010/main" val="72893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ransomware different than a virus?</a:t>
            </a:r>
            <a:endParaRPr lang="en-US" dirty="0"/>
          </a:p>
        </p:txBody>
      </p:sp>
      <p:sp>
        <p:nvSpPr>
          <p:cNvPr id="3" name="Content Placeholder 2"/>
          <p:cNvSpPr>
            <a:spLocks noGrp="1"/>
          </p:cNvSpPr>
          <p:nvPr>
            <p:ph sz="quarter" idx="13"/>
          </p:nvPr>
        </p:nvSpPr>
        <p:spPr/>
        <p:txBody>
          <a:bodyPr/>
          <a:lstStyle/>
          <a:p>
            <a:endParaRPr lang="en-US" b="1" dirty="0" smtClean="0"/>
          </a:p>
          <a:p>
            <a:r>
              <a:rPr lang="en-US" b="1" dirty="0" smtClean="0"/>
              <a:t>Ransomware</a:t>
            </a:r>
            <a:r>
              <a:rPr lang="en-US" dirty="0"/>
              <a:t> is malicious software which encrypts files on your computer or completely locks you out. </a:t>
            </a:r>
            <a:endParaRPr lang="en-US" dirty="0" smtClean="0"/>
          </a:p>
          <a:p>
            <a:r>
              <a:rPr lang="en-US" b="1" dirty="0" smtClean="0"/>
              <a:t>ransomware</a:t>
            </a:r>
            <a:r>
              <a:rPr lang="en-US" dirty="0"/>
              <a:t> scrambles your files to render them unusable, then demands you pay up.</a:t>
            </a:r>
          </a:p>
        </p:txBody>
      </p:sp>
      <p:sp>
        <p:nvSpPr>
          <p:cNvPr id="4" name="Content Placeholder 3"/>
          <p:cNvSpPr>
            <a:spLocks noGrp="1"/>
          </p:cNvSpPr>
          <p:nvPr>
            <p:ph sz="quarter" idx="14"/>
          </p:nvPr>
        </p:nvSpPr>
        <p:spPr/>
        <p:txBody>
          <a:bodyPr/>
          <a:lstStyle/>
          <a:p>
            <a:endParaRPr lang="en-US" b="1" dirty="0" smtClean="0"/>
          </a:p>
          <a:p>
            <a:r>
              <a:rPr lang="en-US" b="1" dirty="0" smtClean="0"/>
              <a:t>Viruses</a:t>
            </a:r>
            <a:r>
              <a:rPr lang="en-US" dirty="0"/>
              <a:t> infect your files or software, and have the ability to </a:t>
            </a:r>
            <a:r>
              <a:rPr lang="en-US" dirty="0" smtClean="0"/>
              <a:t>replicate</a:t>
            </a:r>
            <a:r>
              <a:rPr lang="en-US" dirty="0"/>
              <a:t>.</a:t>
            </a:r>
          </a:p>
        </p:txBody>
      </p:sp>
    </p:spTree>
    <p:extLst>
      <p:ext uri="{BB962C8B-B14F-4D97-AF65-F5344CB8AC3E}">
        <p14:creationId xmlns:p14="http://schemas.microsoft.com/office/powerpoint/2010/main" val="179744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target?</a:t>
            </a:r>
            <a:endParaRPr lang="en-US" dirty="0"/>
          </a:p>
        </p:txBody>
      </p:sp>
      <p:sp>
        <p:nvSpPr>
          <p:cNvPr id="3" name="Content Placeholder 2"/>
          <p:cNvSpPr>
            <a:spLocks noGrp="1"/>
          </p:cNvSpPr>
          <p:nvPr>
            <p:ph sz="quarter" idx="13"/>
          </p:nvPr>
        </p:nvSpPr>
        <p:spPr/>
        <p:txBody>
          <a:bodyPr>
            <a:normAutofit/>
          </a:bodyPr>
          <a:lstStyle/>
          <a:p>
            <a:pPr marL="0" indent="0" algn="ctr">
              <a:buNone/>
            </a:pPr>
            <a:r>
              <a:rPr lang="en-US" sz="9600" dirty="0" smtClean="0"/>
              <a:t>EVERYONE</a:t>
            </a:r>
            <a:endParaRPr lang="en-US" sz="9600" dirty="0"/>
          </a:p>
        </p:txBody>
      </p:sp>
    </p:spTree>
    <p:extLst>
      <p:ext uri="{BB962C8B-B14F-4D97-AF65-F5344CB8AC3E}">
        <p14:creationId xmlns:p14="http://schemas.microsoft.com/office/powerpoint/2010/main" val="41645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 OF INFORMATION IS TARGETED?</a:t>
            </a:r>
            <a:endParaRPr lang="en-US" dirty="0"/>
          </a:p>
        </p:txBody>
      </p:sp>
      <p:sp>
        <p:nvSpPr>
          <p:cNvPr id="5" name="Content Placeholder 4"/>
          <p:cNvSpPr>
            <a:spLocks noGrp="1"/>
          </p:cNvSpPr>
          <p:nvPr>
            <p:ph sz="quarter" idx="13"/>
          </p:nvPr>
        </p:nvSpPr>
        <p:spPr/>
        <p:txBody>
          <a:bodyPr>
            <a:normAutofit/>
          </a:bodyPr>
          <a:lstStyle/>
          <a:p>
            <a:pPr marL="0" indent="0">
              <a:buNone/>
            </a:pPr>
            <a:r>
              <a:rPr lang="en-US" sz="5400" u="sng" dirty="0" smtClean="0"/>
              <a:t>Any</a:t>
            </a:r>
            <a:r>
              <a:rPr lang="en-US" sz="5400" dirty="0" smtClean="0"/>
              <a:t> information deemed attractive by </a:t>
            </a:r>
            <a:r>
              <a:rPr lang="en-US" sz="5400" u="sng" dirty="0" smtClean="0"/>
              <a:t>any</a:t>
            </a:r>
            <a:r>
              <a:rPr lang="en-US" sz="5400" dirty="0" smtClean="0"/>
              <a:t> ransomware engineer</a:t>
            </a:r>
            <a:endParaRPr lang="en-US" sz="5400" dirty="0"/>
          </a:p>
        </p:txBody>
      </p:sp>
    </p:spTree>
    <p:extLst>
      <p:ext uri="{BB962C8B-B14F-4D97-AF65-F5344CB8AC3E}">
        <p14:creationId xmlns:p14="http://schemas.microsoft.com/office/powerpoint/2010/main" val="39868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Governmental incidents</a:t>
            </a:r>
            <a:endParaRPr lang="en-US" dirty="0"/>
          </a:p>
        </p:txBody>
      </p:sp>
      <p:sp>
        <p:nvSpPr>
          <p:cNvPr id="3" name="Text Placeholder 2"/>
          <p:cNvSpPr>
            <a:spLocks noGrp="1"/>
          </p:cNvSpPr>
          <p:nvPr>
            <p:ph type="body" idx="1"/>
          </p:nvPr>
        </p:nvSpPr>
        <p:spPr/>
        <p:txBody>
          <a:bodyPr/>
          <a:lstStyle/>
          <a:p>
            <a:r>
              <a:rPr lang="en-US" dirty="0" smtClean="0"/>
              <a:t>Baltimore</a:t>
            </a:r>
            <a:endParaRPr lang="en-US" dirty="0"/>
          </a:p>
        </p:txBody>
      </p:sp>
      <p:sp>
        <p:nvSpPr>
          <p:cNvPr id="4" name="Text Placeholder 3"/>
          <p:cNvSpPr>
            <a:spLocks noGrp="1"/>
          </p:cNvSpPr>
          <p:nvPr>
            <p:ph type="body" sz="half" idx="15"/>
          </p:nvPr>
        </p:nvSpPr>
        <p:spPr/>
        <p:txBody>
          <a:bodyPr/>
          <a:lstStyle/>
          <a:p>
            <a:pPr marL="285750" indent="-285750" algn="l">
              <a:buFont typeface="Arial" panose="020B0604020202020204" pitchFamily="34" charset="0"/>
              <a:buChar char="•"/>
            </a:pPr>
            <a:r>
              <a:rPr lang="en-US" dirty="0" smtClean="0"/>
              <a:t>$18 M in revenue loss and recovery costs</a:t>
            </a:r>
          </a:p>
          <a:p>
            <a:pPr marL="285750" indent="-285750" algn="l">
              <a:buFont typeface="Arial" panose="020B0604020202020204" pitchFamily="34" charset="0"/>
              <a:buChar char="•"/>
            </a:pPr>
            <a:r>
              <a:rPr lang="en-US" dirty="0" smtClean="0"/>
              <a:t>Did not pay the </a:t>
            </a:r>
            <a:r>
              <a:rPr lang="en-US" dirty="0" err="1" smtClean="0"/>
              <a:t>ransome</a:t>
            </a:r>
            <a:endParaRPr lang="en-US" dirty="0" smtClean="0"/>
          </a:p>
          <a:p>
            <a:pPr marL="285750" indent="-285750" algn="l">
              <a:buFont typeface="Arial" panose="020B0604020202020204" pitchFamily="34" charset="0"/>
              <a:buChar char="•"/>
            </a:pPr>
            <a:r>
              <a:rPr lang="en-US" dirty="0" smtClean="0"/>
              <a:t>2 attacks in less than a year</a:t>
            </a:r>
          </a:p>
          <a:p>
            <a:pPr marL="285750" indent="-285750" algn="l">
              <a:buFont typeface="Arial" panose="020B0604020202020204" pitchFamily="34" charset="0"/>
              <a:buChar char="•"/>
            </a:pPr>
            <a:r>
              <a:rPr lang="en-US" dirty="0" smtClean="0"/>
              <a:t>No business continuity plan</a:t>
            </a:r>
            <a:endParaRPr lang="en-US" dirty="0"/>
          </a:p>
        </p:txBody>
      </p:sp>
      <p:sp>
        <p:nvSpPr>
          <p:cNvPr id="5" name="Text Placeholder 4"/>
          <p:cNvSpPr>
            <a:spLocks noGrp="1"/>
          </p:cNvSpPr>
          <p:nvPr>
            <p:ph type="body" sz="quarter" idx="3"/>
          </p:nvPr>
        </p:nvSpPr>
        <p:spPr/>
        <p:txBody>
          <a:bodyPr/>
          <a:lstStyle/>
          <a:p>
            <a:r>
              <a:rPr lang="en-US" dirty="0" smtClean="0"/>
              <a:t> lake City, Florida</a:t>
            </a:r>
            <a:endParaRPr lang="en-US" dirty="0"/>
          </a:p>
        </p:txBody>
      </p:sp>
      <p:sp>
        <p:nvSpPr>
          <p:cNvPr id="6" name="Text Placeholder 5"/>
          <p:cNvSpPr>
            <a:spLocks noGrp="1"/>
          </p:cNvSpPr>
          <p:nvPr>
            <p:ph type="body" sz="half" idx="16"/>
          </p:nvPr>
        </p:nvSpPr>
        <p:spPr/>
        <p:txBody>
          <a:bodyPr/>
          <a:lstStyle/>
          <a:p>
            <a:pPr marL="285750" indent="-285750" algn="l">
              <a:buFont typeface="Arial" panose="020B0604020202020204" pitchFamily="34" charset="0"/>
              <a:buChar char="•"/>
            </a:pPr>
            <a:r>
              <a:rPr lang="en-US" dirty="0" smtClean="0"/>
              <a:t>Paid $</a:t>
            </a:r>
            <a:r>
              <a:rPr lang="en-US" dirty="0" smtClean="0"/>
              <a:t>600,000 </a:t>
            </a:r>
            <a:r>
              <a:rPr lang="en-US" dirty="0" err="1" smtClean="0"/>
              <a:t>ransome</a:t>
            </a:r>
            <a:endParaRPr lang="en-US" dirty="0" smtClean="0"/>
          </a:p>
          <a:p>
            <a:pPr marL="285750" indent="-285750" algn="l">
              <a:buFont typeface="Arial" panose="020B0604020202020204" pitchFamily="34" charset="0"/>
              <a:buChar char="•"/>
            </a:pPr>
            <a:r>
              <a:rPr lang="en-US" dirty="0" smtClean="0"/>
              <a:t>Disabled the city’s computer systems for 2 weeks</a:t>
            </a:r>
          </a:p>
          <a:p>
            <a:pPr marL="742950" lvl="1" indent="-285750">
              <a:buFont typeface="Arial" panose="020B0604020202020204" pitchFamily="34" charset="0"/>
              <a:buChar char="•"/>
            </a:pPr>
            <a:r>
              <a:rPr lang="en-US" dirty="0" smtClean="0"/>
              <a:t>Phone lines,  email networks and servers, locked city systems</a:t>
            </a:r>
          </a:p>
          <a:p>
            <a:pPr marL="742950" lvl="1" indent="-285750">
              <a:buFont typeface="Arial" panose="020B0604020202020204" pitchFamily="34" charset="0"/>
              <a:buChar char="•"/>
            </a:pPr>
            <a:r>
              <a:rPr lang="en-US" dirty="0" smtClean="0"/>
              <a:t>Infected due to an employee downloading a document received via email</a:t>
            </a:r>
          </a:p>
          <a:p>
            <a:pPr marL="742950" lvl="1" indent="-285750">
              <a:buFont typeface="Arial" panose="020B0604020202020204" pitchFamily="34" charset="0"/>
              <a:buChar char="•"/>
            </a:pPr>
            <a:endParaRPr lang="en-US" dirty="0"/>
          </a:p>
        </p:txBody>
      </p:sp>
      <p:sp>
        <p:nvSpPr>
          <p:cNvPr id="7" name="Text Placeholder 6"/>
          <p:cNvSpPr>
            <a:spLocks noGrp="1"/>
          </p:cNvSpPr>
          <p:nvPr>
            <p:ph type="body" sz="quarter" idx="13"/>
          </p:nvPr>
        </p:nvSpPr>
        <p:spPr/>
        <p:txBody>
          <a:bodyPr/>
          <a:lstStyle/>
          <a:p>
            <a:r>
              <a:rPr lang="en-US" dirty="0" smtClean="0"/>
              <a:t> 22 Towns in Texas</a:t>
            </a:r>
            <a:endParaRPr lang="en-US" dirty="0"/>
          </a:p>
        </p:txBody>
      </p:sp>
      <p:sp>
        <p:nvSpPr>
          <p:cNvPr id="8" name="Text Placeholder 7"/>
          <p:cNvSpPr>
            <a:spLocks noGrp="1"/>
          </p:cNvSpPr>
          <p:nvPr>
            <p:ph type="body" sz="half" idx="17"/>
          </p:nvPr>
        </p:nvSpPr>
        <p:spPr/>
        <p:txBody>
          <a:bodyPr>
            <a:normAutofit fontScale="92500" lnSpcReduction="10000"/>
          </a:bodyPr>
          <a:lstStyle/>
          <a:p>
            <a:pPr marL="285750" indent="-285750" algn="l">
              <a:buFont typeface="Arial" panose="020B0604020202020204" pitchFamily="34" charset="0"/>
              <a:buChar char="•"/>
            </a:pPr>
            <a:r>
              <a:rPr lang="en-US" dirty="0" smtClean="0"/>
              <a:t>$2.5 M </a:t>
            </a:r>
            <a:r>
              <a:rPr lang="en-US" dirty="0" err="1" smtClean="0"/>
              <a:t>Ransome</a:t>
            </a:r>
            <a:endParaRPr lang="en-US" dirty="0" smtClean="0"/>
          </a:p>
          <a:p>
            <a:pPr marL="285750" indent="-285750" algn="l">
              <a:buFont typeface="Arial" panose="020B0604020202020204" pitchFamily="34" charset="0"/>
              <a:buChar char="•"/>
            </a:pPr>
            <a:r>
              <a:rPr lang="en-US" dirty="0" smtClean="0"/>
              <a:t>Impacted city services such as payment processing and printing of identity documents</a:t>
            </a:r>
          </a:p>
          <a:p>
            <a:pPr marL="285750" indent="-285750" algn="l">
              <a:buFont typeface="Arial" panose="020B0604020202020204" pitchFamily="34" charset="0"/>
              <a:buChar char="•"/>
            </a:pPr>
            <a:r>
              <a:rPr lang="en-US" dirty="0" smtClean="0"/>
              <a:t>Targets: towns that were too small to have their own IT Departments</a:t>
            </a:r>
          </a:p>
          <a:p>
            <a:pPr marL="285750" indent="-285750" algn="l">
              <a:buFont typeface="Arial" panose="020B0604020202020204" pitchFamily="34" charset="0"/>
              <a:buChar char="•"/>
            </a:pPr>
            <a:r>
              <a:rPr lang="en-US" dirty="0" smtClean="0"/>
              <a:t>Disabled payment </a:t>
            </a:r>
            <a:r>
              <a:rPr lang="en-US" dirty="0" err="1" smtClean="0"/>
              <a:t>procesing</a:t>
            </a:r>
            <a:endParaRPr lang="en-US" dirty="0" smtClean="0"/>
          </a:p>
          <a:p>
            <a:pPr marL="285750" indent="-285750" algn="l">
              <a:buFont typeface="Arial" panose="020B0604020202020204" pitchFamily="34" charset="0"/>
              <a:buChar char="•"/>
            </a:pPr>
            <a:r>
              <a:rPr lang="en-US" dirty="0" smtClean="0"/>
              <a:t>3 police departments</a:t>
            </a:r>
          </a:p>
          <a:p>
            <a:pPr marL="285750" indent="-285750" algn="l">
              <a:buFont typeface="Arial" panose="020B0604020202020204" pitchFamily="34" charset="0"/>
              <a:buChar char="•"/>
            </a:pPr>
            <a:r>
              <a:rPr lang="en-US" dirty="0" smtClean="0"/>
              <a:t>Root cause: Vendor compromise</a:t>
            </a: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1900774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Statistics</a:t>
            </a:r>
            <a:endParaRPr lang="en-US" dirty="0"/>
          </a:p>
        </p:txBody>
      </p:sp>
      <p:sp>
        <p:nvSpPr>
          <p:cNvPr id="4" name="Text Placeholder 7"/>
          <p:cNvSpPr>
            <a:spLocks noGrp="1"/>
          </p:cNvSpPr>
          <p:nvPr>
            <p:ph sz="quarter" idx="13"/>
          </p:nvPr>
        </p:nvSpPr>
        <p:spPr/>
        <p:txBody>
          <a:bodyPr>
            <a:normAutofit/>
          </a:bodyPr>
          <a:lstStyle/>
          <a:p>
            <a:pPr marL="285750" indent="-285750" algn="l">
              <a:buFont typeface="Arial" panose="020B0604020202020204" pitchFamily="34" charset="0"/>
              <a:buChar char="•"/>
            </a:pPr>
            <a:r>
              <a:rPr lang="en-US" sz="2400" dirty="0" smtClean="0"/>
              <a:t>Ransomware attacks are on the rise in 2019 – up 118 percent</a:t>
            </a:r>
          </a:p>
          <a:p>
            <a:pPr marL="285750" indent="-285750" algn="l">
              <a:buFont typeface="Arial" panose="020B0604020202020204" pitchFamily="34" charset="0"/>
              <a:buChar char="•"/>
            </a:pPr>
            <a:r>
              <a:rPr lang="en-US" sz="2400" dirty="0" smtClean="0"/>
              <a:t>Through September 621 reported attacks</a:t>
            </a:r>
          </a:p>
          <a:p>
            <a:pPr marL="285750" indent="-285750" algn="l">
              <a:buFont typeface="Arial" panose="020B0604020202020204" pitchFamily="34" charset="0"/>
              <a:buChar char="•"/>
            </a:pPr>
            <a:r>
              <a:rPr lang="en-US" sz="2400" dirty="0" smtClean="0"/>
              <a:t>Top 4 targets are: hospitals, health care centers, school districts, and cities</a:t>
            </a:r>
          </a:p>
          <a:p>
            <a:pPr marL="285750" indent="-285750" algn="l">
              <a:buFont typeface="Arial" panose="020B0604020202020204" pitchFamily="34" charset="0"/>
              <a:buChar char="•"/>
            </a:pPr>
            <a:r>
              <a:rPr lang="en-US" sz="2400" dirty="0" smtClean="0"/>
              <a:t>Total cost through September 30 - $186 million</a:t>
            </a:r>
            <a:endParaRPr lang="en-US" sz="2400" dirty="0"/>
          </a:p>
        </p:txBody>
      </p:sp>
    </p:spTree>
    <p:extLst>
      <p:ext uri="{BB962C8B-B14F-4D97-AF65-F5344CB8AC3E}">
        <p14:creationId xmlns:p14="http://schemas.microsoft.com/office/powerpoint/2010/main" val="64322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a:t>
            </a:r>
            <a:endParaRPr lang="en-US" dirty="0"/>
          </a:p>
        </p:txBody>
      </p:sp>
      <p:sp>
        <p:nvSpPr>
          <p:cNvPr id="4" name="Text Placeholder 7"/>
          <p:cNvSpPr>
            <a:spLocks noGrp="1"/>
          </p:cNvSpPr>
          <p:nvPr>
            <p:ph sz="quarter" idx="13"/>
          </p:nvPr>
        </p:nvSpPr>
        <p:spPr/>
        <p:txBody>
          <a:bodyPr>
            <a:normAutofit fontScale="92500" lnSpcReduction="10000"/>
          </a:bodyPr>
          <a:lstStyle/>
          <a:p>
            <a:pPr marL="285750" indent="-285750" algn="l">
              <a:buFont typeface="Arial" panose="020B0604020202020204" pitchFamily="34" charset="0"/>
              <a:buChar char="•"/>
            </a:pPr>
            <a:r>
              <a:rPr lang="en-US" sz="1600" dirty="0" smtClean="0"/>
              <a:t>Pay the ransom</a:t>
            </a:r>
          </a:p>
          <a:p>
            <a:pPr marL="742950" lvl="1" indent="-285750">
              <a:buFont typeface="Arial" panose="020B0604020202020204" pitchFamily="34" charset="0"/>
              <a:buChar char="•"/>
            </a:pPr>
            <a:r>
              <a:rPr lang="en-US" sz="1600" dirty="0" smtClean="0"/>
              <a:t>May get decryption key</a:t>
            </a:r>
          </a:p>
          <a:p>
            <a:pPr marL="742950" lvl="1" indent="-285750">
              <a:buFont typeface="Arial" panose="020B0604020202020204" pitchFamily="34" charset="0"/>
              <a:buChar char="•"/>
            </a:pPr>
            <a:r>
              <a:rPr lang="en-US" sz="1600" dirty="0" smtClean="0"/>
              <a:t>May get attacked again in the future</a:t>
            </a:r>
            <a:endParaRPr lang="en-US" sz="1600" dirty="0"/>
          </a:p>
          <a:p>
            <a:pPr marL="285750" indent="-285750" algn="l">
              <a:buFont typeface="Arial" panose="020B0604020202020204" pitchFamily="34" charset="0"/>
              <a:buChar char="•"/>
            </a:pPr>
            <a:r>
              <a:rPr lang="en-US" sz="1600" dirty="0" smtClean="0"/>
              <a:t>Restore from last good backup</a:t>
            </a:r>
          </a:p>
          <a:p>
            <a:pPr marL="742950" lvl="1" indent="-285750">
              <a:buFont typeface="Arial" panose="020B0604020202020204" pitchFamily="34" charset="0"/>
              <a:buChar char="•"/>
            </a:pPr>
            <a:r>
              <a:rPr lang="en-US" sz="1600" dirty="0" smtClean="0"/>
              <a:t>May require manual data input</a:t>
            </a:r>
          </a:p>
          <a:p>
            <a:pPr marL="742950" lvl="1" indent="-285750">
              <a:buFont typeface="Arial" panose="020B0604020202020204" pitchFamily="34" charset="0"/>
              <a:buChar char="•"/>
            </a:pPr>
            <a:r>
              <a:rPr lang="en-US" sz="1600" dirty="0" smtClean="0"/>
              <a:t>May have virus backed up in the data</a:t>
            </a:r>
          </a:p>
          <a:p>
            <a:pPr marL="285750" indent="-285750" algn="l">
              <a:buFont typeface="Arial" panose="020B0604020202020204" pitchFamily="34" charset="0"/>
              <a:buChar char="•"/>
            </a:pPr>
            <a:r>
              <a:rPr lang="en-US" sz="1600" dirty="0" smtClean="0"/>
              <a:t>Recover from strong disaster recovery plan</a:t>
            </a:r>
          </a:p>
          <a:p>
            <a:pPr marL="742950" lvl="1" indent="-285750">
              <a:buFont typeface="Arial" panose="020B0604020202020204" pitchFamily="34" charset="0"/>
              <a:buChar char="•"/>
            </a:pPr>
            <a:r>
              <a:rPr lang="en-US" sz="1600" dirty="0" smtClean="0"/>
              <a:t>May require replacement of infected hardware (e.g., hard drives)</a:t>
            </a:r>
          </a:p>
          <a:p>
            <a:pPr marL="742950" lvl="1" indent="-285750">
              <a:buFont typeface="Arial" panose="020B0604020202020204" pitchFamily="34" charset="0"/>
              <a:buChar char="•"/>
            </a:pPr>
            <a:r>
              <a:rPr lang="en-US" sz="1600" dirty="0" smtClean="0"/>
              <a:t>Requires strong security program</a:t>
            </a:r>
          </a:p>
          <a:p>
            <a:pPr marL="742950" lvl="1" indent="-285750">
              <a:buFont typeface="Arial" panose="020B0604020202020204" pitchFamily="34" charset="0"/>
              <a:buChar char="•"/>
            </a:pPr>
            <a:r>
              <a:rPr lang="en-US" sz="1600" dirty="0" smtClean="0"/>
              <a:t>Requires regular security audits</a:t>
            </a:r>
          </a:p>
          <a:p>
            <a:pPr marL="742950" lvl="1"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37556422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1648</TotalTime>
  <Words>1123</Words>
  <Application>Microsoft Office PowerPoint</Application>
  <PresentationFormat>Widescreen</PresentationFormat>
  <Paragraphs>132</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Impact</vt:lpstr>
      <vt:lpstr>KaiTi</vt:lpstr>
      <vt:lpstr>Main Event</vt:lpstr>
      <vt:lpstr>RANSOMWARE</vt:lpstr>
      <vt:lpstr>PowerPoint Presentation</vt:lpstr>
      <vt:lpstr>What is ransomware?</vt:lpstr>
      <vt:lpstr>How is ransomware different than a virus?</vt:lpstr>
      <vt:lpstr>Who is a target?</vt:lpstr>
      <vt:lpstr>WHAT TYPE OF INFORMATION IS TARGETED?</vt:lpstr>
      <vt:lpstr>Governmental incidents</vt:lpstr>
      <vt:lpstr>Statistics</vt:lpstr>
      <vt:lpstr>Solutions</vt:lpstr>
      <vt:lpstr>Prevention</vt:lpstr>
      <vt:lpstr>Recommendations</vt:lpstr>
      <vt:lpstr>PowerPoint Presentation</vt:lpstr>
      <vt:lpstr>Sources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RANSOMWARE</dc:title>
  <dc:creator>Morris, Amanda (DOA)</dc:creator>
  <cp:lastModifiedBy>Diana Sardelis</cp:lastModifiedBy>
  <cp:revision>28</cp:revision>
  <dcterms:created xsi:type="dcterms:W3CDTF">2019-09-11T01:25:40Z</dcterms:created>
  <dcterms:modified xsi:type="dcterms:W3CDTF">2019-10-10T17:30:44Z</dcterms:modified>
</cp:coreProperties>
</file>