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86" r:id="rId4"/>
    <p:sldId id="258" r:id="rId5"/>
    <p:sldId id="266" r:id="rId6"/>
    <p:sldId id="275" r:id="rId7"/>
    <p:sldId id="280" r:id="rId8"/>
    <p:sldId id="285" r:id="rId9"/>
    <p:sldId id="261" r:id="rId10"/>
    <p:sldId id="269" r:id="rId11"/>
    <p:sldId id="273" r:id="rId12"/>
    <p:sldId id="268" r:id="rId13"/>
    <p:sldId id="274" r:id="rId14"/>
    <p:sldId id="270" r:id="rId15"/>
    <p:sldId id="272" r:id="rId16"/>
    <p:sldId id="271" r:id="rId17"/>
    <p:sldId id="284" r:id="rId18"/>
    <p:sldId id="283" r:id="rId19"/>
    <p:sldId id="262" r:id="rId20"/>
    <p:sldId id="263" r:id="rId21"/>
    <p:sldId id="264" r:id="rId22"/>
    <p:sldId id="278" r:id="rId23"/>
    <p:sldId id="282" r:id="rId24"/>
    <p:sldId id="265" r:id="rId25"/>
    <p:sldId id="277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2" autoAdjust="0"/>
    <p:restoredTop sz="94524" autoAdjust="0"/>
  </p:normalViewPr>
  <p:slideViewPr>
    <p:cSldViewPr snapToGrid="0">
      <p:cViewPr varScale="1">
        <p:scale>
          <a:sx n="69" d="100"/>
          <a:sy n="69" d="100"/>
        </p:scale>
        <p:origin x="780" y="84"/>
      </p:cViewPr>
      <p:guideLst/>
    </p:cSldViewPr>
  </p:slideViewPr>
  <p:outlineViewPr>
    <p:cViewPr>
      <p:scale>
        <a:sx n="33" d="100"/>
        <a:sy n="33" d="100"/>
      </p:scale>
      <p:origin x="0" y="-35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8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56CCE5-D8A0-4CD5-A1AB-AE2D7FED14E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0E47FF-266B-4BEF-A164-1276925FD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44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9E8C-DB54-47AC-8518-45DF1FA1B83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5490B-4922-47D3-A4F1-FAEA14270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6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5490B-4922-47D3-A4F1-FAEA142704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9E29-B5CB-476D-B60F-449A27BD726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9E65-B8EF-4BD6-8842-7889C225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1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9E29-B5CB-476D-B60F-449A27BD726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9E65-B8EF-4BD6-8842-7889C225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8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9E29-B5CB-476D-B60F-449A27BD726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9E65-B8EF-4BD6-8842-7889C225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0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9E29-B5CB-476D-B60F-449A27BD726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9E65-B8EF-4BD6-8842-7889C225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5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9E29-B5CB-476D-B60F-449A27BD726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9E65-B8EF-4BD6-8842-7889C225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5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9E29-B5CB-476D-B60F-449A27BD726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9E65-B8EF-4BD6-8842-7889C225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8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9E29-B5CB-476D-B60F-449A27BD726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9E65-B8EF-4BD6-8842-7889C225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9E29-B5CB-476D-B60F-449A27BD726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9E65-B8EF-4BD6-8842-7889C225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4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9E29-B5CB-476D-B60F-449A27BD726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9E65-B8EF-4BD6-8842-7889C225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1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9E29-B5CB-476D-B60F-449A27BD726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9E65-B8EF-4BD6-8842-7889C225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3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9E29-B5CB-476D-B60F-449A27BD726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9E65-B8EF-4BD6-8842-7889C225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A9E29-B5CB-476D-B60F-449A27BD726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99E65-B8EF-4BD6-8842-7889C225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8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.usnews.com/best-hospitals/area/va/southwestern-virgini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pt.virginia.gov/media/2895/draft-2019-virginia-drpt-coordinated-human-service-mobility-plan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distance-cities.com/distance-jonesville-va-to-johnson-city-t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washingtonpost.com/resizer/nd_TNq6-5QgIara6naHg_NSmoY0=/1484x0/arc-anglerfish-washpost-prod-washpost.s3.amazonaws.com/public/LRYEKUCNSQI6PGD4IKVVORO3F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-428625"/>
            <a:ext cx="10058400" cy="237716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Access to Services In Rural Southwest Virginia: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2301071"/>
            <a:ext cx="10058400" cy="107768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Transportation Issue</a:t>
            </a:r>
            <a:endParaRPr lang="en-US" sz="6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95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Impact On: Elderly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82" y="1356042"/>
            <a:ext cx="10668926" cy="550195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51280" y="4653280"/>
            <a:ext cx="3749040" cy="16052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055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Impact On: Elderly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" y="2088572"/>
            <a:ext cx="11473180" cy="4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7345" t="92744"/>
          <a:stretch/>
        </p:blipFill>
        <p:spPr>
          <a:xfrm>
            <a:off x="409575" y="6357938"/>
            <a:ext cx="3362325" cy="359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51818" y="1611518"/>
            <a:ext cx="2272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SW Virginia:  78,442 (20%)</a:t>
            </a:r>
          </a:p>
        </p:txBody>
      </p:sp>
    </p:spTree>
    <p:extLst>
      <p:ext uri="{BB962C8B-B14F-4D97-AF65-F5344CB8AC3E}">
        <p14:creationId xmlns:p14="http://schemas.microsoft.com/office/powerpoint/2010/main" val="710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710"/>
          <a:stretch/>
        </p:blipFill>
        <p:spPr>
          <a:xfrm>
            <a:off x="1280160" y="1170147"/>
            <a:ext cx="10114915" cy="564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Impact On: Disabled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80160" y="4561840"/>
            <a:ext cx="3921760" cy="1727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Impact On: Disabled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89572"/>
            <a:ext cx="11023601" cy="4768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7345" t="92744"/>
          <a:stretch/>
        </p:blipFill>
        <p:spPr>
          <a:xfrm>
            <a:off x="942975" y="6391275"/>
            <a:ext cx="3362325" cy="359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48750" y="1827962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82,343 (21%)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9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Impact On: Poverty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905000"/>
            <a:ext cx="10296525" cy="4953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02080" y="4653280"/>
            <a:ext cx="3403600" cy="1676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Impact On: Poverty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79" y="2052774"/>
            <a:ext cx="11534775" cy="4690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7345" t="92744"/>
          <a:stretch/>
        </p:blipFill>
        <p:spPr>
          <a:xfrm>
            <a:off x="1152525" y="6384290"/>
            <a:ext cx="3362325" cy="359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2100" y="1690688"/>
            <a:ext cx="240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71,000 (18%)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75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690" y="35496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Impact On: Veterans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Map of Virginia Veter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05" y="2007552"/>
            <a:ext cx="10594030" cy="468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86725" y="1455480"/>
            <a:ext cx="4029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Approx. 25,000 (6.4%) in SW Virginia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81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116" y="214999"/>
            <a:ext cx="11405607" cy="970151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Local Community and Specialty Care Hospital Locations in Southwest Virginia </a:t>
            </a:r>
            <a:endParaRPr lang="en-US" b="1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81" y="1325357"/>
            <a:ext cx="11272076" cy="5402576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411881" y="1871681"/>
            <a:ext cx="339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Green – local community hospital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Red – Specialty services hospital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32" y="218891"/>
            <a:ext cx="11811768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S</a:t>
            </a:r>
            <a:r>
              <a:rPr lang="en-US" sz="4800" b="1" dirty="0" smtClean="0">
                <a:solidFill>
                  <a:schemeClr val="tx1"/>
                </a:solidFill>
              </a:rPr>
              <a:t>pecialty Care Hospitals</a:t>
            </a:r>
            <a:endParaRPr lang="en-US" sz="48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671604"/>
              </p:ext>
            </p:extLst>
          </p:nvPr>
        </p:nvGraphicFramePr>
        <p:xfrm>
          <a:off x="606583" y="1362806"/>
          <a:ext cx="10683088" cy="4270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3968">
                  <a:extLst>
                    <a:ext uri="{9D8B030D-6E8A-4147-A177-3AD203B41FA5}">
                      <a16:colId xmlns:a16="http://schemas.microsoft.com/office/drawing/2014/main" val="2751721157"/>
                    </a:ext>
                  </a:extLst>
                </a:gridCol>
                <a:gridCol w="2811340">
                  <a:extLst>
                    <a:ext uri="{9D8B030D-6E8A-4147-A177-3AD203B41FA5}">
                      <a16:colId xmlns:a16="http://schemas.microsoft.com/office/drawing/2014/main" val="1630756559"/>
                    </a:ext>
                  </a:extLst>
                </a:gridCol>
                <a:gridCol w="6887780">
                  <a:extLst>
                    <a:ext uri="{9D8B030D-6E8A-4147-A177-3AD203B41FA5}">
                      <a16:colId xmlns:a16="http://schemas.microsoft.com/office/drawing/2014/main" val="1254473775"/>
                    </a:ext>
                  </a:extLst>
                </a:gridCol>
              </a:tblGrid>
              <a:tr h="4433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Hospital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Specialties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315871"/>
                  </a:ext>
                </a:extLst>
              </a:tr>
              <a:tr h="8244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Roanoke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Carilon Roanoke Memorial Hospital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Cancer treatment, cardiology &amp; heart surgery, diabetes &amp; endocrinology, gastroenterology &amp; GI surgery, geriatrics, gynecology, nephrology, neurology &amp; neurosurgery, orthopedics, pulmonary &amp; lung surgery, urology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2504266"/>
                  </a:ext>
                </a:extLst>
              </a:tr>
              <a:tr h="5455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Salem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Lewis-Gale Medical Center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Cancer treatment, diabetes &amp; endocrinology, gastroenterology &amp; GI surgery, nephrology, neurology &amp; neurosurgery, orthopedics, urology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9052023"/>
                  </a:ext>
                </a:extLst>
              </a:tr>
              <a:tr h="4166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Abingdon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Johnston Memorial Hospital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Gastroenterology &amp; GI surgery, geriatrics, nephrology, orthopedics, pulmonary &amp; lung surgery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677364"/>
                  </a:ext>
                </a:extLst>
              </a:tr>
              <a:tr h="4344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Catawba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Catawba Hospital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Psychiatry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518728"/>
                  </a:ext>
                </a:extLst>
              </a:tr>
              <a:tr h="5455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Southwest Virginia Mental Health Institute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Psychiatry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9426391"/>
                  </a:ext>
                </a:extLst>
              </a:tr>
              <a:tr h="514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Richlands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Clinch Valley Medical Center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Pulmonary &amp; lung surgery, urology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175965"/>
                  </a:ext>
                </a:extLst>
              </a:tr>
              <a:tr h="5455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Bristol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Rehabilitation Hospital of Southwest Virginia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Rehabilitation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86357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6583" y="5755985"/>
            <a:ext cx="809780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 hospitals listed for specialty treatment of:</a:t>
            </a:r>
          </a:p>
          <a:p>
            <a:r>
              <a:rPr lang="en-US" sz="1100" dirty="0" smtClean="0"/>
              <a:t>Ear, Nose &amp; Throat (ENT)</a:t>
            </a:r>
          </a:p>
          <a:p>
            <a:r>
              <a:rPr lang="en-US" sz="1100" dirty="0" smtClean="0"/>
              <a:t>Long term care</a:t>
            </a:r>
          </a:p>
          <a:p>
            <a:r>
              <a:rPr lang="en-US" sz="1100" dirty="0" smtClean="0"/>
              <a:t>Ophthalmology</a:t>
            </a:r>
          </a:p>
          <a:p>
            <a:r>
              <a:rPr lang="en-US" sz="1100" dirty="0" smtClean="0"/>
              <a:t>Rheumatology 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6651696" y="5629951"/>
            <a:ext cx="50383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hlinkClick r:id="rId2"/>
              </a:rPr>
              <a:t>https://health.usnews.com/best-hospitals/area/va/southwestern-virginia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32" y="218891"/>
            <a:ext cx="11811768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Veterans Care Facilities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virginiaheartattackcoalition.org/wp-content/uploads/2012/06/vhac-regions-color-labels-c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26" t="103801" r="79771" b="-46593"/>
          <a:stretch/>
        </p:blipFill>
        <p:spPr bwMode="auto">
          <a:xfrm>
            <a:off x="600536" y="6242666"/>
            <a:ext cx="2773363" cy="133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8582" y="1729911"/>
            <a:ext cx="11738110" cy="5032296"/>
            <a:chOff x="1833564" y="3408449"/>
            <a:chExt cx="6276095" cy="2681172"/>
          </a:xfrm>
        </p:grpSpPr>
        <p:sp>
          <p:nvSpPr>
            <p:cNvPr id="39" name="Freeform 204"/>
            <p:cNvSpPr>
              <a:spLocks/>
            </p:cNvSpPr>
            <p:nvPr/>
          </p:nvSpPr>
          <p:spPr bwMode="auto">
            <a:xfrm>
              <a:off x="5074849" y="4166050"/>
              <a:ext cx="869836" cy="700727"/>
            </a:xfrm>
            <a:custGeom>
              <a:avLst/>
              <a:gdLst>
                <a:gd name="T0" fmla="*/ 2147483647 w 380"/>
                <a:gd name="T1" fmla="*/ 2147483647 h 312"/>
                <a:gd name="T2" fmla="*/ 2147483647 w 380"/>
                <a:gd name="T3" fmla="*/ 0 h 312"/>
                <a:gd name="T4" fmla="*/ 2147483647 w 380"/>
                <a:gd name="T5" fmla="*/ 2147483647 h 312"/>
                <a:gd name="T6" fmla="*/ 2147483647 w 380"/>
                <a:gd name="T7" fmla="*/ 2147483647 h 312"/>
                <a:gd name="T8" fmla="*/ 2147483647 w 380"/>
                <a:gd name="T9" fmla="*/ 2147483647 h 312"/>
                <a:gd name="T10" fmla="*/ 2147483647 w 380"/>
                <a:gd name="T11" fmla="*/ 2147483647 h 312"/>
                <a:gd name="T12" fmla="*/ 2147483647 w 380"/>
                <a:gd name="T13" fmla="*/ 2147483647 h 312"/>
                <a:gd name="T14" fmla="*/ 2147483647 w 380"/>
                <a:gd name="T15" fmla="*/ 2147483647 h 312"/>
                <a:gd name="T16" fmla="*/ 2147483647 w 380"/>
                <a:gd name="T17" fmla="*/ 2147483647 h 312"/>
                <a:gd name="T18" fmla="*/ 2147483647 w 380"/>
                <a:gd name="T19" fmla="*/ 2147483647 h 312"/>
                <a:gd name="T20" fmla="*/ 2147483647 w 380"/>
                <a:gd name="T21" fmla="*/ 2147483647 h 312"/>
                <a:gd name="T22" fmla="*/ 2147483647 w 380"/>
                <a:gd name="T23" fmla="*/ 2147483647 h 312"/>
                <a:gd name="T24" fmla="*/ 2147483647 w 380"/>
                <a:gd name="T25" fmla="*/ 2147483647 h 312"/>
                <a:gd name="T26" fmla="*/ 2147483647 w 380"/>
                <a:gd name="T27" fmla="*/ 2147483647 h 312"/>
                <a:gd name="T28" fmla="*/ 2147483647 w 380"/>
                <a:gd name="T29" fmla="*/ 2147483647 h 312"/>
                <a:gd name="T30" fmla="*/ 2147483647 w 380"/>
                <a:gd name="T31" fmla="*/ 2147483647 h 312"/>
                <a:gd name="T32" fmla="*/ 0 w 380"/>
                <a:gd name="T33" fmla="*/ 2147483647 h 312"/>
                <a:gd name="T34" fmla="*/ 2147483647 w 380"/>
                <a:gd name="T35" fmla="*/ 2147483647 h 312"/>
                <a:gd name="T36" fmla="*/ 2147483647 w 380"/>
                <a:gd name="T37" fmla="*/ 2147483647 h 312"/>
                <a:gd name="T38" fmla="*/ 2147483647 w 380"/>
                <a:gd name="T39" fmla="*/ 2147483647 h 312"/>
                <a:gd name="T40" fmla="*/ 2147483647 w 380"/>
                <a:gd name="T41" fmla="*/ 2147483647 h 312"/>
                <a:gd name="T42" fmla="*/ 2147483647 w 380"/>
                <a:gd name="T43" fmla="*/ 2147483647 h 312"/>
                <a:gd name="T44" fmla="*/ 2147483647 w 380"/>
                <a:gd name="T45" fmla="*/ 2147483647 h 312"/>
                <a:gd name="T46" fmla="*/ 2147483647 w 380"/>
                <a:gd name="T47" fmla="*/ 2147483647 h 312"/>
                <a:gd name="T48" fmla="*/ 2147483647 w 380"/>
                <a:gd name="T49" fmla="*/ 2147483647 h 3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0"/>
                <a:gd name="T76" fmla="*/ 0 h 312"/>
                <a:gd name="T77" fmla="*/ 380 w 380"/>
                <a:gd name="T78" fmla="*/ 312 h 3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0" h="312">
                  <a:moveTo>
                    <a:pt x="228" y="12"/>
                  </a:moveTo>
                  <a:lnTo>
                    <a:pt x="303" y="0"/>
                  </a:lnTo>
                  <a:lnTo>
                    <a:pt x="287" y="24"/>
                  </a:lnTo>
                  <a:lnTo>
                    <a:pt x="362" y="108"/>
                  </a:lnTo>
                  <a:lnTo>
                    <a:pt x="371" y="96"/>
                  </a:lnTo>
                  <a:lnTo>
                    <a:pt x="379" y="108"/>
                  </a:lnTo>
                  <a:lnTo>
                    <a:pt x="362" y="108"/>
                  </a:lnTo>
                  <a:lnTo>
                    <a:pt x="379" y="132"/>
                  </a:lnTo>
                  <a:lnTo>
                    <a:pt x="337" y="155"/>
                  </a:lnTo>
                  <a:lnTo>
                    <a:pt x="346" y="203"/>
                  </a:lnTo>
                  <a:lnTo>
                    <a:pt x="219" y="240"/>
                  </a:lnTo>
                  <a:lnTo>
                    <a:pt x="211" y="227"/>
                  </a:lnTo>
                  <a:lnTo>
                    <a:pt x="177" y="240"/>
                  </a:lnTo>
                  <a:lnTo>
                    <a:pt x="152" y="227"/>
                  </a:lnTo>
                  <a:lnTo>
                    <a:pt x="59" y="311"/>
                  </a:lnTo>
                  <a:lnTo>
                    <a:pt x="17" y="263"/>
                  </a:lnTo>
                  <a:lnTo>
                    <a:pt x="0" y="240"/>
                  </a:lnTo>
                  <a:lnTo>
                    <a:pt x="76" y="215"/>
                  </a:lnTo>
                  <a:lnTo>
                    <a:pt x="119" y="180"/>
                  </a:lnTo>
                  <a:lnTo>
                    <a:pt x="127" y="155"/>
                  </a:lnTo>
                  <a:lnTo>
                    <a:pt x="76" y="132"/>
                  </a:lnTo>
                  <a:lnTo>
                    <a:pt x="127" y="108"/>
                  </a:lnTo>
                  <a:lnTo>
                    <a:pt x="119" y="72"/>
                  </a:lnTo>
                  <a:lnTo>
                    <a:pt x="152" y="48"/>
                  </a:lnTo>
                  <a:lnTo>
                    <a:pt x="228" y="1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05"/>
            <p:cNvSpPr>
              <a:spLocks/>
            </p:cNvSpPr>
            <p:nvPr/>
          </p:nvSpPr>
          <p:spPr bwMode="auto">
            <a:xfrm>
              <a:off x="3820454" y="3653980"/>
              <a:ext cx="833211" cy="1024139"/>
            </a:xfrm>
            <a:custGeom>
              <a:avLst/>
              <a:gdLst>
                <a:gd name="T0" fmla="*/ 2147483647 w 364"/>
                <a:gd name="T1" fmla="*/ 0 h 456"/>
                <a:gd name="T2" fmla="*/ 2147483647 w 364"/>
                <a:gd name="T3" fmla="*/ 2147483647 h 456"/>
                <a:gd name="T4" fmla="*/ 2147483647 w 364"/>
                <a:gd name="T5" fmla="*/ 2147483647 h 456"/>
                <a:gd name="T6" fmla="*/ 2147483647 w 364"/>
                <a:gd name="T7" fmla="*/ 2147483647 h 456"/>
                <a:gd name="T8" fmla="*/ 2147483647 w 364"/>
                <a:gd name="T9" fmla="*/ 2147483647 h 456"/>
                <a:gd name="T10" fmla="*/ 2147483647 w 364"/>
                <a:gd name="T11" fmla="*/ 2147483647 h 456"/>
                <a:gd name="T12" fmla="*/ 2147483647 w 364"/>
                <a:gd name="T13" fmla="*/ 2147483647 h 456"/>
                <a:gd name="T14" fmla="*/ 2147483647 w 364"/>
                <a:gd name="T15" fmla="*/ 2147483647 h 456"/>
                <a:gd name="T16" fmla="*/ 2147483647 w 364"/>
                <a:gd name="T17" fmla="*/ 2147483647 h 456"/>
                <a:gd name="T18" fmla="*/ 2147483647 w 364"/>
                <a:gd name="T19" fmla="*/ 2147483647 h 456"/>
                <a:gd name="T20" fmla="*/ 2147483647 w 364"/>
                <a:gd name="T21" fmla="*/ 2147483647 h 456"/>
                <a:gd name="T22" fmla="*/ 2147483647 w 364"/>
                <a:gd name="T23" fmla="*/ 2147483647 h 456"/>
                <a:gd name="T24" fmla="*/ 2147483647 w 364"/>
                <a:gd name="T25" fmla="*/ 2147483647 h 456"/>
                <a:gd name="T26" fmla="*/ 2147483647 w 364"/>
                <a:gd name="T27" fmla="*/ 2147483647 h 456"/>
                <a:gd name="T28" fmla="*/ 2147483647 w 364"/>
                <a:gd name="T29" fmla="*/ 2147483647 h 456"/>
                <a:gd name="T30" fmla="*/ 2147483647 w 364"/>
                <a:gd name="T31" fmla="*/ 2147483647 h 456"/>
                <a:gd name="T32" fmla="*/ 2147483647 w 364"/>
                <a:gd name="T33" fmla="*/ 2147483647 h 456"/>
                <a:gd name="T34" fmla="*/ 2147483647 w 364"/>
                <a:gd name="T35" fmla="*/ 2147483647 h 456"/>
                <a:gd name="T36" fmla="*/ 2147483647 w 364"/>
                <a:gd name="T37" fmla="*/ 2147483647 h 456"/>
                <a:gd name="T38" fmla="*/ 2147483647 w 364"/>
                <a:gd name="T39" fmla="*/ 2147483647 h 456"/>
                <a:gd name="T40" fmla="*/ 0 w 364"/>
                <a:gd name="T41" fmla="*/ 2147483647 h 456"/>
                <a:gd name="T42" fmla="*/ 2147483647 w 364"/>
                <a:gd name="T43" fmla="*/ 0 h 4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4"/>
                <a:gd name="T67" fmla="*/ 0 h 456"/>
                <a:gd name="T68" fmla="*/ 364 w 364"/>
                <a:gd name="T69" fmla="*/ 456 h 4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4" h="456">
                  <a:moveTo>
                    <a:pt x="219" y="0"/>
                  </a:moveTo>
                  <a:lnTo>
                    <a:pt x="253" y="36"/>
                  </a:lnTo>
                  <a:lnTo>
                    <a:pt x="202" y="60"/>
                  </a:lnTo>
                  <a:lnTo>
                    <a:pt x="236" y="96"/>
                  </a:lnTo>
                  <a:lnTo>
                    <a:pt x="253" y="168"/>
                  </a:lnTo>
                  <a:lnTo>
                    <a:pt x="287" y="204"/>
                  </a:lnTo>
                  <a:lnTo>
                    <a:pt x="295" y="240"/>
                  </a:lnTo>
                  <a:lnTo>
                    <a:pt x="354" y="252"/>
                  </a:lnTo>
                  <a:lnTo>
                    <a:pt x="363" y="276"/>
                  </a:lnTo>
                  <a:lnTo>
                    <a:pt x="354" y="300"/>
                  </a:lnTo>
                  <a:lnTo>
                    <a:pt x="295" y="336"/>
                  </a:lnTo>
                  <a:lnTo>
                    <a:pt x="261" y="360"/>
                  </a:lnTo>
                  <a:lnTo>
                    <a:pt x="261" y="372"/>
                  </a:lnTo>
                  <a:lnTo>
                    <a:pt x="202" y="383"/>
                  </a:lnTo>
                  <a:lnTo>
                    <a:pt x="169" y="455"/>
                  </a:lnTo>
                  <a:lnTo>
                    <a:pt x="110" y="455"/>
                  </a:lnTo>
                  <a:lnTo>
                    <a:pt x="118" y="443"/>
                  </a:lnTo>
                  <a:lnTo>
                    <a:pt x="51" y="300"/>
                  </a:lnTo>
                  <a:lnTo>
                    <a:pt x="42" y="252"/>
                  </a:lnTo>
                  <a:lnTo>
                    <a:pt x="9" y="228"/>
                  </a:lnTo>
                  <a:lnTo>
                    <a:pt x="0" y="228"/>
                  </a:lnTo>
                  <a:lnTo>
                    <a:pt x="219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08"/>
            <p:cNvSpPr>
              <a:spLocks/>
            </p:cNvSpPr>
            <p:nvPr/>
          </p:nvSpPr>
          <p:spPr bwMode="auto">
            <a:xfrm>
              <a:off x="6521524" y="3413667"/>
              <a:ext cx="714182" cy="700727"/>
            </a:xfrm>
            <a:custGeom>
              <a:avLst/>
              <a:gdLst>
                <a:gd name="T0" fmla="*/ 2147483647 w 312"/>
                <a:gd name="T1" fmla="*/ 2147483647 h 312"/>
                <a:gd name="T2" fmla="*/ 2147483647 w 312"/>
                <a:gd name="T3" fmla="*/ 2147483647 h 312"/>
                <a:gd name="T4" fmla="*/ 2147483647 w 312"/>
                <a:gd name="T5" fmla="*/ 2147483647 h 312"/>
                <a:gd name="T6" fmla="*/ 2147483647 w 312"/>
                <a:gd name="T7" fmla="*/ 2147483647 h 312"/>
                <a:gd name="T8" fmla="*/ 2147483647 w 312"/>
                <a:gd name="T9" fmla="*/ 2147483647 h 312"/>
                <a:gd name="T10" fmla="*/ 2147483647 w 312"/>
                <a:gd name="T11" fmla="*/ 2147483647 h 312"/>
                <a:gd name="T12" fmla="*/ 2147483647 w 312"/>
                <a:gd name="T13" fmla="*/ 2147483647 h 312"/>
                <a:gd name="T14" fmla="*/ 2147483647 w 312"/>
                <a:gd name="T15" fmla="*/ 0 h 312"/>
                <a:gd name="T16" fmla="*/ 2147483647 w 312"/>
                <a:gd name="T17" fmla="*/ 2147483647 h 312"/>
                <a:gd name="T18" fmla="*/ 2147483647 w 312"/>
                <a:gd name="T19" fmla="*/ 2147483647 h 312"/>
                <a:gd name="T20" fmla="*/ 2147483647 w 312"/>
                <a:gd name="T21" fmla="*/ 2147483647 h 312"/>
                <a:gd name="T22" fmla="*/ 2147483647 w 312"/>
                <a:gd name="T23" fmla="*/ 2147483647 h 312"/>
                <a:gd name="T24" fmla="*/ 2147483647 w 312"/>
                <a:gd name="T25" fmla="*/ 2147483647 h 312"/>
                <a:gd name="T26" fmla="*/ 2147483647 w 312"/>
                <a:gd name="T27" fmla="*/ 2147483647 h 312"/>
                <a:gd name="T28" fmla="*/ 2147483647 w 312"/>
                <a:gd name="T29" fmla="*/ 2147483647 h 312"/>
                <a:gd name="T30" fmla="*/ 2147483647 w 312"/>
                <a:gd name="T31" fmla="*/ 2147483647 h 312"/>
                <a:gd name="T32" fmla="*/ 2147483647 w 312"/>
                <a:gd name="T33" fmla="*/ 2147483647 h 312"/>
                <a:gd name="T34" fmla="*/ 0 w 312"/>
                <a:gd name="T35" fmla="*/ 2147483647 h 312"/>
                <a:gd name="T36" fmla="*/ 2147483647 w 312"/>
                <a:gd name="T37" fmla="*/ 2147483647 h 3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2"/>
                <a:gd name="T58" fmla="*/ 0 h 312"/>
                <a:gd name="T59" fmla="*/ 312 w 312"/>
                <a:gd name="T60" fmla="*/ 312 h 3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2" h="312">
                  <a:moveTo>
                    <a:pt x="101" y="143"/>
                  </a:moveTo>
                  <a:lnTo>
                    <a:pt x="118" y="107"/>
                  </a:lnTo>
                  <a:lnTo>
                    <a:pt x="101" y="119"/>
                  </a:lnTo>
                  <a:lnTo>
                    <a:pt x="92" y="107"/>
                  </a:lnTo>
                  <a:lnTo>
                    <a:pt x="92" y="83"/>
                  </a:lnTo>
                  <a:lnTo>
                    <a:pt x="151" y="24"/>
                  </a:lnTo>
                  <a:lnTo>
                    <a:pt x="202" y="59"/>
                  </a:lnTo>
                  <a:lnTo>
                    <a:pt x="278" y="0"/>
                  </a:lnTo>
                  <a:lnTo>
                    <a:pt x="286" y="12"/>
                  </a:lnTo>
                  <a:lnTo>
                    <a:pt x="286" y="24"/>
                  </a:lnTo>
                  <a:lnTo>
                    <a:pt x="311" y="107"/>
                  </a:lnTo>
                  <a:lnTo>
                    <a:pt x="253" y="215"/>
                  </a:lnTo>
                  <a:lnTo>
                    <a:pt x="210" y="251"/>
                  </a:lnTo>
                  <a:lnTo>
                    <a:pt x="168" y="263"/>
                  </a:lnTo>
                  <a:lnTo>
                    <a:pt x="135" y="287"/>
                  </a:lnTo>
                  <a:lnTo>
                    <a:pt x="92" y="275"/>
                  </a:lnTo>
                  <a:lnTo>
                    <a:pt x="17" y="311"/>
                  </a:lnTo>
                  <a:lnTo>
                    <a:pt x="0" y="215"/>
                  </a:lnTo>
                  <a:lnTo>
                    <a:pt x="101" y="14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09"/>
            <p:cNvSpPr>
              <a:spLocks/>
            </p:cNvSpPr>
            <p:nvPr/>
          </p:nvSpPr>
          <p:spPr bwMode="auto">
            <a:xfrm>
              <a:off x="3472518" y="4166050"/>
              <a:ext cx="620330" cy="700727"/>
            </a:xfrm>
            <a:custGeom>
              <a:avLst/>
              <a:gdLst>
                <a:gd name="T0" fmla="*/ 2147483647 w 271"/>
                <a:gd name="T1" fmla="*/ 2147483647 h 312"/>
                <a:gd name="T2" fmla="*/ 2147483647 w 271"/>
                <a:gd name="T3" fmla="*/ 0 h 312"/>
                <a:gd name="T4" fmla="*/ 2147483647 w 271"/>
                <a:gd name="T5" fmla="*/ 0 h 312"/>
                <a:gd name="T6" fmla="*/ 2147483647 w 271"/>
                <a:gd name="T7" fmla="*/ 2147483647 h 312"/>
                <a:gd name="T8" fmla="*/ 2147483647 w 271"/>
                <a:gd name="T9" fmla="*/ 2147483647 h 312"/>
                <a:gd name="T10" fmla="*/ 2147483647 w 271"/>
                <a:gd name="T11" fmla="*/ 2147483647 h 312"/>
                <a:gd name="T12" fmla="*/ 2147483647 w 271"/>
                <a:gd name="T13" fmla="*/ 2147483647 h 312"/>
                <a:gd name="T14" fmla="*/ 2147483647 w 271"/>
                <a:gd name="T15" fmla="*/ 2147483647 h 312"/>
                <a:gd name="T16" fmla="*/ 2147483647 w 271"/>
                <a:gd name="T17" fmla="*/ 2147483647 h 312"/>
                <a:gd name="T18" fmla="*/ 2147483647 w 271"/>
                <a:gd name="T19" fmla="*/ 2147483647 h 312"/>
                <a:gd name="T20" fmla="*/ 2147483647 w 271"/>
                <a:gd name="T21" fmla="*/ 2147483647 h 312"/>
                <a:gd name="T22" fmla="*/ 2147483647 w 271"/>
                <a:gd name="T23" fmla="*/ 2147483647 h 312"/>
                <a:gd name="T24" fmla="*/ 2147483647 w 271"/>
                <a:gd name="T25" fmla="*/ 2147483647 h 312"/>
                <a:gd name="T26" fmla="*/ 2147483647 w 271"/>
                <a:gd name="T27" fmla="*/ 2147483647 h 312"/>
                <a:gd name="T28" fmla="*/ 2147483647 w 271"/>
                <a:gd name="T29" fmla="*/ 2147483647 h 312"/>
                <a:gd name="T30" fmla="*/ 2147483647 w 271"/>
                <a:gd name="T31" fmla="*/ 2147483647 h 312"/>
                <a:gd name="T32" fmla="*/ 0 w 271"/>
                <a:gd name="T33" fmla="*/ 2147483647 h 312"/>
                <a:gd name="T34" fmla="*/ 2147483647 w 271"/>
                <a:gd name="T35" fmla="*/ 2147483647 h 3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1"/>
                <a:gd name="T55" fmla="*/ 0 h 312"/>
                <a:gd name="T56" fmla="*/ 271 w 271"/>
                <a:gd name="T57" fmla="*/ 312 h 3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1" h="312">
                  <a:moveTo>
                    <a:pt x="127" y="24"/>
                  </a:moveTo>
                  <a:lnTo>
                    <a:pt x="152" y="0"/>
                  </a:lnTo>
                  <a:lnTo>
                    <a:pt x="160" y="0"/>
                  </a:lnTo>
                  <a:lnTo>
                    <a:pt x="194" y="24"/>
                  </a:lnTo>
                  <a:lnTo>
                    <a:pt x="203" y="72"/>
                  </a:lnTo>
                  <a:lnTo>
                    <a:pt x="270" y="215"/>
                  </a:lnTo>
                  <a:lnTo>
                    <a:pt x="261" y="227"/>
                  </a:lnTo>
                  <a:lnTo>
                    <a:pt x="228" y="240"/>
                  </a:lnTo>
                  <a:lnTo>
                    <a:pt x="194" y="276"/>
                  </a:lnTo>
                  <a:lnTo>
                    <a:pt x="177" y="263"/>
                  </a:lnTo>
                  <a:lnTo>
                    <a:pt x="143" y="299"/>
                  </a:lnTo>
                  <a:lnTo>
                    <a:pt x="127" y="311"/>
                  </a:lnTo>
                  <a:lnTo>
                    <a:pt x="110" y="276"/>
                  </a:lnTo>
                  <a:lnTo>
                    <a:pt x="34" y="240"/>
                  </a:lnTo>
                  <a:lnTo>
                    <a:pt x="34" y="215"/>
                  </a:lnTo>
                  <a:lnTo>
                    <a:pt x="9" y="155"/>
                  </a:lnTo>
                  <a:lnTo>
                    <a:pt x="0" y="72"/>
                  </a:lnTo>
                  <a:lnTo>
                    <a:pt x="127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11"/>
            <p:cNvSpPr>
              <a:spLocks/>
            </p:cNvSpPr>
            <p:nvPr/>
          </p:nvSpPr>
          <p:spPr bwMode="auto">
            <a:xfrm>
              <a:off x="5731804" y="3788735"/>
              <a:ext cx="830923" cy="676022"/>
            </a:xfrm>
            <a:custGeom>
              <a:avLst/>
              <a:gdLst>
                <a:gd name="T0" fmla="*/ 2147483647 w 363"/>
                <a:gd name="T1" fmla="*/ 2147483647 h 301"/>
                <a:gd name="T2" fmla="*/ 2147483647 w 363"/>
                <a:gd name="T3" fmla="*/ 2147483647 h 301"/>
                <a:gd name="T4" fmla="*/ 2147483647 w 363"/>
                <a:gd name="T5" fmla="*/ 2147483647 h 301"/>
                <a:gd name="T6" fmla="*/ 2147483647 w 363"/>
                <a:gd name="T7" fmla="*/ 2147483647 h 301"/>
                <a:gd name="T8" fmla="*/ 2147483647 w 363"/>
                <a:gd name="T9" fmla="*/ 2147483647 h 301"/>
                <a:gd name="T10" fmla="*/ 2147483647 w 363"/>
                <a:gd name="T11" fmla="*/ 0 h 301"/>
                <a:gd name="T12" fmla="*/ 2147483647 w 363"/>
                <a:gd name="T13" fmla="*/ 2147483647 h 301"/>
                <a:gd name="T14" fmla="*/ 2147483647 w 363"/>
                <a:gd name="T15" fmla="*/ 2147483647 h 301"/>
                <a:gd name="T16" fmla="*/ 2147483647 w 363"/>
                <a:gd name="T17" fmla="*/ 2147483647 h 301"/>
                <a:gd name="T18" fmla="*/ 2147483647 w 363"/>
                <a:gd name="T19" fmla="*/ 2147483647 h 301"/>
                <a:gd name="T20" fmla="*/ 2147483647 w 363"/>
                <a:gd name="T21" fmla="*/ 2147483647 h 301"/>
                <a:gd name="T22" fmla="*/ 2147483647 w 363"/>
                <a:gd name="T23" fmla="*/ 2147483647 h 301"/>
                <a:gd name="T24" fmla="*/ 2147483647 w 363"/>
                <a:gd name="T25" fmla="*/ 2147483647 h 301"/>
                <a:gd name="T26" fmla="*/ 2147483647 w 363"/>
                <a:gd name="T27" fmla="*/ 2147483647 h 301"/>
                <a:gd name="T28" fmla="*/ 2147483647 w 363"/>
                <a:gd name="T29" fmla="*/ 2147483647 h 301"/>
                <a:gd name="T30" fmla="*/ 2147483647 w 363"/>
                <a:gd name="T31" fmla="*/ 2147483647 h 301"/>
                <a:gd name="T32" fmla="*/ 0 w 363"/>
                <a:gd name="T33" fmla="*/ 2147483647 h 301"/>
                <a:gd name="T34" fmla="*/ 2147483647 w 363"/>
                <a:gd name="T35" fmla="*/ 2147483647 h 301"/>
                <a:gd name="T36" fmla="*/ 2147483647 w 363"/>
                <a:gd name="T37" fmla="*/ 2147483647 h 3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3"/>
                <a:gd name="T58" fmla="*/ 0 h 301"/>
                <a:gd name="T59" fmla="*/ 363 w 363"/>
                <a:gd name="T60" fmla="*/ 301 h 30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3" h="301">
                  <a:moveTo>
                    <a:pt x="58" y="168"/>
                  </a:moveTo>
                  <a:lnTo>
                    <a:pt x="101" y="120"/>
                  </a:lnTo>
                  <a:lnTo>
                    <a:pt x="75" y="84"/>
                  </a:lnTo>
                  <a:lnTo>
                    <a:pt x="92" y="48"/>
                  </a:lnTo>
                  <a:lnTo>
                    <a:pt x="151" y="96"/>
                  </a:lnTo>
                  <a:lnTo>
                    <a:pt x="320" y="0"/>
                  </a:lnTo>
                  <a:lnTo>
                    <a:pt x="345" y="48"/>
                  </a:lnTo>
                  <a:lnTo>
                    <a:pt x="362" y="144"/>
                  </a:lnTo>
                  <a:lnTo>
                    <a:pt x="328" y="192"/>
                  </a:lnTo>
                  <a:lnTo>
                    <a:pt x="260" y="216"/>
                  </a:lnTo>
                  <a:lnTo>
                    <a:pt x="134" y="276"/>
                  </a:lnTo>
                  <a:lnTo>
                    <a:pt x="92" y="300"/>
                  </a:lnTo>
                  <a:lnTo>
                    <a:pt x="75" y="276"/>
                  </a:lnTo>
                  <a:lnTo>
                    <a:pt x="92" y="276"/>
                  </a:lnTo>
                  <a:lnTo>
                    <a:pt x="84" y="264"/>
                  </a:lnTo>
                  <a:lnTo>
                    <a:pt x="75" y="276"/>
                  </a:lnTo>
                  <a:lnTo>
                    <a:pt x="0" y="192"/>
                  </a:lnTo>
                  <a:lnTo>
                    <a:pt x="16" y="168"/>
                  </a:lnTo>
                  <a:lnTo>
                    <a:pt x="58" y="16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13"/>
            <p:cNvSpPr>
              <a:spLocks/>
            </p:cNvSpPr>
            <p:nvPr/>
          </p:nvSpPr>
          <p:spPr bwMode="auto">
            <a:xfrm>
              <a:off x="4765827" y="5158745"/>
              <a:ext cx="1238374" cy="514316"/>
            </a:xfrm>
            <a:custGeom>
              <a:avLst/>
              <a:gdLst>
                <a:gd name="T0" fmla="*/ 0 w 541"/>
                <a:gd name="T1" fmla="*/ 2147483647 h 229"/>
                <a:gd name="T2" fmla="*/ 2147483647 w 541"/>
                <a:gd name="T3" fmla="*/ 2147483647 h 229"/>
                <a:gd name="T4" fmla="*/ 2147483647 w 541"/>
                <a:gd name="T5" fmla="*/ 2147483647 h 229"/>
                <a:gd name="T6" fmla="*/ 2147483647 w 541"/>
                <a:gd name="T7" fmla="*/ 2147483647 h 229"/>
                <a:gd name="T8" fmla="*/ 2147483647 w 541"/>
                <a:gd name="T9" fmla="*/ 2147483647 h 229"/>
                <a:gd name="T10" fmla="*/ 2147483647 w 541"/>
                <a:gd name="T11" fmla="*/ 2147483647 h 229"/>
                <a:gd name="T12" fmla="*/ 2147483647 w 541"/>
                <a:gd name="T13" fmla="*/ 2147483647 h 229"/>
                <a:gd name="T14" fmla="*/ 2147483647 w 541"/>
                <a:gd name="T15" fmla="*/ 2147483647 h 229"/>
                <a:gd name="T16" fmla="*/ 2147483647 w 541"/>
                <a:gd name="T17" fmla="*/ 2147483647 h 229"/>
                <a:gd name="T18" fmla="*/ 2147483647 w 541"/>
                <a:gd name="T19" fmla="*/ 0 h 229"/>
                <a:gd name="T20" fmla="*/ 2147483647 w 541"/>
                <a:gd name="T21" fmla="*/ 2147483647 h 229"/>
                <a:gd name="T22" fmla="*/ 2147483647 w 541"/>
                <a:gd name="T23" fmla="*/ 2147483647 h 229"/>
                <a:gd name="T24" fmla="*/ 2147483647 w 541"/>
                <a:gd name="T25" fmla="*/ 2147483647 h 229"/>
                <a:gd name="T26" fmla="*/ 2147483647 w 541"/>
                <a:gd name="T27" fmla="*/ 2147483647 h 229"/>
                <a:gd name="T28" fmla="*/ 0 w 541"/>
                <a:gd name="T29" fmla="*/ 2147483647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1"/>
                <a:gd name="T46" fmla="*/ 0 h 229"/>
                <a:gd name="T47" fmla="*/ 541 w 541"/>
                <a:gd name="T48" fmla="*/ 229 h 2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1" h="229">
                  <a:moveTo>
                    <a:pt x="0" y="204"/>
                  </a:moveTo>
                  <a:lnTo>
                    <a:pt x="17" y="180"/>
                  </a:lnTo>
                  <a:lnTo>
                    <a:pt x="34" y="180"/>
                  </a:lnTo>
                  <a:lnTo>
                    <a:pt x="34" y="156"/>
                  </a:lnTo>
                  <a:lnTo>
                    <a:pt x="84" y="120"/>
                  </a:lnTo>
                  <a:lnTo>
                    <a:pt x="76" y="96"/>
                  </a:lnTo>
                  <a:lnTo>
                    <a:pt x="261" y="48"/>
                  </a:lnTo>
                  <a:lnTo>
                    <a:pt x="362" y="48"/>
                  </a:lnTo>
                  <a:lnTo>
                    <a:pt x="370" y="12"/>
                  </a:lnTo>
                  <a:lnTo>
                    <a:pt x="404" y="0"/>
                  </a:lnTo>
                  <a:lnTo>
                    <a:pt x="472" y="120"/>
                  </a:lnTo>
                  <a:lnTo>
                    <a:pt x="464" y="144"/>
                  </a:lnTo>
                  <a:lnTo>
                    <a:pt x="480" y="156"/>
                  </a:lnTo>
                  <a:lnTo>
                    <a:pt x="540" y="228"/>
                  </a:lnTo>
                  <a:lnTo>
                    <a:pt x="0" y="20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17"/>
            <p:cNvSpPr>
              <a:spLocks/>
            </p:cNvSpPr>
            <p:nvPr/>
          </p:nvSpPr>
          <p:spPr bwMode="auto">
            <a:xfrm>
              <a:off x="1833564" y="4972335"/>
              <a:ext cx="1313911" cy="619874"/>
            </a:xfrm>
            <a:custGeom>
              <a:avLst/>
              <a:gdLst>
                <a:gd name="T0" fmla="*/ 0 w 574"/>
                <a:gd name="T1" fmla="*/ 2147483647 h 276"/>
                <a:gd name="T2" fmla="*/ 2147483647 w 574"/>
                <a:gd name="T3" fmla="*/ 2147483647 h 276"/>
                <a:gd name="T4" fmla="*/ 2147483647 w 574"/>
                <a:gd name="T5" fmla="*/ 2147483647 h 276"/>
                <a:gd name="T6" fmla="*/ 2147483647 w 574"/>
                <a:gd name="T7" fmla="*/ 2147483647 h 276"/>
                <a:gd name="T8" fmla="*/ 2147483647 w 574"/>
                <a:gd name="T9" fmla="*/ 2147483647 h 276"/>
                <a:gd name="T10" fmla="*/ 2147483647 w 574"/>
                <a:gd name="T11" fmla="*/ 2147483647 h 276"/>
                <a:gd name="T12" fmla="*/ 2147483647 w 574"/>
                <a:gd name="T13" fmla="*/ 2147483647 h 276"/>
                <a:gd name="T14" fmla="*/ 2147483647 w 574"/>
                <a:gd name="T15" fmla="*/ 2147483647 h 276"/>
                <a:gd name="T16" fmla="*/ 2147483647 w 574"/>
                <a:gd name="T17" fmla="*/ 2147483647 h 276"/>
                <a:gd name="T18" fmla="*/ 2147483647 w 574"/>
                <a:gd name="T19" fmla="*/ 0 h 276"/>
                <a:gd name="T20" fmla="*/ 2147483647 w 574"/>
                <a:gd name="T21" fmla="*/ 2147483647 h 276"/>
                <a:gd name="T22" fmla="*/ 2147483647 w 574"/>
                <a:gd name="T23" fmla="*/ 2147483647 h 276"/>
                <a:gd name="T24" fmla="*/ 2147483647 w 574"/>
                <a:gd name="T25" fmla="*/ 2147483647 h 276"/>
                <a:gd name="T26" fmla="*/ 2147483647 w 574"/>
                <a:gd name="T27" fmla="*/ 2147483647 h 276"/>
                <a:gd name="T28" fmla="*/ 2147483647 w 574"/>
                <a:gd name="T29" fmla="*/ 2147483647 h 276"/>
                <a:gd name="T30" fmla="*/ 2147483647 w 574"/>
                <a:gd name="T31" fmla="*/ 2147483647 h 276"/>
                <a:gd name="T32" fmla="*/ 0 w 574"/>
                <a:gd name="T33" fmla="*/ 2147483647 h 2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4"/>
                <a:gd name="T52" fmla="*/ 0 h 276"/>
                <a:gd name="T53" fmla="*/ 574 w 574"/>
                <a:gd name="T54" fmla="*/ 276 h 2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4" h="276">
                  <a:moveTo>
                    <a:pt x="0" y="263"/>
                  </a:moveTo>
                  <a:lnTo>
                    <a:pt x="17" y="252"/>
                  </a:lnTo>
                  <a:lnTo>
                    <a:pt x="93" y="203"/>
                  </a:lnTo>
                  <a:lnTo>
                    <a:pt x="161" y="203"/>
                  </a:lnTo>
                  <a:lnTo>
                    <a:pt x="211" y="180"/>
                  </a:lnTo>
                  <a:lnTo>
                    <a:pt x="337" y="143"/>
                  </a:lnTo>
                  <a:lnTo>
                    <a:pt x="337" y="95"/>
                  </a:lnTo>
                  <a:lnTo>
                    <a:pt x="379" y="48"/>
                  </a:lnTo>
                  <a:lnTo>
                    <a:pt x="430" y="48"/>
                  </a:lnTo>
                  <a:lnTo>
                    <a:pt x="514" y="0"/>
                  </a:lnTo>
                  <a:lnTo>
                    <a:pt x="531" y="48"/>
                  </a:lnTo>
                  <a:lnTo>
                    <a:pt x="573" y="95"/>
                  </a:lnTo>
                  <a:lnTo>
                    <a:pt x="539" y="131"/>
                  </a:lnTo>
                  <a:lnTo>
                    <a:pt x="539" y="155"/>
                  </a:lnTo>
                  <a:lnTo>
                    <a:pt x="463" y="203"/>
                  </a:lnTo>
                  <a:lnTo>
                    <a:pt x="438" y="275"/>
                  </a:lnTo>
                  <a:lnTo>
                    <a:pt x="0" y="26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18"/>
            <p:cNvSpPr>
              <a:spLocks/>
            </p:cNvSpPr>
            <p:nvPr/>
          </p:nvSpPr>
          <p:spPr bwMode="auto">
            <a:xfrm>
              <a:off x="6310933" y="4031295"/>
              <a:ext cx="656955" cy="754629"/>
            </a:xfrm>
            <a:custGeom>
              <a:avLst/>
              <a:gdLst>
                <a:gd name="T0" fmla="*/ 2147483647 w 287"/>
                <a:gd name="T1" fmla="*/ 0 h 336"/>
                <a:gd name="T2" fmla="*/ 2147483647 w 287"/>
                <a:gd name="T3" fmla="*/ 2147483647 h 336"/>
                <a:gd name="T4" fmla="*/ 2147483647 w 287"/>
                <a:gd name="T5" fmla="*/ 2147483647 h 336"/>
                <a:gd name="T6" fmla="*/ 2147483647 w 287"/>
                <a:gd name="T7" fmla="*/ 2147483647 h 336"/>
                <a:gd name="T8" fmla="*/ 2147483647 w 287"/>
                <a:gd name="T9" fmla="*/ 2147483647 h 336"/>
                <a:gd name="T10" fmla="*/ 2147483647 w 287"/>
                <a:gd name="T11" fmla="*/ 2147483647 h 336"/>
                <a:gd name="T12" fmla="*/ 2147483647 w 287"/>
                <a:gd name="T13" fmla="*/ 2147483647 h 336"/>
                <a:gd name="T14" fmla="*/ 2147483647 w 287"/>
                <a:gd name="T15" fmla="*/ 2147483647 h 336"/>
                <a:gd name="T16" fmla="*/ 2147483647 w 287"/>
                <a:gd name="T17" fmla="*/ 2147483647 h 336"/>
                <a:gd name="T18" fmla="*/ 2147483647 w 287"/>
                <a:gd name="T19" fmla="*/ 2147483647 h 336"/>
                <a:gd name="T20" fmla="*/ 2147483647 w 287"/>
                <a:gd name="T21" fmla="*/ 2147483647 h 336"/>
                <a:gd name="T22" fmla="*/ 2147483647 w 287"/>
                <a:gd name="T23" fmla="*/ 2147483647 h 336"/>
                <a:gd name="T24" fmla="*/ 2147483647 w 287"/>
                <a:gd name="T25" fmla="*/ 2147483647 h 336"/>
                <a:gd name="T26" fmla="*/ 2147483647 w 287"/>
                <a:gd name="T27" fmla="*/ 2147483647 h 336"/>
                <a:gd name="T28" fmla="*/ 2147483647 w 287"/>
                <a:gd name="T29" fmla="*/ 2147483647 h 336"/>
                <a:gd name="T30" fmla="*/ 2147483647 w 287"/>
                <a:gd name="T31" fmla="*/ 2147483647 h 336"/>
                <a:gd name="T32" fmla="*/ 2147483647 w 287"/>
                <a:gd name="T33" fmla="*/ 2147483647 h 336"/>
                <a:gd name="T34" fmla="*/ 2147483647 w 287"/>
                <a:gd name="T35" fmla="*/ 2147483647 h 336"/>
                <a:gd name="T36" fmla="*/ 2147483647 w 287"/>
                <a:gd name="T37" fmla="*/ 2147483647 h 336"/>
                <a:gd name="T38" fmla="*/ 2147483647 w 287"/>
                <a:gd name="T39" fmla="*/ 2147483647 h 336"/>
                <a:gd name="T40" fmla="*/ 2147483647 w 287"/>
                <a:gd name="T41" fmla="*/ 2147483647 h 336"/>
                <a:gd name="T42" fmla="*/ 2147483647 w 287"/>
                <a:gd name="T43" fmla="*/ 2147483647 h 336"/>
                <a:gd name="T44" fmla="*/ 2147483647 w 287"/>
                <a:gd name="T45" fmla="*/ 2147483647 h 336"/>
                <a:gd name="T46" fmla="*/ 2147483647 w 287"/>
                <a:gd name="T47" fmla="*/ 2147483647 h 336"/>
                <a:gd name="T48" fmla="*/ 2147483647 w 287"/>
                <a:gd name="T49" fmla="*/ 2147483647 h 336"/>
                <a:gd name="T50" fmla="*/ 0 w 287"/>
                <a:gd name="T51" fmla="*/ 2147483647 h 336"/>
                <a:gd name="T52" fmla="*/ 2147483647 w 287"/>
                <a:gd name="T53" fmla="*/ 2147483647 h 336"/>
                <a:gd name="T54" fmla="*/ 2147483647 w 287"/>
                <a:gd name="T55" fmla="*/ 2147483647 h 336"/>
                <a:gd name="T56" fmla="*/ 2147483647 w 287"/>
                <a:gd name="T57" fmla="*/ 2147483647 h 336"/>
                <a:gd name="T58" fmla="*/ 2147483647 w 287"/>
                <a:gd name="T59" fmla="*/ 0 h 3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7"/>
                <a:gd name="T91" fmla="*/ 0 h 336"/>
                <a:gd name="T92" fmla="*/ 287 w 287"/>
                <a:gd name="T93" fmla="*/ 336 h 3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7" h="336">
                  <a:moveTo>
                    <a:pt x="184" y="0"/>
                  </a:moveTo>
                  <a:lnTo>
                    <a:pt x="227" y="12"/>
                  </a:lnTo>
                  <a:lnTo>
                    <a:pt x="227" y="60"/>
                  </a:lnTo>
                  <a:lnTo>
                    <a:pt x="260" y="108"/>
                  </a:lnTo>
                  <a:lnTo>
                    <a:pt x="286" y="215"/>
                  </a:lnTo>
                  <a:lnTo>
                    <a:pt x="210" y="263"/>
                  </a:lnTo>
                  <a:lnTo>
                    <a:pt x="168" y="300"/>
                  </a:lnTo>
                  <a:lnTo>
                    <a:pt x="143" y="323"/>
                  </a:lnTo>
                  <a:lnTo>
                    <a:pt x="125" y="300"/>
                  </a:lnTo>
                  <a:lnTo>
                    <a:pt x="125" y="323"/>
                  </a:lnTo>
                  <a:lnTo>
                    <a:pt x="101" y="311"/>
                  </a:lnTo>
                  <a:lnTo>
                    <a:pt x="75" y="335"/>
                  </a:lnTo>
                  <a:lnTo>
                    <a:pt x="67" y="311"/>
                  </a:lnTo>
                  <a:lnTo>
                    <a:pt x="41" y="335"/>
                  </a:lnTo>
                  <a:lnTo>
                    <a:pt x="33" y="287"/>
                  </a:lnTo>
                  <a:lnTo>
                    <a:pt x="41" y="287"/>
                  </a:lnTo>
                  <a:lnTo>
                    <a:pt x="41" y="275"/>
                  </a:lnTo>
                  <a:lnTo>
                    <a:pt x="17" y="240"/>
                  </a:lnTo>
                  <a:lnTo>
                    <a:pt x="50" y="204"/>
                  </a:lnTo>
                  <a:lnTo>
                    <a:pt x="50" y="192"/>
                  </a:lnTo>
                  <a:lnTo>
                    <a:pt x="33" y="168"/>
                  </a:lnTo>
                  <a:lnTo>
                    <a:pt x="33" y="156"/>
                  </a:lnTo>
                  <a:lnTo>
                    <a:pt x="67" y="156"/>
                  </a:lnTo>
                  <a:lnTo>
                    <a:pt x="67" y="132"/>
                  </a:lnTo>
                  <a:lnTo>
                    <a:pt x="17" y="168"/>
                  </a:lnTo>
                  <a:lnTo>
                    <a:pt x="0" y="132"/>
                  </a:lnTo>
                  <a:lnTo>
                    <a:pt x="8" y="108"/>
                  </a:lnTo>
                  <a:lnTo>
                    <a:pt x="75" y="84"/>
                  </a:lnTo>
                  <a:lnTo>
                    <a:pt x="109" y="36"/>
                  </a:lnTo>
                  <a:lnTo>
                    <a:pt x="184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20"/>
            <p:cNvSpPr>
              <a:spLocks/>
            </p:cNvSpPr>
            <p:nvPr/>
          </p:nvSpPr>
          <p:spPr bwMode="auto">
            <a:xfrm>
              <a:off x="5846256" y="4273853"/>
              <a:ext cx="620331" cy="725432"/>
            </a:xfrm>
            <a:custGeom>
              <a:avLst/>
              <a:gdLst>
                <a:gd name="T0" fmla="*/ 0 w 271"/>
                <a:gd name="T1" fmla="*/ 2147483647 h 323"/>
                <a:gd name="T2" fmla="*/ 2147483647 w 271"/>
                <a:gd name="T3" fmla="*/ 2147483647 h 323"/>
                <a:gd name="T4" fmla="*/ 2147483647 w 271"/>
                <a:gd name="T5" fmla="*/ 2147483647 h 323"/>
                <a:gd name="T6" fmla="*/ 2147483647 w 271"/>
                <a:gd name="T7" fmla="*/ 0 h 323"/>
                <a:gd name="T8" fmla="*/ 2147483647 w 271"/>
                <a:gd name="T9" fmla="*/ 2147483647 h 323"/>
                <a:gd name="T10" fmla="*/ 2147483647 w 271"/>
                <a:gd name="T11" fmla="*/ 2147483647 h 323"/>
                <a:gd name="T12" fmla="*/ 2147483647 w 271"/>
                <a:gd name="T13" fmla="*/ 2147483647 h 323"/>
                <a:gd name="T14" fmla="*/ 2147483647 w 271"/>
                <a:gd name="T15" fmla="*/ 2147483647 h 323"/>
                <a:gd name="T16" fmla="*/ 2147483647 w 271"/>
                <a:gd name="T17" fmla="*/ 2147483647 h 323"/>
                <a:gd name="T18" fmla="*/ 2147483647 w 271"/>
                <a:gd name="T19" fmla="*/ 2147483647 h 323"/>
                <a:gd name="T20" fmla="*/ 2147483647 w 271"/>
                <a:gd name="T21" fmla="*/ 2147483647 h 323"/>
                <a:gd name="T22" fmla="*/ 2147483647 w 271"/>
                <a:gd name="T23" fmla="*/ 2147483647 h 323"/>
                <a:gd name="T24" fmla="*/ 2147483647 w 271"/>
                <a:gd name="T25" fmla="*/ 2147483647 h 323"/>
                <a:gd name="T26" fmla="*/ 2147483647 w 271"/>
                <a:gd name="T27" fmla="*/ 2147483647 h 323"/>
                <a:gd name="T28" fmla="*/ 2147483647 w 271"/>
                <a:gd name="T29" fmla="*/ 2147483647 h 323"/>
                <a:gd name="T30" fmla="*/ 2147483647 w 271"/>
                <a:gd name="T31" fmla="*/ 2147483647 h 323"/>
                <a:gd name="T32" fmla="*/ 2147483647 w 271"/>
                <a:gd name="T33" fmla="*/ 2147483647 h 323"/>
                <a:gd name="T34" fmla="*/ 2147483647 w 271"/>
                <a:gd name="T35" fmla="*/ 2147483647 h 323"/>
                <a:gd name="T36" fmla="*/ 2147483647 w 271"/>
                <a:gd name="T37" fmla="*/ 2147483647 h 323"/>
                <a:gd name="T38" fmla="*/ 2147483647 w 271"/>
                <a:gd name="T39" fmla="*/ 2147483647 h 323"/>
                <a:gd name="T40" fmla="*/ 2147483647 w 271"/>
                <a:gd name="T41" fmla="*/ 2147483647 h 323"/>
                <a:gd name="T42" fmla="*/ 2147483647 w 271"/>
                <a:gd name="T43" fmla="*/ 2147483647 h 323"/>
                <a:gd name="T44" fmla="*/ 2147483647 w 271"/>
                <a:gd name="T45" fmla="*/ 2147483647 h 323"/>
                <a:gd name="T46" fmla="*/ 2147483647 w 271"/>
                <a:gd name="T47" fmla="*/ 2147483647 h 323"/>
                <a:gd name="T48" fmla="*/ 0 w 271"/>
                <a:gd name="T49" fmla="*/ 2147483647 h 3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1"/>
                <a:gd name="T76" fmla="*/ 0 h 323"/>
                <a:gd name="T77" fmla="*/ 271 w 271"/>
                <a:gd name="T78" fmla="*/ 323 h 3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1" h="323">
                  <a:moveTo>
                    <a:pt x="0" y="107"/>
                  </a:moveTo>
                  <a:lnTo>
                    <a:pt x="42" y="84"/>
                  </a:lnTo>
                  <a:lnTo>
                    <a:pt x="84" y="60"/>
                  </a:lnTo>
                  <a:lnTo>
                    <a:pt x="211" y="0"/>
                  </a:lnTo>
                  <a:lnTo>
                    <a:pt x="203" y="24"/>
                  </a:lnTo>
                  <a:lnTo>
                    <a:pt x="220" y="60"/>
                  </a:lnTo>
                  <a:lnTo>
                    <a:pt x="270" y="24"/>
                  </a:lnTo>
                  <a:lnTo>
                    <a:pt x="270" y="48"/>
                  </a:lnTo>
                  <a:lnTo>
                    <a:pt x="236" y="48"/>
                  </a:lnTo>
                  <a:lnTo>
                    <a:pt x="236" y="60"/>
                  </a:lnTo>
                  <a:lnTo>
                    <a:pt x="253" y="84"/>
                  </a:lnTo>
                  <a:lnTo>
                    <a:pt x="253" y="96"/>
                  </a:lnTo>
                  <a:lnTo>
                    <a:pt x="236" y="84"/>
                  </a:lnTo>
                  <a:lnTo>
                    <a:pt x="220" y="107"/>
                  </a:lnTo>
                  <a:lnTo>
                    <a:pt x="220" y="132"/>
                  </a:lnTo>
                  <a:lnTo>
                    <a:pt x="244" y="167"/>
                  </a:lnTo>
                  <a:lnTo>
                    <a:pt x="244" y="179"/>
                  </a:lnTo>
                  <a:lnTo>
                    <a:pt x="236" y="179"/>
                  </a:lnTo>
                  <a:lnTo>
                    <a:pt x="244" y="228"/>
                  </a:lnTo>
                  <a:lnTo>
                    <a:pt x="185" y="275"/>
                  </a:lnTo>
                  <a:lnTo>
                    <a:pt x="160" y="311"/>
                  </a:lnTo>
                  <a:lnTo>
                    <a:pt x="118" y="322"/>
                  </a:lnTo>
                  <a:lnTo>
                    <a:pt x="25" y="192"/>
                  </a:lnTo>
                  <a:lnTo>
                    <a:pt x="9" y="155"/>
                  </a:lnTo>
                  <a:lnTo>
                    <a:pt x="0" y="10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21"/>
            <p:cNvSpPr>
              <a:spLocks/>
            </p:cNvSpPr>
            <p:nvPr/>
          </p:nvSpPr>
          <p:spPr bwMode="auto">
            <a:xfrm>
              <a:off x="6830545" y="3896539"/>
              <a:ext cx="618042" cy="619874"/>
            </a:xfrm>
            <a:custGeom>
              <a:avLst/>
              <a:gdLst>
                <a:gd name="T0" fmla="*/ 2147483647 w 270"/>
                <a:gd name="T1" fmla="*/ 2147483647 h 276"/>
                <a:gd name="T2" fmla="*/ 2147483647 w 270"/>
                <a:gd name="T3" fmla="*/ 2147483647 h 276"/>
                <a:gd name="T4" fmla="*/ 2147483647 w 270"/>
                <a:gd name="T5" fmla="*/ 2147483647 h 276"/>
                <a:gd name="T6" fmla="*/ 2147483647 w 270"/>
                <a:gd name="T7" fmla="*/ 2147483647 h 276"/>
                <a:gd name="T8" fmla="*/ 2147483647 w 270"/>
                <a:gd name="T9" fmla="*/ 2147483647 h 276"/>
                <a:gd name="T10" fmla="*/ 2147483647 w 270"/>
                <a:gd name="T11" fmla="*/ 2147483647 h 276"/>
                <a:gd name="T12" fmla="*/ 2147483647 w 270"/>
                <a:gd name="T13" fmla="*/ 2147483647 h 276"/>
                <a:gd name="T14" fmla="*/ 0 w 270"/>
                <a:gd name="T15" fmla="*/ 2147483647 h 276"/>
                <a:gd name="T16" fmla="*/ 0 w 270"/>
                <a:gd name="T17" fmla="*/ 2147483647 h 276"/>
                <a:gd name="T18" fmla="*/ 2147483647 w 270"/>
                <a:gd name="T19" fmla="*/ 2147483647 h 276"/>
                <a:gd name="T20" fmla="*/ 2147483647 w 270"/>
                <a:gd name="T21" fmla="*/ 2147483647 h 276"/>
                <a:gd name="T22" fmla="*/ 2147483647 w 270"/>
                <a:gd name="T23" fmla="*/ 0 h 276"/>
                <a:gd name="T24" fmla="*/ 2147483647 w 270"/>
                <a:gd name="T25" fmla="*/ 2147483647 h 276"/>
                <a:gd name="T26" fmla="*/ 2147483647 w 270"/>
                <a:gd name="T27" fmla="*/ 2147483647 h 276"/>
                <a:gd name="T28" fmla="*/ 2147483647 w 270"/>
                <a:gd name="T29" fmla="*/ 2147483647 h 276"/>
                <a:gd name="T30" fmla="*/ 2147483647 w 270"/>
                <a:gd name="T31" fmla="*/ 2147483647 h 276"/>
                <a:gd name="T32" fmla="*/ 2147483647 w 270"/>
                <a:gd name="T33" fmla="*/ 2147483647 h 276"/>
                <a:gd name="T34" fmla="*/ 2147483647 w 270"/>
                <a:gd name="T35" fmla="*/ 2147483647 h 276"/>
                <a:gd name="T36" fmla="*/ 2147483647 w 270"/>
                <a:gd name="T37" fmla="*/ 2147483647 h 276"/>
                <a:gd name="T38" fmla="*/ 2147483647 w 270"/>
                <a:gd name="T39" fmla="*/ 2147483647 h 276"/>
                <a:gd name="T40" fmla="*/ 2147483647 w 270"/>
                <a:gd name="T41" fmla="*/ 2147483647 h 276"/>
                <a:gd name="T42" fmla="*/ 2147483647 w 270"/>
                <a:gd name="T43" fmla="*/ 2147483647 h 276"/>
                <a:gd name="T44" fmla="*/ 2147483647 w 270"/>
                <a:gd name="T45" fmla="*/ 2147483647 h 276"/>
                <a:gd name="T46" fmla="*/ 2147483647 w 270"/>
                <a:gd name="T47" fmla="*/ 2147483647 h 276"/>
                <a:gd name="T48" fmla="*/ 2147483647 w 270"/>
                <a:gd name="T49" fmla="*/ 2147483647 h 276"/>
                <a:gd name="T50" fmla="*/ 2147483647 w 270"/>
                <a:gd name="T51" fmla="*/ 2147483647 h 276"/>
                <a:gd name="T52" fmla="*/ 2147483647 w 270"/>
                <a:gd name="T53" fmla="*/ 2147483647 h 276"/>
                <a:gd name="T54" fmla="*/ 2147483647 w 270"/>
                <a:gd name="T55" fmla="*/ 2147483647 h 276"/>
                <a:gd name="T56" fmla="*/ 2147483647 w 270"/>
                <a:gd name="T57" fmla="*/ 2147483647 h 276"/>
                <a:gd name="T58" fmla="*/ 2147483647 w 270"/>
                <a:gd name="T59" fmla="*/ 2147483647 h 276"/>
                <a:gd name="T60" fmla="*/ 2147483647 w 270"/>
                <a:gd name="T61" fmla="*/ 2147483647 h 2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70"/>
                <a:gd name="T94" fmla="*/ 0 h 276"/>
                <a:gd name="T95" fmla="*/ 270 w 270"/>
                <a:gd name="T96" fmla="*/ 276 h 2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70" h="276">
                  <a:moveTo>
                    <a:pt x="269" y="180"/>
                  </a:moveTo>
                  <a:lnTo>
                    <a:pt x="194" y="264"/>
                  </a:lnTo>
                  <a:lnTo>
                    <a:pt x="143" y="228"/>
                  </a:lnTo>
                  <a:lnTo>
                    <a:pt x="118" y="239"/>
                  </a:lnTo>
                  <a:lnTo>
                    <a:pt x="84" y="275"/>
                  </a:lnTo>
                  <a:lnTo>
                    <a:pt x="59" y="275"/>
                  </a:lnTo>
                  <a:lnTo>
                    <a:pt x="33" y="168"/>
                  </a:lnTo>
                  <a:lnTo>
                    <a:pt x="0" y="120"/>
                  </a:lnTo>
                  <a:lnTo>
                    <a:pt x="0" y="72"/>
                  </a:lnTo>
                  <a:lnTo>
                    <a:pt x="33" y="48"/>
                  </a:lnTo>
                  <a:lnTo>
                    <a:pt x="75" y="36"/>
                  </a:lnTo>
                  <a:lnTo>
                    <a:pt x="118" y="0"/>
                  </a:lnTo>
                  <a:lnTo>
                    <a:pt x="244" y="84"/>
                  </a:lnTo>
                  <a:lnTo>
                    <a:pt x="269" y="120"/>
                  </a:lnTo>
                  <a:lnTo>
                    <a:pt x="244" y="120"/>
                  </a:lnTo>
                  <a:lnTo>
                    <a:pt x="210" y="84"/>
                  </a:lnTo>
                  <a:lnTo>
                    <a:pt x="202" y="84"/>
                  </a:lnTo>
                  <a:lnTo>
                    <a:pt x="194" y="84"/>
                  </a:lnTo>
                  <a:lnTo>
                    <a:pt x="151" y="120"/>
                  </a:lnTo>
                  <a:lnTo>
                    <a:pt x="143" y="84"/>
                  </a:lnTo>
                  <a:lnTo>
                    <a:pt x="93" y="132"/>
                  </a:lnTo>
                  <a:lnTo>
                    <a:pt x="118" y="156"/>
                  </a:lnTo>
                  <a:lnTo>
                    <a:pt x="143" y="144"/>
                  </a:lnTo>
                  <a:lnTo>
                    <a:pt x="143" y="168"/>
                  </a:lnTo>
                  <a:lnTo>
                    <a:pt x="160" y="156"/>
                  </a:lnTo>
                  <a:lnTo>
                    <a:pt x="194" y="192"/>
                  </a:lnTo>
                  <a:lnTo>
                    <a:pt x="227" y="168"/>
                  </a:lnTo>
                  <a:lnTo>
                    <a:pt x="219" y="132"/>
                  </a:lnTo>
                  <a:lnTo>
                    <a:pt x="244" y="120"/>
                  </a:lnTo>
                  <a:lnTo>
                    <a:pt x="269" y="120"/>
                  </a:lnTo>
                  <a:lnTo>
                    <a:pt x="269" y="180"/>
                  </a:lnTo>
                </a:path>
              </a:pathLst>
            </a:custGeom>
            <a:solidFill>
              <a:srgbClr val="CFFFC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22"/>
            <p:cNvSpPr>
              <a:spLocks/>
            </p:cNvSpPr>
            <p:nvPr/>
          </p:nvSpPr>
          <p:spPr bwMode="auto">
            <a:xfrm>
              <a:off x="6830545" y="3896539"/>
              <a:ext cx="618042" cy="619874"/>
            </a:xfrm>
            <a:custGeom>
              <a:avLst/>
              <a:gdLst>
                <a:gd name="T0" fmla="*/ 2147483647 w 270"/>
                <a:gd name="T1" fmla="*/ 2147483647 h 276"/>
                <a:gd name="T2" fmla="*/ 2147483647 w 270"/>
                <a:gd name="T3" fmla="*/ 2147483647 h 276"/>
                <a:gd name="T4" fmla="*/ 2147483647 w 270"/>
                <a:gd name="T5" fmla="*/ 2147483647 h 276"/>
                <a:gd name="T6" fmla="*/ 2147483647 w 270"/>
                <a:gd name="T7" fmla="*/ 2147483647 h 276"/>
                <a:gd name="T8" fmla="*/ 2147483647 w 270"/>
                <a:gd name="T9" fmla="*/ 2147483647 h 276"/>
                <a:gd name="T10" fmla="*/ 2147483647 w 270"/>
                <a:gd name="T11" fmla="*/ 2147483647 h 276"/>
                <a:gd name="T12" fmla="*/ 2147483647 w 270"/>
                <a:gd name="T13" fmla="*/ 2147483647 h 276"/>
                <a:gd name="T14" fmla="*/ 0 w 270"/>
                <a:gd name="T15" fmla="*/ 2147483647 h 276"/>
                <a:gd name="T16" fmla="*/ 0 w 270"/>
                <a:gd name="T17" fmla="*/ 2147483647 h 276"/>
                <a:gd name="T18" fmla="*/ 2147483647 w 270"/>
                <a:gd name="T19" fmla="*/ 2147483647 h 276"/>
                <a:gd name="T20" fmla="*/ 2147483647 w 270"/>
                <a:gd name="T21" fmla="*/ 2147483647 h 276"/>
                <a:gd name="T22" fmla="*/ 2147483647 w 270"/>
                <a:gd name="T23" fmla="*/ 0 h 276"/>
                <a:gd name="T24" fmla="*/ 2147483647 w 270"/>
                <a:gd name="T25" fmla="*/ 2147483647 h 276"/>
                <a:gd name="T26" fmla="*/ 2147483647 w 270"/>
                <a:gd name="T27" fmla="*/ 2147483647 h 276"/>
                <a:gd name="T28" fmla="*/ 2147483647 w 270"/>
                <a:gd name="T29" fmla="*/ 2147483647 h 2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0"/>
                <a:gd name="T46" fmla="*/ 0 h 276"/>
                <a:gd name="T47" fmla="*/ 270 w 270"/>
                <a:gd name="T48" fmla="*/ 276 h 2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0" h="276">
                  <a:moveTo>
                    <a:pt x="269" y="180"/>
                  </a:moveTo>
                  <a:lnTo>
                    <a:pt x="194" y="264"/>
                  </a:lnTo>
                  <a:lnTo>
                    <a:pt x="143" y="228"/>
                  </a:lnTo>
                  <a:lnTo>
                    <a:pt x="118" y="239"/>
                  </a:lnTo>
                  <a:lnTo>
                    <a:pt x="84" y="275"/>
                  </a:lnTo>
                  <a:lnTo>
                    <a:pt x="59" y="275"/>
                  </a:lnTo>
                  <a:lnTo>
                    <a:pt x="33" y="168"/>
                  </a:lnTo>
                  <a:lnTo>
                    <a:pt x="0" y="120"/>
                  </a:lnTo>
                  <a:lnTo>
                    <a:pt x="0" y="72"/>
                  </a:lnTo>
                  <a:lnTo>
                    <a:pt x="33" y="48"/>
                  </a:lnTo>
                  <a:lnTo>
                    <a:pt x="75" y="36"/>
                  </a:lnTo>
                  <a:lnTo>
                    <a:pt x="118" y="0"/>
                  </a:lnTo>
                  <a:lnTo>
                    <a:pt x="244" y="84"/>
                  </a:lnTo>
                  <a:lnTo>
                    <a:pt x="269" y="120"/>
                  </a:lnTo>
                  <a:lnTo>
                    <a:pt x="269" y="18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23"/>
            <p:cNvSpPr>
              <a:spLocks/>
            </p:cNvSpPr>
            <p:nvPr/>
          </p:nvSpPr>
          <p:spPr bwMode="auto">
            <a:xfrm>
              <a:off x="3685399" y="4462510"/>
              <a:ext cx="908751" cy="914090"/>
            </a:xfrm>
            <a:custGeom>
              <a:avLst/>
              <a:gdLst>
                <a:gd name="T0" fmla="*/ 2147483647 w 397"/>
                <a:gd name="T1" fmla="*/ 2147483647 h 407"/>
                <a:gd name="T2" fmla="*/ 2147483647 w 397"/>
                <a:gd name="T3" fmla="*/ 2147483647 h 407"/>
                <a:gd name="T4" fmla="*/ 2147483647 w 397"/>
                <a:gd name="T5" fmla="*/ 2147483647 h 407"/>
                <a:gd name="T6" fmla="*/ 2147483647 w 397"/>
                <a:gd name="T7" fmla="*/ 0 h 407"/>
                <a:gd name="T8" fmla="*/ 2147483647 w 397"/>
                <a:gd name="T9" fmla="*/ 2147483647 h 407"/>
                <a:gd name="T10" fmla="*/ 2147483647 w 397"/>
                <a:gd name="T11" fmla="*/ 2147483647 h 407"/>
                <a:gd name="T12" fmla="*/ 2147483647 w 397"/>
                <a:gd name="T13" fmla="*/ 2147483647 h 407"/>
                <a:gd name="T14" fmla="*/ 2147483647 w 397"/>
                <a:gd name="T15" fmla="*/ 2147483647 h 407"/>
                <a:gd name="T16" fmla="*/ 2147483647 w 397"/>
                <a:gd name="T17" fmla="*/ 2147483647 h 407"/>
                <a:gd name="T18" fmla="*/ 2147483647 w 397"/>
                <a:gd name="T19" fmla="*/ 2147483647 h 407"/>
                <a:gd name="T20" fmla="*/ 2147483647 w 397"/>
                <a:gd name="T21" fmla="*/ 2147483647 h 407"/>
                <a:gd name="T22" fmla="*/ 2147483647 w 397"/>
                <a:gd name="T23" fmla="*/ 2147483647 h 407"/>
                <a:gd name="T24" fmla="*/ 2147483647 w 397"/>
                <a:gd name="T25" fmla="*/ 2147483647 h 407"/>
                <a:gd name="T26" fmla="*/ 2147483647 w 397"/>
                <a:gd name="T27" fmla="*/ 2147483647 h 407"/>
                <a:gd name="T28" fmla="*/ 2147483647 w 397"/>
                <a:gd name="T29" fmla="*/ 2147483647 h 407"/>
                <a:gd name="T30" fmla="*/ 0 w 397"/>
                <a:gd name="T31" fmla="*/ 2147483647 h 407"/>
                <a:gd name="T32" fmla="*/ 2147483647 w 397"/>
                <a:gd name="T33" fmla="*/ 2147483647 h 407"/>
                <a:gd name="T34" fmla="*/ 2147483647 w 397"/>
                <a:gd name="T35" fmla="*/ 2147483647 h 407"/>
                <a:gd name="T36" fmla="*/ 2147483647 w 397"/>
                <a:gd name="T37" fmla="*/ 2147483647 h 407"/>
                <a:gd name="T38" fmla="*/ 2147483647 w 397"/>
                <a:gd name="T39" fmla="*/ 2147483647 h 407"/>
                <a:gd name="T40" fmla="*/ 2147483647 w 397"/>
                <a:gd name="T41" fmla="*/ 2147483647 h 407"/>
                <a:gd name="T42" fmla="*/ 2147483647 w 397"/>
                <a:gd name="T43" fmla="*/ 2147483647 h 407"/>
                <a:gd name="T44" fmla="*/ 2147483647 w 397"/>
                <a:gd name="T45" fmla="*/ 2147483647 h 407"/>
                <a:gd name="T46" fmla="*/ 2147483647 w 397"/>
                <a:gd name="T47" fmla="*/ 2147483647 h 407"/>
                <a:gd name="T48" fmla="*/ 2147483647 w 397"/>
                <a:gd name="T49" fmla="*/ 2147483647 h 407"/>
                <a:gd name="T50" fmla="*/ 2147483647 w 397"/>
                <a:gd name="T51" fmla="*/ 2147483647 h 4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97"/>
                <a:gd name="T79" fmla="*/ 0 h 407"/>
                <a:gd name="T80" fmla="*/ 397 w 397"/>
                <a:gd name="T81" fmla="*/ 407 h 4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97" h="407">
                  <a:moveTo>
                    <a:pt x="228" y="95"/>
                  </a:moveTo>
                  <a:lnTo>
                    <a:pt x="261" y="23"/>
                  </a:lnTo>
                  <a:lnTo>
                    <a:pt x="321" y="12"/>
                  </a:lnTo>
                  <a:lnTo>
                    <a:pt x="321" y="0"/>
                  </a:lnTo>
                  <a:lnTo>
                    <a:pt x="379" y="95"/>
                  </a:lnTo>
                  <a:lnTo>
                    <a:pt x="396" y="179"/>
                  </a:lnTo>
                  <a:lnTo>
                    <a:pt x="362" y="203"/>
                  </a:lnTo>
                  <a:lnTo>
                    <a:pt x="337" y="227"/>
                  </a:lnTo>
                  <a:lnTo>
                    <a:pt x="295" y="263"/>
                  </a:lnTo>
                  <a:lnTo>
                    <a:pt x="270" y="238"/>
                  </a:lnTo>
                  <a:lnTo>
                    <a:pt x="211" y="275"/>
                  </a:lnTo>
                  <a:lnTo>
                    <a:pt x="186" y="298"/>
                  </a:lnTo>
                  <a:lnTo>
                    <a:pt x="194" y="322"/>
                  </a:lnTo>
                  <a:lnTo>
                    <a:pt x="119" y="358"/>
                  </a:lnTo>
                  <a:lnTo>
                    <a:pt x="51" y="406"/>
                  </a:lnTo>
                  <a:lnTo>
                    <a:pt x="0" y="238"/>
                  </a:lnTo>
                  <a:lnTo>
                    <a:pt x="34" y="227"/>
                  </a:lnTo>
                  <a:lnTo>
                    <a:pt x="51" y="227"/>
                  </a:lnTo>
                  <a:lnTo>
                    <a:pt x="59" y="238"/>
                  </a:lnTo>
                  <a:lnTo>
                    <a:pt x="68" y="215"/>
                  </a:lnTo>
                  <a:lnTo>
                    <a:pt x="51" y="167"/>
                  </a:lnTo>
                  <a:lnTo>
                    <a:pt x="84" y="131"/>
                  </a:lnTo>
                  <a:lnTo>
                    <a:pt x="102" y="143"/>
                  </a:lnTo>
                  <a:lnTo>
                    <a:pt x="135" y="108"/>
                  </a:lnTo>
                  <a:lnTo>
                    <a:pt x="169" y="95"/>
                  </a:lnTo>
                  <a:lnTo>
                    <a:pt x="228" y="9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24"/>
            <p:cNvSpPr>
              <a:spLocks/>
            </p:cNvSpPr>
            <p:nvPr/>
          </p:nvSpPr>
          <p:spPr bwMode="auto">
            <a:xfrm>
              <a:off x="2836165" y="4985189"/>
              <a:ext cx="1004889" cy="595169"/>
            </a:xfrm>
            <a:custGeom>
              <a:avLst/>
              <a:gdLst>
                <a:gd name="T0" fmla="*/ 0 w 439"/>
                <a:gd name="T1" fmla="*/ 2147483647 h 265"/>
                <a:gd name="T2" fmla="*/ 2147483647 w 439"/>
                <a:gd name="T3" fmla="*/ 2147483647 h 265"/>
                <a:gd name="T4" fmla="*/ 2147483647 w 439"/>
                <a:gd name="T5" fmla="*/ 2147483647 h 265"/>
                <a:gd name="T6" fmla="*/ 2147483647 w 439"/>
                <a:gd name="T7" fmla="*/ 2147483647 h 265"/>
                <a:gd name="T8" fmla="*/ 2147483647 w 439"/>
                <a:gd name="T9" fmla="*/ 2147483647 h 265"/>
                <a:gd name="T10" fmla="*/ 2147483647 w 439"/>
                <a:gd name="T11" fmla="*/ 2147483647 h 265"/>
                <a:gd name="T12" fmla="*/ 2147483647 w 439"/>
                <a:gd name="T13" fmla="*/ 2147483647 h 265"/>
                <a:gd name="T14" fmla="*/ 2147483647 w 439"/>
                <a:gd name="T15" fmla="*/ 0 h 265"/>
                <a:gd name="T16" fmla="*/ 2147483647 w 439"/>
                <a:gd name="T17" fmla="*/ 0 h 265"/>
                <a:gd name="T18" fmla="*/ 2147483647 w 439"/>
                <a:gd name="T19" fmla="*/ 2147483647 h 265"/>
                <a:gd name="T20" fmla="*/ 2147483647 w 439"/>
                <a:gd name="T21" fmla="*/ 2147483647 h 265"/>
                <a:gd name="T22" fmla="*/ 0 w 439"/>
                <a:gd name="T23" fmla="*/ 2147483647 h 2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9"/>
                <a:gd name="T37" fmla="*/ 0 h 265"/>
                <a:gd name="T38" fmla="*/ 439 w 439"/>
                <a:gd name="T39" fmla="*/ 265 h 2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9" h="265">
                  <a:moveTo>
                    <a:pt x="0" y="264"/>
                  </a:moveTo>
                  <a:lnTo>
                    <a:pt x="25" y="192"/>
                  </a:lnTo>
                  <a:lnTo>
                    <a:pt x="101" y="144"/>
                  </a:lnTo>
                  <a:lnTo>
                    <a:pt x="101" y="120"/>
                  </a:lnTo>
                  <a:lnTo>
                    <a:pt x="135" y="84"/>
                  </a:lnTo>
                  <a:lnTo>
                    <a:pt x="151" y="48"/>
                  </a:lnTo>
                  <a:lnTo>
                    <a:pt x="194" y="60"/>
                  </a:lnTo>
                  <a:lnTo>
                    <a:pt x="227" y="0"/>
                  </a:lnTo>
                  <a:lnTo>
                    <a:pt x="371" y="0"/>
                  </a:lnTo>
                  <a:lnTo>
                    <a:pt x="421" y="169"/>
                  </a:lnTo>
                  <a:lnTo>
                    <a:pt x="438" y="264"/>
                  </a:lnTo>
                  <a:lnTo>
                    <a:pt x="0" y="2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25"/>
            <p:cNvSpPr>
              <a:spLocks/>
            </p:cNvSpPr>
            <p:nvPr/>
          </p:nvSpPr>
          <p:spPr bwMode="auto">
            <a:xfrm>
              <a:off x="4507377" y="4731106"/>
              <a:ext cx="851524" cy="781580"/>
            </a:xfrm>
            <a:custGeom>
              <a:avLst/>
              <a:gdLst>
                <a:gd name="T0" fmla="*/ 2147483647 w 372"/>
                <a:gd name="T1" fmla="*/ 2147483647 h 348"/>
                <a:gd name="T2" fmla="*/ 2147483647 w 372"/>
                <a:gd name="T3" fmla="*/ 2147483647 h 348"/>
                <a:gd name="T4" fmla="*/ 2147483647 w 372"/>
                <a:gd name="T5" fmla="*/ 2147483647 h 348"/>
                <a:gd name="T6" fmla="*/ 2147483647 w 372"/>
                <a:gd name="T7" fmla="*/ 2147483647 h 348"/>
                <a:gd name="T8" fmla="*/ 2147483647 w 372"/>
                <a:gd name="T9" fmla="*/ 2147483647 h 348"/>
                <a:gd name="T10" fmla="*/ 2147483647 w 372"/>
                <a:gd name="T11" fmla="*/ 2147483647 h 348"/>
                <a:gd name="T12" fmla="*/ 2147483647 w 372"/>
                <a:gd name="T13" fmla="*/ 2147483647 h 348"/>
                <a:gd name="T14" fmla="*/ 2147483647 w 372"/>
                <a:gd name="T15" fmla="*/ 2147483647 h 348"/>
                <a:gd name="T16" fmla="*/ 0 w 372"/>
                <a:gd name="T17" fmla="*/ 2147483647 h 348"/>
                <a:gd name="T18" fmla="*/ 2147483647 w 372"/>
                <a:gd name="T19" fmla="*/ 2147483647 h 348"/>
                <a:gd name="T20" fmla="*/ 2147483647 w 372"/>
                <a:gd name="T21" fmla="*/ 2147483647 h 348"/>
                <a:gd name="T22" fmla="*/ 2147483647 w 372"/>
                <a:gd name="T23" fmla="*/ 2147483647 h 348"/>
                <a:gd name="T24" fmla="*/ 2147483647 w 372"/>
                <a:gd name="T25" fmla="*/ 2147483647 h 348"/>
                <a:gd name="T26" fmla="*/ 2147483647 w 372"/>
                <a:gd name="T27" fmla="*/ 0 h 348"/>
                <a:gd name="T28" fmla="*/ 2147483647 w 372"/>
                <a:gd name="T29" fmla="*/ 2147483647 h 348"/>
                <a:gd name="T30" fmla="*/ 2147483647 w 372"/>
                <a:gd name="T31" fmla="*/ 2147483647 h 348"/>
                <a:gd name="T32" fmla="*/ 2147483647 w 372"/>
                <a:gd name="T33" fmla="*/ 2147483647 h 3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2"/>
                <a:gd name="T52" fmla="*/ 0 h 348"/>
                <a:gd name="T53" fmla="*/ 372 w 372"/>
                <a:gd name="T54" fmla="*/ 348 h 3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2" h="348">
                  <a:moveTo>
                    <a:pt x="303" y="60"/>
                  </a:moveTo>
                  <a:lnTo>
                    <a:pt x="329" y="108"/>
                  </a:lnTo>
                  <a:lnTo>
                    <a:pt x="371" y="239"/>
                  </a:lnTo>
                  <a:lnTo>
                    <a:pt x="186" y="288"/>
                  </a:lnTo>
                  <a:lnTo>
                    <a:pt x="194" y="311"/>
                  </a:lnTo>
                  <a:lnTo>
                    <a:pt x="144" y="347"/>
                  </a:lnTo>
                  <a:lnTo>
                    <a:pt x="135" y="347"/>
                  </a:lnTo>
                  <a:lnTo>
                    <a:pt x="93" y="203"/>
                  </a:lnTo>
                  <a:lnTo>
                    <a:pt x="0" y="84"/>
                  </a:lnTo>
                  <a:lnTo>
                    <a:pt x="34" y="60"/>
                  </a:lnTo>
                  <a:lnTo>
                    <a:pt x="84" y="48"/>
                  </a:lnTo>
                  <a:lnTo>
                    <a:pt x="101" y="72"/>
                  </a:lnTo>
                  <a:lnTo>
                    <a:pt x="169" y="25"/>
                  </a:lnTo>
                  <a:lnTo>
                    <a:pt x="236" y="0"/>
                  </a:lnTo>
                  <a:lnTo>
                    <a:pt x="236" y="25"/>
                  </a:lnTo>
                  <a:lnTo>
                    <a:pt x="262" y="12"/>
                  </a:lnTo>
                  <a:lnTo>
                    <a:pt x="303" y="6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26"/>
            <p:cNvSpPr>
              <a:spLocks/>
            </p:cNvSpPr>
            <p:nvPr/>
          </p:nvSpPr>
          <p:spPr bwMode="auto">
            <a:xfrm>
              <a:off x="4420183" y="4085196"/>
              <a:ext cx="1004889" cy="808530"/>
            </a:xfrm>
            <a:custGeom>
              <a:avLst/>
              <a:gdLst>
                <a:gd name="T0" fmla="*/ 2147483647 w 439"/>
                <a:gd name="T1" fmla="*/ 2147483647 h 360"/>
                <a:gd name="T2" fmla="*/ 2147483647 w 439"/>
                <a:gd name="T3" fmla="*/ 2147483647 h 360"/>
                <a:gd name="T4" fmla="*/ 2147483647 w 439"/>
                <a:gd name="T5" fmla="*/ 2147483647 h 360"/>
                <a:gd name="T6" fmla="*/ 2147483647 w 439"/>
                <a:gd name="T7" fmla="*/ 2147483647 h 360"/>
                <a:gd name="T8" fmla="*/ 2147483647 w 439"/>
                <a:gd name="T9" fmla="*/ 2147483647 h 360"/>
                <a:gd name="T10" fmla="*/ 2147483647 w 439"/>
                <a:gd name="T11" fmla="*/ 2147483647 h 360"/>
                <a:gd name="T12" fmla="*/ 2147483647 w 439"/>
                <a:gd name="T13" fmla="*/ 2147483647 h 360"/>
                <a:gd name="T14" fmla="*/ 2147483647 w 439"/>
                <a:gd name="T15" fmla="*/ 0 h 360"/>
                <a:gd name="T16" fmla="*/ 2147483647 w 439"/>
                <a:gd name="T17" fmla="*/ 2147483647 h 360"/>
                <a:gd name="T18" fmla="*/ 2147483647 w 439"/>
                <a:gd name="T19" fmla="*/ 2147483647 h 360"/>
                <a:gd name="T20" fmla="*/ 2147483647 w 439"/>
                <a:gd name="T21" fmla="*/ 2147483647 h 360"/>
                <a:gd name="T22" fmla="*/ 2147483647 w 439"/>
                <a:gd name="T23" fmla="*/ 2147483647 h 360"/>
                <a:gd name="T24" fmla="*/ 2147483647 w 439"/>
                <a:gd name="T25" fmla="*/ 2147483647 h 360"/>
                <a:gd name="T26" fmla="*/ 2147483647 w 439"/>
                <a:gd name="T27" fmla="*/ 2147483647 h 360"/>
                <a:gd name="T28" fmla="*/ 2147483647 w 439"/>
                <a:gd name="T29" fmla="*/ 2147483647 h 360"/>
                <a:gd name="T30" fmla="*/ 2147483647 w 439"/>
                <a:gd name="T31" fmla="*/ 2147483647 h 360"/>
                <a:gd name="T32" fmla="*/ 2147483647 w 439"/>
                <a:gd name="T33" fmla="*/ 2147483647 h 360"/>
                <a:gd name="T34" fmla="*/ 2147483647 w 439"/>
                <a:gd name="T35" fmla="*/ 2147483647 h 360"/>
                <a:gd name="T36" fmla="*/ 2147483647 w 439"/>
                <a:gd name="T37" fmla="*/ 2147483647 h 360"/>
                <a:gd name="T38" fmla="*/ 2147483647 w 439"/>
                <a:gd name="T39" fmla="*/ 2147483647 h 360"/>
                <a:gd name="T40" fmla="*/ 2147483647 w 439"/>
                <a:gd name="T41" fmla="*/ 2147483647 h 360"/>
                <a:gd name="T42" fmla="*/ 2147483647 w 439"/>
                <a:gd name="T43" fmla="*/ 2147483647 h 360"/>
                <a:gd name="T44" fmla="*/ 2147483647 w 439"/>
                <a:gd name="T45" fmla="*/ 2147483647 h 360"/>
                <a:gd name="T46" fmla="*/ 2147483647 w 439"/>
                <a:gd name="T47" fmla="*/ 2147483647 h 360"/>
                <a:gd name="T48" fmla="*/ 0 w 439"/>
                <a:gd name="T49" fmla="*/ 2147483647 h 360"/>
                <a:gd name="T50" fmla="*/ 2147483647 w 439"/>
                <a:gd name="T51" fmla="*/ 2147483647 h 360"/>
                <a:gd name="T52" fmla="*/ 2147483647 w 439"/>
                <a:gd name="T53" fmla="*/ 2147483647 h 360"/>
                <a:gd name="T54" fmla="*/ 2147483647 w 439"/>
                <a:gd name="T55" fmla="*/ 2147483647 h 360"/>
                <a:gd name="T56" fmla="*/ 2147483647 w 439"/>
                <a:gd name="T57" fmla="*/ 2147483647 h 3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9"/>
                <a:gd name="T88" fmla="*/ 0 h 360"/>
                <a:gd name="T89" fmla="*/ 439 w 439"/>
                <a:gd name="T90" fmla="*/ 360 h 3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9" h="360">
                  <a:moveTo>
                    <a:pt x="109" y="84"/>
                  </a:moveTo>
                  <a:lnTo>
                    <a:pt x="151" y="108"/>
                  </a:lnTo>
                  <a:lnTo>
                    <a:pt x="227" y="108"/>
                  </a:lnTo>
                  <a:lnTo>
                    <a:pt x="252" y="84"/>
                  </a:lnTo>
                  <a:lnTo>
                    <a:pt x="252" y="72"/>
                  </a:lnTo>
                  <a:lnTo>
                    <a:pt x="269" y="72"/>
                  </a:lnTo>
                  <a:lnTo>
                    <a:pt x="311" y="60"/>
                  </a:lnTo>
                  <a:lnTo>
                    <a:pt x="345" y="0"/>
                  </a:lnTo>
                  <a:lnTo>
                    <a:pt x="438" y="84"/>
                  </a:lnTo>
                  <a:lnTo>
                    <a:pt x="405" y="108"/>
                  </a:lnTo>
                  <a:lnTo>
                    <a:pt x="413" y="144"/>
                  </a:lnTo>
                  <a:lnTo>
                    <a:pt x="362" y="168"/>
                  </a:lnTo>
                  <a:lnTo>
                    <a:pt x="413" y="191"/>
                  </a:lnTo>
                  <a:lnTo>
                    <a:pt x="405" y="216"/>
                  </a:lnTo>
                  <a:lnTo>
                    <a:pt x="362" y="251"/>
                  </a:lnTo>
                  <a:lnTo>
                    <a:pt x="286" y="276"/>
                  </a:lnTo>
                  <a:lnTo>
                    <a:pt x="303" y="299"/>
                  </a:lnTo>
                  <a:lnTo>
                    <a:pt x="277" y="312"/>
                  </a:lnTo>
                  <a:lnTo>
                    <a:pt x="277" y="287"/>
                  </a:lnTo>
                  <a:lnTo>
                    <a:pt x="210" y="312"/>
                  </a:lnTo>
                  <a:lnTo>
                    <a:pt x="143" y="359"/>
                  </a:lnTo>
                  <a:lnTo>
                    <a:pt x="126" y="335"/>
                  </a:lnTo>
                  <a:lnTo>
                    <a:pt x="75" y="347"/>
                  </a:lnTo>
                  <a:lnTo>
                    <a:pt x="58" y="263"/>
                  </a:lnTo>
                  <a:lnTo>
                    <a:pt x="0" y="168"/>
                  </a:lnTo>
                  <a:lnTo>
                    <a:pt x="33" y="144"/>
                  </a:lnTo>
                  <a:lnTo>
                    <a:pt x="93" y="108"/>
                  </a:lnTo>
                  <a:lnTo>
                    <a:pt x="101" y="84"/>
                  </a:lnTo>
                  <a:lnTo>
                    <a:pt x="109" y="8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27"/>
            <p:cNvSpPr>
              <a:spLocks/>
            </p:cNvSpPr>
            <p:nvPr/>
          </p:nvSpPr>
          <p:spPr bwMode="auto">
            <a:xfrm>
              <a:off x="3802140" y="4918432"/>
              <a:ext cx="1043804" cy="673776"/>
            </a:xfrm>
            <a:custGeom>
              <a:avLst/>
              <a:gdLst>
                <a:gd name="T0" fmla="*/ 2147483647 w 456"/>
                <a:gd name="T1" fmla="*/ 2147483647 h 300"/>
                <a:gd name="T2" fmla="*/ 2147483647 w 456"/>
                <a:gd name="T3" fmla="*/ 2147483647 h 300"/>
                <a:gd name="T4" fmla="*/ 2147483647 w 456"/>
                <a:gd name="T5" fmla="*/ 2147483647 h 300"/>
                <a:gd name="T6" fmla="*/ 2147483647 w 456"/>
                <a:gd name="T7" fmla="*/ 2147483647 h 300"/>
                <a:gd name="T8" fmla="*/ 2147483647 w 456"/>
                <a:gd name="T9" fmla="*/ 2147483647 h 300"/>
                <a:gd name="T10" fmla="*/ 2147483647 w 456"/>
                <a:gd name="T11" fmla="*/ 2147483647 h 300"/>
                <a:gd name="T12" fmla="*/ 2147483647 w 456"/>
                <a:gd name="T13" fmla="*/ 2147483647 h 300"/>
                <a:gd name="T14" fmla="*/ 0 w 456"/>
                <a:gd name="T15" fmla="*/ 2147483647 h 300"/>
                <a:gd name="T16" fmla="*/ 2147483647 w 456"/>
                <a:gd name="T17" fmla="*/ 2147483647 h 300"/>
                <a:gd name="T18" fmla="*/ 2147483647 w 456"/>
                <a:gd name="T19" fmla="*/ 2147483647 h 300"/>
                <a:gd name="T20" fmla="*/ 2147483647 w 456"/>
                <a:gd name="T21" fmla="*/ 2147483647 h 300"/>
                <a:gd name="T22" fmla="*/ 2147483647 w 456"/>
                <a:gd name="T23" fmla="*/ 2147483647 h 300"/>
                <a:gd name="T24" fmla="*/ 2147483647 w 456"/>
                <a:gd name="T25" fmla="*/ 2147483647 h 300"/>
                <a:gd name="T26" fmla="*/ 2147483647 w 456"/>
                <a:gd name="T27" fmla="*/ 2147483647 h 300"/>
                <a:gd name="T28" fmla="*/ 2147483647 w 456"/>
                <a:gd name="T29" fmla="*/ 2147483647 h 300"/>
                <a:gd name="T30" fmla="*/ 2147483647 w 456"/>
                <a:gd name="T31" fmla="*/ 0 h 300"/>
                <a:gd name="T32" fmla="*/ 2147483647 w 456"/>
                <a:gd name="T33" fmla="*/ 2147483647 h 300"/>
                <a:gd name="T34" fmla="*/ 2147483647 w 456"/>
                <a:gd name="T35" fmla="*/ 2147483647 h 300"/>
                <a:gd name="T36" fmla="*/ 2147483647 w 456"/>
                <a:gd name="T37" fmla="*/ 2147483647 h 300"/>
                <a:gd name="T38" fmla="*/ 2147483647 w 456"/>
                <a:gd name="T39" fmla="*/ 2147483647 h 300"/>
                <a:gd name="T40" fmla="*/ 2147483647 w 456"/>
                <a:gd name="T41" fmla="*/ 2147483647 h 300"/>
                <a:gd name="T42" fmla="*/ 2147483647 w 456"/>
                <a:gd name="T43" fmla="*/ 2147483647 h 3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6"/>
                <a:gd name="T67" fmla="*/ 0 h 300"/>
                <a:gd name="T68" fmla="*/ 456 w 456"/>
                <a:gd name="T69" fmla="*/ 300 h 3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6" h="300">
                  <a:moveTo>
                    <a:pt x="261" y="287"/>
                  </a:moveTo>
                  <a:lnTo>
                    <a:pt x="244" y="299"/>
                  </a:lnTo>
                  <a:lnTo>
                    <a:pt x="101" y="299"/>
                  </a:lnTo>
                  <a:lnTo>
                    <a:pt x="143" y="276"/>
                  </a:lnTo>
                  <a:lnTo>
                    <a:pt x="118" y="263"/>
                  </a:lnTo>
                  <a:lnTo>
                    <a:pt x="59" y="299"/>
                  </a:lnTo>
                  <a:lnTo>
                    <a:pt x="17" y="299"/>
                  </a:lnTo>
                  <a:lnTo>
                    <a:pt x="0" y="204"/>
                  </a:lnTo>
                  <a:lnTo>
                    <a:pt x="67" y="155"/>
                  </a:lnTo>
                  <a:lnTo>
                    <a:pt x="143" y="119"/>
                  </a:lnTo>
                  <a:lnTo>
                    <a:pt x="135" y="95"/>
                  </a:lnTo>
                  <a:lnTo>
                    <a:pt x="160" y="72"/>
                  </a:lnTo>
                  <a:lnTo>
                    <a:pt x="219" y="35"/>
                  </a:lnTo>
                  <a:lnTo>
                    <a:pt x="244" y="60"/>
                  </a:lnTo>
                  <a:lnTo>
                    <a:pt x="286" y="24"/>
                  </a:lnTo>
                  <a:lnTo>
                    <a:pt x="311" y="0"/>
                  </a:lnTo>
                  <a:lnTo>
                    <a:pt x="404" y="119"/>
                  </a:lnTo>
                  <a:lnTo>
                    <a:pt x="446" y="263"/>
                  </a:lnTo>
                  <a:lnTo>
                    <a:pt x="455" y="263"/>
                  </a:lnTo>
                  <a:lnTo>
                    <a:pt x="455" y="287"/>
                  </a:lnTo>
                  <a:lnTo>
                    <a:pt x="438" y="287"/>
                  </a:lnTo>
                  <a:lnTo>
                    <a:pt x="261" y="28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228"/>
            <p:cNvSpPr>
              <a:spLocks/>
            </p:cNvSpPr>
            <p:nvPr/>
          </p:nvSpPr>
          <p:spPr bwMode="auto">
            <a:xfrm>
              <a:off x="3012420" y="4327755"/>
              <a:ext cx="830923" cy="860188"/>
            </a:xfrm>
            <a:custGeom>
              <a:avLst/>
              <a:gdLst>
                <a:gd name="T0" fmla="*/ 2147483647 w 363"/>
                <a:gd name="T1" fmla="*/ 2147483647 h 383"/>
                <a:gd name="T2" fmla="*/ 0 w 363"/>
                <a:gd name="T3" fmla="*/ 2147483647 h 383"/>
                <a:gd name="T4" fmla="*/ 2147483647 w 363"/>
                <a:gd name="T5" fmla="*/ 2147483647 h 383"/>
                <a:gd name="T6" fmla="*/ 2147483647 w 363"/>
                <a:gd name="T7" fmla="*/ 2147483647 h 383"/>
                <a:gd name="T8" fmla="*/ 2147483647 w 363"/>
                <a:gd name="T9" fmla="*/ 0 h 383"/>
                <a:gd name="T10" fmla="*/ 2147483647 w 363"/>
                <a:gd name="T11" fmla="*/ 2147483647 h 383"/>
                <a:gd name="T12" fmla="*/ 2147483647 w 363"/>
                <a:gd name="T13" fmla="*/ 2147483647 h 383"/>
                <a:gd name="T14" fmla="*/ 2147483647 w 363"/>
                <a:gd name="T15" fmla="*/ 2147483647 h 383"/>
                <a:gd name="T16" fmla="*/ 2147483647 w 363"/>
                <a:gd name="T17" fmla="*/ 2147483647 h 383"/>
                <a:gd name="T18" fmla="*/ 2147483647 w 363"/>
                <a:gd name="T19" fmla="*/ 2147483647 h 383"/>
                <a:gd name="T20" fmla="*/ 2147483647 w 363"/>
                <a:gd name="T21" fmla="*/ 2147483647 h 383"/>
                <a:gd name="T22" fmla="*/ 2147483647 w 363"/>
                <a:gd name="T23" fmla="*/ 2147483647 h 383"/>
                <a:gd name="T24" fmla="*/ 2147483647 w 363"/>
                <a:gd name="T25" fmla="*/ 2147483647 h 383"/>
                <a:gd name="T26" fmla="*/ 2147483647 w 363"/>
                <a:gd name="T27" fmla="*/ 2147483647 h 383"/>
                <a:gd name="T28" fmla="*/ 2147483647 w 363"/>
                <a:gd name="T29" fmla="*/ 2147483647 h 383"/>
                <a:gd name="T30" fmla="*/ 2147483647 w 363"/>
                <a:gd name="T31" fmla="*/ 2147483647 h 383"/>
                <a:gd name="T32" fmla="*/ 2147483647 w 363"/>
                <a:gd name="T33" fmla="*/ 2147483647 h 383"/>
                <a:gd name="T34" fmla="*/ 2147483647 w 363"/>
                <a:gd name="T35" fmla="*/ 2147483647 h 383"/>
                <a:gd name="T36" fmla="*/ 2147483647 w 363"/>
                <a:gd name="T37" fmla="*/ 2147483647 h 383"/>
                <a:gd name="T38" fmla="*/ 2147483647 w 363"/>
                <a:gd name="T39" fmla="*/ 2147483647 h 383"/>
                <a:gd name="T40" fmla="*/ 2147483647 w 363"/>
                <a:gd name="T41" fmla="*/ 2147483647 h 383"/>
                <a:gd name="T42" fmla="*/ 2147483647 w 363"/>
                <a:gd name="T43" fmla="*/ 2147483647 h 383"/>
                <a:gd name="T44" fmla="*/ 2147483647 w 363"/>
                <a:gd name="T45" fmla="*/ 2147483647 h 383"/>
                <a:gd name="T46" fmla="*/ 2147483647 w 363"/>
                <a:gd name="T47" fmla="*/ 2147483647 h 383"/>
                <a:gd name="T48" fmla="*/ 2147483647 w 363"/>
                <a:gd name="T49" fmla="*/ 2147483647 h 383"/>
                <a:gd name="T50" fmla="*/ 2147483647 w 363"/>
                <a:gd name="T51" fmla="*/ 2147483647 h 383"/>
                <a:gd name="T52" fmla="*/ 2147483647 w 363"/>
                <a:gd name="T53" fmla="*/ 2147483647 h 383"/>
                <a:gd name="T54" fmla="*/ 2147483647 w 363"/>
                <a:gd name="T55" fmla="*/ 2147483647 h 383"/>
                <a:gd name="T56" fmla="*/ 2147483647 w 363"/>
                <a:gd name="T57" fmla="*/ 2147483647 h 383"/>
                <a:gd name="T58" fmla="*/ 2147483647 w 363"/>
                <a:gd name="T59" fmla="*/ 2147483647 h 383"/>
                <a:gd name="T60" fmla="*/ 0 w 363"/>
                <a:gd name="T61" fmla="*/ 2147483647 h 383"/>
                <a:gd name="T62" fmla="*/ 2147483647 w 363"/>
                <a:gd name="T63" fmla="*/ 2147483647 h 3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3"/>
                <a:gd name="T97" fmla="*/ 0 h 383"/>
                <a:gd name="T98" fmla="*/ 363 w 363"/>
                <a:gd name="T99" fmla="*/ 383 h 3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3" h="383">
                  <a:moveTo>
                    <a:pt x="8" y="251"/>
                  </a:moveTo>
                  <a:lnTo>
                    <a:pt x="0" y="227"/>
                  </a:lnTo>
                  <a:lnTo>
                    <a:pt x="92" y="155"/>
                  </a:lnTo>
                  <a:lnTo>
                    <a:pt x="92" y="83"/>
                  </a:lnTo>
                  <a:lnTo>
                    <a:pt x="202" y="0"/>
                  </a:lnTo>
                  <a:lnTo>
                    <a:pt x="210" y="83"/>
                  </a:lnTo>
                  <a:lnTo>
                    <a:pt x="236" y="143"/>
                  </a:lnTo>
                  <a:lnTo>
                    <a:pt x="236" y="168"/>
                  </a:lnTo>
                  <a:lnTo>
                    <a:pt x="311" y="203"/>
                  </a:lnTo>
                  <a:lnTo>
                    <a:pt x="328" y="239"/>
                  </a:lnTo>
                  <a:lnTo>
                    <a:pt x="345" y="227"/>
                  </a:lnTo>
                  <a:lnTo>
                    <a:pt x="362" y="275"/>
                  </a:lnTo>
                  <a:lnTo>
                    <a:pt x="353" y="298"/>
                  </a:lnTo>
                  <a:lnTo>
                    <a:pt x="345" y="287"/>
                  </a:lnTo>
                  <a:lnTo>
                    <a:pt x="328" y="287"/>
                  </a:lnTo>
                  <a:lnTo>
                    <a:pt x="294" y="298"/>
                  </a:lnTo>
                  <a:lnTo>
                    <a:pt x="151" y="298"/>
                  </a:lnTo>
                  <a:lnTo>
                    <a:pt x="151" y="275"/>
                  </a:lnTo>
                  <a:lnTo>
                    <a:pt x="159" y="275"/>
                  </a:lnTo>
                  <a:lnTo>
                    <a:pt x="159" y="251"/>
                  </a:lnTo>
                  <a:lnTo>
                    <a:pt x="168" y="251"/>
                  </a:lnTo>
                  <a:lnTo>
                    <a:pt x="168" y="239"/>
                  </a:lnTo>
                  <a:lnTo>
                    <a:pt x="151" y="251"/>
                  </a:lnTo>
                  <a:lnTo>
                    <a:pt x="134" y="263"/>
                  </a:lnTo>
                  <a:lnTo>
                    <a:pt x="151" y="275"/>
                  </a:lnTo>
                  <a:lnTo>
                    <a:pt x="151" y="298"/>
                  </a:lnTo>
                  <a:lnTo>
                    <a:pt x="118" y="358"/>
                  </a:lnTo>
                  <a:lnTo>
                    <a:pt x="75" y="346"/>
                  </a:lnTo>
                  <a:lnTo>
                    <a:pt x="58" y="382"/>
                  </a:lnTo>
                  <a:lnTo>
                    <a:pt x="16" y="335"/>
                  </a:lnTo>
                  <a:lnTo>
                    <a:pt x="0" y="287"/>
                  </a:lnTo>
                  <a:lnTo>
                    <a:pt x="8" y="251"/>
                  </a:lnTo>
                </a:path>
              </a:pathLst>
            </a:custGeom>
            <a:solidFill>
              <a:srgbClr val="CFFFC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29"/>
            <p:cNvSpPr>
              <a:spLocks/>
            </p:cNvSpPr>
            <p:nvPr/>
          </p:nvSpPr>
          <p:spPr bwMode="auto">
            <a:xfrm>
              <a:off x="3012420" y="4321412"/>
              <a:ext cx="830923" cy="860188"/>
            </a:xfrm>
            <a:custGeom>
              <a:avLst/>
              <a:gdLst>
                <a:gd name="T0" fmla="*/ 2147483647 w 363"/>
                <a:gd name="T1" fmla="*/ 2147483647 h 383"/>
                <a:gd name="T2" fmla="*/ 0 w 363"/>
                <a:gd name="T3" fmla="*/ 2147483647 h 383"/>
                <a:gd name="T4" fmla="*/ 2147483647 w 363"/>
                <a:gd name="T5" fmla="*/ 2147483647 h 383"/>
                <a:gd name="T6" fmla="*/ 2147483647 w 363"/>
                <a:gd name="T7" fmla="*/ 2147483647 h 383"/>
                <a:gd name="T8" fmla="*/ 2147483647 w 363"/>
                <a:gd name="T9" fmla="*/ 0 h 383"/>
                <a:gd name="T10" fmla="*/ 2147483647 w 363"/>
                <a:gd name="T11" fmla="*/ 2147483647 h 383"/>
                <a:gd name="T12" fmla="*/ 2147483647 w 363"/>
                <a:gd name="T13" fmla="*/ 2147483647 h 383"/>
                <a:gd name="T14" fmla="*/ 2147483647 w 363"/>
                <a:gd name="T15" fmla="*/ 2147483647 h 383"/>
                <a:gd name="T16" fmla="*/ 2147483647 w 363"/>
                <a:gd name="T17" fmla="*/ 2147483647 h 383"/>
                <a:gd name="T18" fmla="*/ 2147483647 w 363"/>
                <a:gd name="T19" fmla="*/ 2147483647 h 383"/>
                <a:gd name="T20" fmla="*/ 2147483647 w 363"/>
                <a:gd name="T21" fmla="*/ 2147483647 h 383"/>
                <a:gd name="T22" fmla="*/ 2147483647 w 363"/>
                <a:gd name="T23" fmla="*/ 2147483647 h 383"/>
                <a:gd name="T24" fmla="*/ 2147483647 w 363"/>
                <a:gd name="T25" fmla="*/ 2147483647 h 383"/>
                <a:gd name="T26" fmla="*/ 2147483647 w 363"/>
                <a:gd name="T27" fmla="*/ 2147483647 h 383"/>
                <a:gd name="T28" fmla="*/ 2147483647 w 363"/>
                <a:gd name="T29" fmla="*/ 2147483647 h 383"/>
                <a:gd name="T30" fmla="*/ 2147483647 w 363"/>
                <a:gd name="T31" fmla="*/ 2147483647 h 383"/>
                <a:gd name="T32" fmla="*/ 2147483647 w 363"/>
                <a:gd name="T33" fmla="*/ 2147483647 h 383"/>
                <a:gd name="T34" fmla="*/ 2147483647 w 363"/>
                <a:gd name="T35" fmla="*/ 2147483647 h 383"/>
                <a:gd name="T36" fmla="*/ 2147483647 w 363"/>
                <a:gd name="T37" fmla="*/ 2147483647 h 383"/>
                <a:gd name="T38" fmla="*/ 2147483647 w 363"/>
                <a:gd name="T39" fmla="*/ 2147483647 h 383"/>
                <a:gd name="T40" fmla="*/ 2147483647 w 363"/>
                <a:gd name="T41" fmla="*/ 2147483647 h 383"/>
                <a:gd name="T42" fmla="*/ 0 w 363"/>
                <a:gd name="T43" fmla="*/ 2147483647 h 383"/>
                <a:gd name="T44" fmla="*/ 2147483647 w 363"/>
                <a:gd name="T45" fmla="*/ 2147483647 h 3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3"/>
                <a:gd name="T70" fmla="*/ 0 h 383"/>
                <a:gd name="T71" fmla="*/ 363 w 363"/>
                <a:gd name="T72" fmla="*/ 383 h 38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3" h="383">
                  <a:moveTo>
                    <a:pt x="8" y="251"/>
                  </a:moveTo>
                  <a:lnTo>
                    <a:pt x="0" y="227"/>
                  </a:lnTo>
                  <a:lnTo>
                    <a:pt x="92" y="155"/>
                  </a:lnTo>
                  <a:lnTo>
                    <a:pt x="92" y="83"/>
                  </a:lnTo>
                  <a:lnTo>
                    <a:pt x="202" y="0"/>
                  </a:lnTo>
                  <a:lnTo>
                    <a:pt x="210" y="83"/>
                  </a:lnTo>
                  <a:lnTo>
                    <a:pt x="236" y="143"/>
                  </a:lnTo>
                  <a:lnTo>
                    <a:pt x="236" y="168"/>
                  </a:lnTo>
                  <a:lnTo>
                    <a:pt x="311" y="203"/>
                  </a:lnTo>
                  <a:lnTo>
                    <a:pt x="328" y="239"/>
                  </a:lnTo>
                  <a:lnTo>
                    <a:pt x="345" y="227"/>
                  </a:lnTo>
                  <a:lnTo>
                    <a:pt x="362" y="275"/>
                  </a:lnTo>
                  <a:lnTo>
                    <a:pt x="353" y="298"/>
                  </a:lnTo>
                  <a:lnTo>
                    <a:pt x="345" y="287"/>
                  </a:lnTo>
                  <a:lnTo>
                    <a:pt x="328" y="287"/>
                  </a:lnTo>
                  <a:lnTo>
                    <a:pt x="294" y="298"/>
                  </a:lnTo>
                  <a:lnTo>
                    <a:pt x="151" y="298"/>
                  </a:lnTo>
                  <a:lnTo>
                    <a:pt x="118" y="358"/>
                  </a:lnTo>
                  <a:lnTo>
                    <a:pt x="75" y="346"/>
                  </a:lnTo>
                  <a:lnTo>
                    <a:pt x="58" y="382"/>
                  </a:lnTo>
                  <a:lnTo>
                    <a:pt x="16" y="335"/>
                  </a:lnTo>
                  <a:lnTo>
                    <a:pt x="0" y="287"/>
                  </a:lnTo>
                  <a:lnTo>
                    <a:pt x="8" y="25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5" name="Freeform 230"/>
            <p:cNvSpPr>
              <a:spLocks/>
            </p:cNvSpPr>
            <p:nvPr/>
          </p:nvSpPr>
          <p:spPr bwMode="auto">
            <a:xfrm>
              <a:off x="5209902" y="4621971"/>
              <a:ext cx="908751" cy="646824"/>
            </a:xfrm>
            <a:custGeom>
              <a:avLst/>
              <a:gdLst>
                <a:gd name="T0" fmla="*/ 2147483647 w 397"/>
                <a:gd name="T1" fmla="*/ 2147483647 h 288"/>
                <a:gd name="T2" fmla="*/ 2147483647 w 397"/>
                <a:gd name="T3" fmla="*/ 2147483647 h 288"/>
                <a:gd name="T4" fmla="*/ 2147483647 w 397"/>
                <a:gd name="T5" fmla="*/ 2147483647 h 288"/>
                <a:gd name="T6" fmla="*/ 2147483647 w 397"/>
                <a:gd name="T7" fmla="*/ 2147483647 h 288"/>
                <a:gd name="T8" fmla="*/ 2147483647 w 397"/>
                <a:gd name="T9" fmla="*/ 0 h 288"/>
                <a:gd name="T10" fmla="*/ 2147483647 w 397"/>
                <a:gd name="T11" fmla="*/ 2147483647 h 288"/>
                <a:gd name="T12" fmla="*/ 2147483647 w 397"/>
                <a:gd name="T13" fmla="*/ 2147483647 h 288"/>
                <a:gd name="T14" fmla="*/ 2147483647 w 397"/>
                <a:gd name="T15" fmla="*/ 2147483647 h 288"/>
                <a:gd name="T16" fmla="*/ 2147483647 w 397"/>
                <a:gd name="T17" fmla="*/ 2147483647 h 288"/>
                <a:gd name="T18" fmla="*/ 2147483647 w 397"/>
                <a:gd name="T19" fmla="*/ 2147483647 h 288"/>
                <a:gd name="T20" fmla="*/ 2147483647 w 397"/>
                <a:gd name="T21" fmla="*/ 2147483647 h 288"/>
                <a:gd name="T22" fmla="*/ 2147483647 w 397"/>
                <a:gd name="T23" fmla="*/ 2147483647 h 288"/>
                <a:gd name="T24" fmla="*/ 2147483647 w 397"/>
                <a:gd name="T25" fmla="*/ 2147483647 h 288"/>
                <a:gd name="T26" fmla="*/ 0 w 397"/>
                <a:gd name="T27" fmla="*/ 2147483647 h 288"/>
                <a:gd name="T28" fmla="*/ 2147483647 w 397"/>
                <a:gd name="T29" fmla="*/ 2147483647 h 2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7"/>
                <a:gd name="T46" fmla="*/ 0 h 288"/>
                <a:gd name="T47" fmla="*/ 397 w 397"/>
                <a:gd name="T48" fmla="*/ 288 h 28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7" h="288">
                  <a:moveTo>
                    <a:pt x="93" y="24"/>
                  </a:moveTo>
                  <a:lnTo>
                    <a:pt x="118" y="37"/>
                  </a:lnTo>
                  <a:lnTo>
                    <a:pt x="152" y="24"/>
                  </a:lnTo>
                  <a:lnTo>
                    <a:pt x="160" y="37"/>
                  </a:lnTo>
                  <a:lnTo>
                    <a:pt x="287" y="0"/>
                  </a:lnTo>
                  <a:lnTo>
                    <a:pt x="304" y="37"/>
                  </a:lnTo>
                  <a:lnTo>
                    <a:pt x="396" y="167"/>
                  </a:lnTo>
                  <a:lnTo>
                    <a:pt x="354" y="204"/>
                  </a:lnTo>
                  <a:lnTo>
                    <a:pt x="211" y="240"/>
                  </a:lnTo>
                  <a:lnTo>
                    <a:pt x="177" y="251"/>
                  </a:lnTo>
                  <a:lnTo>
                    <a:pt x="169" y="287"/>
                  </a:lnTo>
                  <a:lnTo>
                    <a:pt x="68" y="287"/>
                  </a:lnTo>
                  <a:lnTo>
                    <a:pt x="26" y="156"/>
                  </a:lnTo>
                  <a:lnTo>
                    <a:pt x="0" y="108"/>
                  </a:lnTo>
                  <a:lnTo>
                    <a:pt x="93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32"/>
            <p:cNvSpPr>
              <a:spLocks/>
            </p:cNvSpPr>
            <p:nvPr/>
          </p:nvSpPr>
          <p:spPr bwMode="auto">
            <a:xfrm>
              <a:off x="5827943" y="5376601"/>
              <a:ext cx="98430" cy="134755"/>
            </a:xfrm>
            <a:custGeom>
              <a:avLst/>
              <a:gdLst>
                <a:gd name="T0" fmla="*/ 2147483647 w 43"/>
                <a:gd name="T1" fmla="*/ 0 h 60"/>
                <a:gd name="T2" fmla="*/ 2147483647 w 43"/>
                <a:gd name="T3" fmla="*/ 0 h 60"/>
                <a:gd name="T4" fmla="*/ 2147483647 w 43"/>
                <a:gd name="T5" fmla="*/ 2147483647 h 60"/>
                <a:gd name="T6" fmla="*/ 0 w 43"/>
                <a:gd name="T7" fmla="*/ 2147483647 h 60"/>
                <a:gd name="T8" fmla="*/ 2147483647 w 43"/>
                <a:gd name="T9" fmla="*/ 2147483647 h 60"/>
                <a:gd name="T10" fmla="*/ 2147483647 w 43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60"/>
                <a:gd name="T20" fmla="*/ 43 w 43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60">
                  <a:moveTo>
                    <a:pt x="17" y="0"/>
                  </a:moveTo>
                  <a:lnTo>
                    <a:pt x="42" y="0"/>
                  </a:lnTo>
                  <a:lnTo>
                    <a:pt x="17" y="59"/>
                  </a:lnTo>
                  <a:lnTo>
                    <a:pt x="0" y="47"/>
                  </a:lnTo>
                  <a:lnTo>
                    <a:pt x="8" y="23"/>
                  </a:lnTo>
                  <a:lnTo>
                    <a:pt x="17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33"/>
            <p:cNvSpPr>
              <a:spLocks/>
            </p:cNvSpPr>
            <p:nvPr/>
          </p:nvSpPr>
          <p:spPr bwMode="auto">
            <a:xfrm>
              <a:off x="6349845" y="4462511"/>
              <a:ext cx="77828" cy="110051"/>
            </a:xfrm>
            <a:custGeom>
              <a:avLst/>
              <a:gdLst>
                <a:gd name="T0" fmla="*/ 0 w 34"/>
                <a:gd name="T1" fmla="*/ 2147483647 h 49"/>
                <a:gd name="T2" fmla="*/ 0 w 34"/>
                <a:gd name="T3" fmla="*/ 2147483647 h 49"/>
                <a:gd name="T4" fmla="*/ 2147483647 w 34"/>
                <a:gd name="T5" fmla="*/ 0 h 49"/>
                <a:gd name="T6" fmla="*/ 2147483647 w 34"/>
                <a:gd name="T7" fmla="*/ 2147483647 h 49"/>
                <a:gd name="T8" fmla="*/ 0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0" y="48"/>
                  </a:moveTo>
                  <a:lnTo>
                    <a:pt x="0" y="23"/>
                  </a:lnTo>
                  <a:lnTo>
                    <a:pt x="16" y="0"/>
                  </a:lnTo>
                  <a:lnTo>
                    <a:pt x="33" y="12"/>
                  </a:lnTo>
                  <a:lnTo>
                    <a:pt x="0" y="48"/>
                  </a:lnTo>
                </a:path>
              </a:pathLst>
            </a:custGeom>
            <a:solidFill>
              <a:srgbClr val="CC99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237"/>
            <p:cNvSpPr>
              <a:spLocks noChangeArrowheads="1"/>
            </p:cNvSpPr>
            <p:nvPr/>
          </p:nvSpPr>
          <p:spPr bwMode="auto">
            <a:xfrm>
              <a:off x="5468564" y="4451344"/>
              <a:ext cx="198772" cy="78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US" altLang="en-US" sz="600">
                  <a:latin typeface="Arial" charset="0"/>
                </a:rPr>
                <a:t>Bland</a:t>
              </a:r>
            </a:p>
          </p:txBody>
        </p:sp>
        <p:sp>
          <p:nvSpPr>
            <p:cNvPr id="73" name="Rectangle 239"/>
            <p:cNvSpPr>
              <a:spLocks noChangeArrowheads="1"/>
            </p:cNvSpPr>
            <p:nvPr/>
          </p:nvSpPr>
          <p:spPr bwMode="auto">
            <a:xfrm>
              <a:off x="3998999" y="4224506"/>
              <a:ext cx="349455" cy="78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US" altLang="en-US" sz="600">
                  <a:latin typeface="Arial" charset="0"/>
                </a:rPr>
                <a:t>Buchanan</a:t>
              </a:r>
            </a:p>
          </p:txBody>
        </p:sp>
        <p:sp>
          <p:nvSpPr>
            <p:cNvPr id="75" name="Rectangle 241"/>
            <p:cNvSpPr>
              <a:spLocks noChangeArrowheads="1"/>
            </p:cNvSpPr>
            <p:nvPr/>
          </p:nvSpPr>
          <p:spPr bwMode="auto">
            <a:xfrm>
              <a:off x="6858000" y="3597185"/>
              <a:ext cx="185948" cy="78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US" altLang="en-US" sz="600">
                  <a:latin typeface="Arial" charset="0"/>
                </a:rPr>
                <a:t>Craig</a:t>
              </a:r>
            </a:p>
          </p:txBody>
        </p:sp>
        <p:sp>
          <p:nvSpPr>
            <p:cNvPr id="76" name="Rectangle 242"/>
            <p:cNvSpPr>
              <a:spLocks noChangeArrowheads="1"/>
            </p:cNvSpPr>
            <p:nvPr/>
          </p:nvSpPr>
          <p:spPr bwMode="auto">
            <a:xfrm rot="2406054">
              <a:off x="3591244" y="4480541"/>
              <a:ext cx="362279" cy="78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US" altLang="en-US" sz="600" dirty="0">
                  <a:latin typeface="Arial" charset="0"/>
                </a:rPr>
                <a:t>Dickenson</a:t>
              </a:r>
            </a:p>
          </p:txBody>
        </p:sp>
        <p:sp>
          <p:nvSpPr>
            <p:cNvPr id="79" name="Rectangle 245"/>
            <p:cNvSpPr>
              <a:spLocks noChangeArrowheads="1"/>
            </p:cNvSpPr>
            <p:nvPr/>
          </p:nvSpPr>
          <p:spPr bwMode="auto">
            <a:xfrm>
              <a:off x="6066004" y="4091997"/>
              <a:ext cx="176330" cy="78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US" altLang="en-US" sz="600">
                  <a:latin typeface="Arial" charset="0"/>
                </a:rPr>
                <a:t>Giles</a:t>
              </a:r>
            </a:p>
          </p:txBody>
        </p:sp>
        <p:sp>
          <p:nvSpPr>
            <p:cNvPr id="80" name="Rectangle 246"/>
            <p:cNvSpPr>
              <a:spLocks noChangeArrowheads="1"/>
            </p:cNvSpPr>
            <p:nvPr/>
          </p:nvSpPr>
          <p:spPr bwMode="auto">
            <a:xfrm>
              <a:off x="5177856" y="5428319"/>
              <a:ext cx="291747" cy="78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US" altLang="en-US" sz="600">
                  <a:latin typeface="Arial" charset="0"/>
                </a:rPr>
                <a:t>Grayson</a:t>
              </a:r>
            </a:p>
          </p:txBody>
        </p:sp>
        <p:sp>
          <p:nvSpPr>
            <p:cNvPr id="83" name="Rectangle 249"/>
            <p:cNvSpPr>
              <a:spLocks noChangeArrowheads="1"/>
            </p:cNvSpPr>
            <p:nvPr/>
          </p:nvSpPr>
          <p:spPr bwMode="auto">
            <a:xfrm>
              <a:off x="2595814" y="5403614"/>
              <a:ext cx="129844" cy="78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US" altLang="en-US" sz="600">
                  <a:latin typeface="Arial" charset="0"/>
                </a:rPr>
                <a:t>Lee</a:t>
              </a:r>
            </a:p>
          </p:txBody>
        </p:sp>
        <p:sp>
          <p:nvSpPr>
            <p:cNvPr id="84" name="Rectangle 250"/>
            <p:cNvSpPr>
              <a:spLocks noChangeArrowheads="1"/>
            </p:cNvSpPr>
            <p:nvPr/>
          </p:nvSpPr>
          <p:spPr bwMode="auto">
            <a:xfrm>
              <a:off x="6516947" y="4336863"/>
              <a:ext cx="434919" cy="1569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en-US" sz="600">
                  <a:latin typeface="Arial" charset="0"/>
                </a:rPr>
                <a:t>Mont-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600">
                  <a:latin typeface="Arial" charset="0"/>
                </a:rPr>
                <a:t>gomery</a:t>
              </a:r>
            </a:p>
          </p:txBody>
        </p:sp>
        <p:sp>
          <p:nvSpPr>
            <p:cNvPr id="86" name="Rectangle 252"/>
            <p:cNvSpPr>
              <a:spLocks noChangeArrowheads="1"/>
            </p:cNvSpPr>
            <p:nvPr/>
          </p:nvSpPr>
          <p:spPr bwMode="auto">
            <a:xfrm>
              <a:off x="5935529" y="4547919"/>
              <a:ext cx="250068" cy="78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US" altLang="en-US" sz="600">
                  <a:latin typeface="Arial" charset="0"/>
                </a:rPr>
                <a:t>Pulaski</a:t>
              </a:r>
            </a:p>
          </p:txBody>
        </p:sp>
        <p:sp>
          <p:nvSpPr>
            <p:cNvPr id="87" name="Rectangle 253"/>
            <p:cNvSpPr>
              <a:spLocks noChangeArrowheads="1"/>
            </p:cNvSpPr>
            <p:nvPr/>
          </p:nvSpPr>
          <p:spPr bwMode="auto">
            <a:xfrm>
              <a:off x="6915360" y="4281222"/>
              <a:ext cx="310983" cy="78483"/>
            </a:xfrm>
            <a:prstGeom prst="rect">
              <a:avLst/>
            </a:prstGeom>
            <a:noFill/>
            <a:ln w="12700" cap="rnd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US" altLang="en-US" sz="600" dirty="0">
                  <a:latin typeface="Arial" charset="0"/>
                </a:rPr>
                <a:t>Roanoke</a:t>
              </a:r>
            </a:p>
          </p:txBody>
        </p:sp>
        <p:sp>
          <p:nvSpPr>
            <p:cNvPr id="88" name="Rectangle 254"/>
            <p:cNvSpPr>
              <a:spLocks noChangeArrowheads="1"/>
            </p:cNvSpPr>
            <p:nvPr/>
          </p:nvSpPr>
          <p:spPr bwMode="auto">
            <a:xfrm>
              <a:off x="4031045" y="4779248"/>
              <a:ext cx="254878" cy="78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US" altLang="en-US" sz="600">
                  <a:latin typeface="Arial" charset="0"/>
                </a:rPr>
                <a:t>Russell</a:t>
              </a:r>
            </a:p>
          </p:txBody>
        </p:sp>
        <p:sp>
          <p:nvSpPr>
            <p:cNvPr id="89" name="Rectangle 255"/>
            <p:cNvSpPr>
              <a:spLocks noChangeArrowheads="1"/>
            </p:cNvSpPr>
            <p:nvPr/>
          </p:nvSpPr>
          <p:spPr bwMode="auto">
            <a:xfrm>
              <a:off x="3142896" y="5349712"/>
              <a:ext cx="174728" cy="78483"/>
            </a:xfrm>
            <a:prstGeom prst="rect">
              <a:avLst/>
            </a:prstGeom>
            <a:solidFill>
              <a:srgbClr val="BFBFBF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US" altLang="en-US" sz="600">
                  <a:latin typeface="Arial" charset="0"/>
                </a:rPr>
                <a:t>Scott</a:t>
              </a:r>
            </a:p>
          </p:txBody>
        </p:sp>
        <p:sp>
          <p:nvSpPr>
            <p:cNvPr id="90" name="Rectangle 256"/>
            <p:cNvSpPr>
              <a:spLocks noChangeArrowheads="1"/>
            </p:cNvSpPr>
            <p:nvPr/>
          </p:nvSpPr>
          <p:spPr bwMode="auto">
            <a:xfrm>
              <a:off x="4820764" y="4985873"/>
              <a:ext cx="218008" cy="78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US" altLang="en-US" sz="600">
                  <a:latin typeface="Arial" charset="0"/>
                </a:rPr>
                <a:t>Smyth</a:t>
              </a:r>
            </a:p>
          </p:txBody>
        </p:sp>
        <p:sp>
          <p:nvSpPr>
            <p:cNvPr id="91" name="Rectangle 257"/>
            <p:cNvSpPr>
              <a:spLocks noChangeArrowheads="1"/>
            </p:cNvSpPr>
            <p:nvPr/>
          </p:nvSpPr>
          <p:spPr bwMode="auto">
            <a:xfrm>
              <a:off x="4691690" y="4591488"/>
              <a:ext cx="306174" cy="78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US" altLang="en-US" sz="600" dirty="0">
                  <a:latin typeface="Arial" charset="0"/>
                </a:rPr>
                <a:t>Tazewell</a:t>
              </a:r>
            </a:p>
          </p:txBody>
        </p:sp>
        <p:sp>
          <p:nvSpPr>
            <p:cNvPr id="92" name="Rectangle 258"/>
            <p:cNvSpPr>
              <a:spLocks noChangeArrowheads="1"/>
            </p:cNvSpPr>
            <p:nvPr/>
          </p:nvSpPr>
          <p:spPr bwMode="auto">
            <a:xfrm>
              <a:off x="4092849" y="5241908"/>
              <a:ext cx="408766" cy="78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US" altLang="en-US" sz="600" dirty="0">
                  <a:latin typeface="Arial" charset="0"/>
                </a:rPr>
                <a:t>Washington</a:t>
              </a:r>
            </a:p>
          </p:txBody>
        </p:sp>
        <p:sp>
          <p:nvSpPr>
            <p:cNvPr id="93" name="Rectangle 259"/>
            <p:cNvSpPr>
              <a:spLocks noChangeArrowheads="1"/>
            </p:cNvSpPr>
            <p:nvPr/>
          </p:nvSpPr>
          <p:spPr bwMode="auto">
            <a:xfrm>
              <a:off x="3149764" y="4863470"/>
              <a:ext cx="171522" cy="78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US" altLang="en-US" sz="600" dirty="0">
                  <a:latin typeface="Arial" charset="0"/>
                </a:rPr>
                <a:t>Wise</a:t>
              </a:r>
            </a:p>
          </p:txBody>
        </p:sp>
        <p:sp>
          <p:nvSpPr>
            <p:cNvPr id="94" name="Rectangle 260"/>
            <p:cNvSpPr>
              <a:spLocks noChangeArrowheads="1"/>
            </p:cNvSpPr>
            <p:nvPr/>
          </p:nvSpPr>
          <p:spPr bwMode="auto">
            <a:xfrm>
              <a:off x="5497176" y="4944323"/>
              <a:ext cx="218008" cy="78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US" altLang="en-US" sz="600" dirty="0">
                  <a:latin typeface="Arial" charset="0"/>
                </a:rPr>
                <a:t>Wythe</a:t>
              </a:r>
            </a:p>
          </p:txBody>
        </p:sp>
        <p:sp>
          <p:nvSpPr>
            <p:cNvPr id="98" name="Freeform 483"/>
            <p:cNvSpPr>
              <a:spLocks/>
            </p:cNvSpPr>
            <p:nvPr/>
          </p:nvSpPr>
          <p:spPr bwMode="auto">
            <a:xfrm rot="1917015">
              <a:off x="3964662" y="5461946"/>
              <a:ext cx="169389" cy="141493"/>
            </a:xfrm>
            <a:custGeom>
              <a:avLst/>
              <a:gdLst>
                <a:gd name="T0" fmla="*/ 2147483647 w 43"/>
                <a:gd name="T1" fmla="*/ 0 h 60"/>
                <a:gd name="T2" fmla="*/ 2147483647 w 43"/>
                <a:gd name="T3" fmla="*/ 0 h 60"/>
                <a:gd name="T4" fmla="*/ 2147483647 w 43"/>
                <a:gd name="T5" fmla="*/ 2147483647 h 60"/>
                <a:gd name="T6" fmla="*/ 0 w 43"/>
                <a:gd name="T7" fmla="*/ 2147483647 h 60"/>
                <a:gd name="T8" fmla="*/ 2147483647 w 43"/>
                <a:gd name="T9" fmla="*/ 2147483647 h 60"/>
                <a:gd name="T10" fmla="*/ 2147483647 w 43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60"/>
                <a:gd name="T20" fmla="*/ 43 w 43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60">
                  <a:moveTo>
                    <a:pt x="17" y="0"/>
                  </a:moveTo>
                  <a:lnTo>
                    <a:pt x="42" y="0"/>
                  </a:lnTo>
                  <a:lnTo>
                    <a:pt x="17" y="59"/>
                  </a:lnTo>
                  <a:lnTo>
                    <a:pt x="0" y="47"/>
                  </a:lnTo>
                  <a:lnTo>
                    <a:pt x="8" y="23"/>
                  </a:lnTo>
                  <a:lnTo>
                    <a:pt x="17" y="0"/>
                  </a:lnTo>
                </a:path>
              </a:pathLst>
            </a:custGeom>
            <a:solidFill>
              <a:srgbClr val="BFBFB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70"/>
            <p:cNvSpPr>
              <a:spLocks/>
            </p:cNvSpPr>
            <p:nvPr/>
          </p:nvSpPr>
          <p:spPr bwMode="auto">
            <a:xfrm>
              <a:off x="7210527" y="4094180"/>
              <a:ext cx="176257" cy="161706"/>
            </a:xfrm>
            <a:custGeom>
              <a:avLst/>
              <a:gdLst>
                <a:gd name="T0" fmla="*/ 2147483647 w 77"/>
                <a:gd name="T1" fmla="*/ 0 h 72"/>
                <a:gd name="T2" fmla="*/ 2147483647 w 77"/>
                <a:gd name="T3" fmla="*/ 0 h 72"/>
                <a:gd name="T4" fmla="*/ 2147483647 w 77"/>
                <a:gd name="T5" fmla="*/ 2147483647 h 72"/>
                <a:gd name="T6" fmla="*/ 2147483647 w 77"/>
                <a:gd name="T7" fmla="*/ 2147483647 h 72"/>
                <a:gd name="T8" fmla="*/ 2147483647 w 77"/>
                <a:gd name="T9" fmla="*/ 2147483647 h 72"/>
                <a:gd name="T10" fmla="*/ 2147483647 w 77"/>
                <a:gd name="T11" fmla="*/ 2147483647 h 72"/>
                <a:gd name="T12" fmla="*/ 2147483647 w 77"/>
                <a:gd name="T13" fmla="*/ 2147483647 h 72"/>
                <a:gd name="T14" fmla="*/ 2147483647 w 77"/>
                <a:gd name="T15" fmla="*/ 2147483647 h 72"/>
                <a:gd name="T16" fmla="*/ 0 w 77"/>
                <a:gd name="T17" fmla="*/ 2147483647 h 72"/>
                <a:gd name="T18" fmla="*/ 0 w 77"/>
                <a:gd name="T19" fmla="*/ 2147483647 h 72"/>
                <a:gd name="T20" fmla="*/ 2147483647 w 77"/>
                <a:gd name="T21" fmla="*/ 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"/>
                <a:gd name="T34" fmla="*/ 0 h 72"/>
                <a:gd name="T35" fmla="*/ 77 w 77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" h="72">
                  <a:moveTo>
                    <a:pt x="16" y="0"/>
                  </a:moveTo>
                  <a:lnTo>
                    <a:pt x="33" y="0"/>
                  </a:lnTo>
                  <a:lnTo>
                    <a:pt x="76" y="48"/>
                  </a:lnTo>
                  <a:lnTo>
                    <a:pt x="58" y="60"/>
                  </a:lnTo>
                  <a:lnTo>
                    <a:pt x="33" y="60"/>
                  </a:lnTo>
                  <a:lnTo>
                    <a:pt x="25" y="60"/>
                  </a:lnTo>
                  <a:lnTo>
                    <a:pt x="8" y="71"/>
                  </a:lnTo>
                  <a:lnTo>
                    <a:pt x="8" y="60"/>
                  </a:lnTo>
                  <a:lnTo>
                    <a:pt x="0" y="48"/>
                  </a:lnTo>
                  <a:lnTo>
                    <a:pt x="0" y="12"/>
                  </a:lnTo>
                  <a:lnTo>
                    <a:pt x="16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5-Point Star 99"/>
            <p:cNvSpPr/>
            <p:nvPr/>
          </p:nvSpPr>
          <p:spPr bwMode="auto">
            <a:xfrm>
              <a:off x="4328618" y="5113859"/>
              <a:ext cx="219748" cy="206686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5-Point Star 100"/>
            <p:cNvSpPr/>
            <p:nvPr/>
          </p:nvSpPr>
          <p:spPr bwMode="auto">
            <a:xfrm>
              <a:off x="5517490" y="4663520"/>
              <a:ext cx="219748" cy="215608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5-Point Star 104"/>
            <p:cNvSpPr/>
            <p:nvPr/>
          </p:nvSpPr>
          <p:spPr bwMode="auto">
            <a:xfrm>
              <a:off x="6880903" y="3986376"/>
              <a:ext cx="219748" cy="215608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5-Point Star 105"/>
            <p:cNvSpPr/>
            <p:nvPr/>
          </p:nvSpPr>
          <p:spPr bwMode="auto">
            <a:xfrm>
              <a:off x="3122507" y="5742128"/>
              <a:ext cx="305374" cy="298706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534549" y="4296693"/>
              <a:ext cx="10935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dirty="0">
                <a:solidFill>
                  <a:srgbClr val="FFFF00"/>
                </a:solidFill>
                <a:latin typeface="Arial Narrow" panose="020B0606020202030204" pitchFamily="34" charset="0"/>
              </a:endParaRPr>
            </a:p>
            <a:p>
              <a:r>
                <a:rPr lang="en-US" sz="14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Tazewell</a:t>
              </a:r>
              <a:endParaRPr lang="en-US" sz="1400" b="1" dirty="0">
                <a:solidFill>
                  <a:srgbClr val="00FF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9" name="5-Point Star 108"/>
            <p:cNvSpPr/>
            <p:nvPr/>
          </p:nvSpPr>
          <p:spPr bwMode="auto">
            <a:xfrm>
              <a:off x="4856308" y="4335390"/>
              <a:ext cx="219748" cy="215608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631326" y="4177077"/>
              <a:ext cx="1478333" cy="44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Salem VAMC</a:t>
              </a:r>
            </a:p>
            <a:p>
              <a:r>
                <a:rPr lang="en-US" sz="14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222647" y="5003341"/>
              <a:ext cx="1712039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Abingdon</a:t>
              </a:r>
            </a:p>
            <a:p>
              <a:endParaRPr lang="en-US" sz="1400" b="1" dirty="0">
                <a:solidFill>
                  <a:srgbClr val="FFFF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657650" y="5784811"/>
              <a:ext cx="951742" cy="30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Mt Home</a:t>
              </a:r>
            </a:p>
            <a:p>
              <a:r>
                <a:rPr lang="en-US" sz="14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VAMC, TN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777990" y="3408449"/>
              <a:ext cx="1541295" cy="263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Beckley </a:t>
              </a:r>
              <a:r>
                <a:rPr lang="en-US" sz="14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VAMC, </a:t>
              </a:r>
              <a:r>
                <a:rPr lang="en-US" sz="14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WV</a:t>
              </a:r>
              <a:endParaRPr lang="en-US" sz="1400" b="1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68" name="Cross 67"/>
          <p:cNvSpPr/>
          <p:nvPr/>
        </p:nvSpPr>
        <p:spPr>
          <a:xfrm>
            <a:off x="308582" y="2645783"/>
            <a:ext cx="310942" cy="281431"/>
          </a:xfrm>
          <a:prstGeom prst="plus">
            <a:avLst>
              <a:gd name="adj" fmla="val 33022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7649" y="2637589"/>
            <a:ext cx="3110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 Community Based Outpatient Clinic (CBOC)</a:t>
            </a:r>
            <a:endParaRPr lang="en-US" sz="1200" dirty="0"/>
          </a:p>
        </p:txBody>
      </p:sp>
      <p:sp>
        <p:nvSpPr>
          <p:cNvPr id="69" name="5-Point Star 68"/>
          <p:cNvSpPr/>
          <p:nvPr/>
        </p:nvSpPr>
        <p:spPr bwMode="auto">
          <a:xfrm>
            <a:off x="247039" y="1438354"/>
            <a:ext cx="422388" cy="427336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69427" y="1634025"/>
            <a:ext cx="1896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Larger county populations</a:t>
            </a:r>
            <a:endParaRPr lang="en-US" sz="1200" dirty="0"/>
          </a:p>
        </p:txBody>
      </p:sp>
      <p:sp>
        <p:nvSpPr>
          <p:cNvPr id="74" name="5-Point Star 73"/>
          <p:cNvSpPr/>
          <p:nvPr/>
        </p:nvSpPr>
        <p:spPr bwMode="auto">
          <a:xfrm>
            <a:off x="171097" y="1952519"/>
            <a:ext cx="571138" cy="560642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77" name="TextBox 76"/>
          <p:cNvSpPr txBox="1"/>
          <p:nvPr/>
        </p:nvSpPr>
        <p:spPr>
          <a:xfrm>
            <a:off x="792296" y="2119491"/>
            <a:ext cx="1747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 Medical Centers</a:t>
            </a:r>
            <a:endParaRPr lang="en-US" sz="1200" dirty="0"/>
          </a:p>
        </p:txBody>
      </p:sp>
      <p:sp>
        <p:nvSpPr>
          <p:cNvPr id="72" name="5-Point Star 71"/>
          <p:cNvSpPr/>
          <p:nvPr/>
        </p:nvSpPr>
        <p:spPr bwMode="auto">
          <a:xfrm>
            <a:off x="9330182" y="2741022"/>
            <a:ext cx="571138" cy="560642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78" name="5-Point Star 77"/>
          <p:cNvSpPr/>
          <p:nvPr/>
        </p:nvSpPr>
        <p:spPr bwMode="auto">
          <a:xfrm>
            <a:off x="6279562" y="2000985"/>
            <a:ext cx="571138" cy="560642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81" name="Cross 80"/>
          <p:cNvSpPr/>
          <p:nvPr/>
        </p:nvSpPr>
        <p:spPr>
          <a:xfrm>
            <a:off x="3483313" y="5197097"/>
            <a:ext cx="310942" cy="281431"/>
          </a:xfrm>
          <a:prstGeom prst="plus">
            <a:avLst>
              <a:gd name="adj" fmla="val 33022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ross 81"/>
          <p:cNvSpPr/>
          <p:nvPr/>
        </p:nvSpPr>
        <p:spPr>
          <a:xfrm>
            <a:off x="7111960" y="4210909"/>
            <a:ext cx="310942" cy="281431"/>
          </a:xfrm>
          <a:prstGeom prst="plus">
            <a:avLst>
              <a:gd name="adj" fmla="val 33022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ross 84"/>
          <p:cNvSpPr/>
          <p:nvPr/>
        </p:nvSpPr>
        <p:spPr>
          <a:xfrm>
            <a:off x="6032338" y="3756504"/>
            <a:ext cx="310942" cy="281431"/>
          </a:xfrm>
          <a:prstGeom prst="plus">
            <a:avLst>
              <a:gd name="adj" fmla="val 33022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ross 94"/>
          <p:cNvSpPr/>
          <p:nvPr/>
        </p:nvSpPr>
        <p:spPr>
          <a:xfrm>
            <a:off x="2059240" y="5229928"/>
            <a:ext cx="310942" cy="281431"/>
          </a:xfrm>
          <a:prstGeom prst="plus">
            <a:avLst>
              <a:gd name="adj" fmla="val 33022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Cross 95"/>
          <p:cNvSpPr/>
          <p:nvPr/>
        </p:nvSpPr>
        <p:spPr>
          <a:xfrm>
            <a:off x="5794096" y="4373968"/>
            <a:ext cx="310942" cy="281431"/>
          </a:xfrm>
          <a:prstGeom prst="plus">
            <a:avLst>
              <a:gd name="adj" fmla="val 33022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Cross 96"/>
          <p:cNvSpPr/>
          <p:nvPr/>
        </p:nvSpPr>
        <p:spPr>
          <a:xfrm>
            <a:off x="4722126" y="2615275"/>
            <a:ext cx="310942" cy="281431"/>
          </a:xfrm>
          <a:prstGeom prst="plus">
            <a:avLst>
              <a:gd name="adj" fmla="val 33022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1097" y="3061410"/>
            <a:ext cx="965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latin typeface="+mj-lt"/>
              </a:rPr>
              <a:t>CBOCs</a:t>
            </a:r>
          </a:p>
          <a:p>
            <a:r>
              <a:rPr lang="en-US" sz="1200" dirty="0" smtClean="0">
                <a:latin typeface="+mj-lt"/>
              </a:rPr>
              <a:t>Jonesville</a:t>
            </a:r>
          </a:p>
          <a:p>
            <a:r>
              <a:rPr lang="en-US" sz="1200" dirty="0" smtClean="0">
                <a:latin typeface="+mj-lt"/>
              </a:rPr>
              <a:t>Marion</a:t>
            </a:r>
          </a:p>
          <a:p>
            <a:r>
              <a:rPr lang="en-US" sz="1200" dirty="0" smtClean="0">
                <a:latin typeface="+mj-lt"/>
              </a:rPr>
              <a:t>Norton</a:t>
            </a:r>
          </a:p>
          <a:p>
            <a:r>
              <a:rPr lang="en-US" sz="1200" dirty="0" smtClean="0">
                <a:latin typeface="+mj-lt"/>
              </a:rPr>
              <a:t>Tazewell</a:t>
            </a:r>
          </a:p>
          <a:p>
            <a:r>
              <a:rPr lang="en-US" sz="1200" dirty="0" smtClean="0">
                <a:latin typeface="+mj-lt"/>
              </a:rPr>
              <a:t>Vansant</a:t>
            </a:r>
          </a:p>
          <a:p>
            <a:r>
              <a:rPr lang="en-US" sz="1200" dirty="0" smtClean="0">
                <a:latin typeface="+mj-lt"/>
              </a:rPr>
              <a:t>Wytheville </a:t>
            </a:r>
          </a:p>
        </p:txBody>
      </p:sp>
    </p:spTree>
    <p:extLst>
      <p:ext uri="{BB962C8B-B14F-4D97-AF65-F5344CB8AC3E}">
        <p14:creationId xmlns:p14="http://schemas.microsoft.com/office/powerpoint/2010/main" val="7898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236" y="886691"/>
            <a:ext cx="10933084" cy="539446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Lucinda Childs-White, Department of Corrections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Brian Moyer, Department of Game and Inland Fisheries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Cherrey Wallace, Department of Corrections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Tom Herthel, Department of Veterans Services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010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9933"/>
            <a:ext cx="10515600" cy="112627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Current Transportation Options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688" y="1516566"/>
            <a:ext cx="11008112" cy="534143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Personal Transportation</a:t>
            </a:r>
          </a:p>
          <a:p>
            <a:r>
              <a:rPr lang="en-US" sz="3600" dirty="0" smtClean="0"/>
              <a:t>Public Transportation – Limited in Scope</a:t>
            </a:r>
          </a:p>
          <a:p>
            <a:r>
              <a:rPr lang="en-US" sz="3600" dirty="0" smtClean="0"/>
              <a:t>Private Transportation – Taxis/Uber</a:t>
            </a:r>
          </a:p>
          <a:p>
            <a:r>
              <a:rPr lang="en-US" sz="3600" dirty="0" smtClean="0"/>
              <a:t>Community Based:</a:t>
            </a:r>
          </a:p>
          <a:p>
            <a:pPr lvl="1"/>
            <a:r>
              <a:rPr lang="en-US" sz="3200" dirty="0" smtClean="0"/>
              <a:t>VA Reimbursement and Vans (Limited)</a:t>
            </a:r>
          </a:p>
          <a:p>
            <a:pPr lvl="1"/>
            <a:r>
              <a:rPr lang="en-US" sz="3200" dirty="0" smtClean="0"/>
              <a:t>Medicaid Reimbursement</a:t>
            </a:r>
          </a:p>
          <a:p>
            <a:pPr lvl="1"/>
            <a:r>
              <a:rPr lang="en-US" sz="3200" dirty="0" smtClean="0"/>
              <a:t>Vanpools - Churches &amp; Community Organizations</a:t>
            </a:r>
          </a:p>
          <a:p>
            <a:pPr lvl="1"/>
            <a:endParaRPr lang="en-US" sz="3200" dirty="0"/>
          </a:p>
        </p:txBody>
      </p:sp>
      <p:pic>
        <p:nvPicPr>
          <p:cNvPr id="5" name="Picture 2" descr="Reliable Senior Transpor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4" y="2664988"/>
            <a:ext cx="3441701" cy="2026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4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Filling the Gap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605776"/>
            <a:ext cx="11839575" cy="52522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600" dirty="0" smtClean="0"/>
              <a:t>Incentivize community facilities to provide transportation</a:t>
            </a:r>
          </a:p>
          <a:p>
            <a:pPr lvl="1">
              <a:spcBef>
                <a:spcPts val="600"/>
              </a:spcBef>
            </a:pPr>
            <a:r>
              <a:rPr lang="en-US" sz="3200" dirty="0" smtClean="0"/>
              <a:t>Vouchers or Tax Breaks</a:t>
            </a:r>
          </a:p>
          <a:p>
            <a:pPr>
              <a:spcBef>
                <a:spcPts val="600"/>
              </a:spcBef>
            </a:pPr>
            <a:r>
              <a:rPr lang="en-US" sz="3600" dirty="0" smtClean="0"/>
              <a:t>Encourage local governments to expand public transportation</a:t>
            </a:r>
          </a:p>
          <a:p>
            <a:pPr>
              <a:spcBef>
                <a:spcPts val="600"/>
              </a:spcBef>
            </a:pPr>
            <a:r>
              <a:rPr lang="en-US" sz="3600" dirty="0" smtClean="0"/>
              <a:t>Establish a partnership with private industry – Uber?  </a:t>
            </a:r>
          </a:p>
          <a:p>
            <a:pPr>
              <a:spcBef>
                <a:spcPts val="600"/>
              </a:spcBef>
            </a:pPr>
            <a:r>
              <a:rPr lang="en-US" sz="3600" dirty="0" smtClean="0"/>
              <a:t>More reliance on NGOs – Churches and VSOs</a:t>
            </a:r>
          </a:p>
          <a:p>
            <a:pPr>
              <a:spcBef>
                <a:spcPts val="600"/>
              </a:spcBef>
            </a:pPr>
            <a:r>
              <a:rPr lang="en-US" sz="3600" dirty="0" smtClean="0"/>
              <a:t>Future Technologies – Self-drive Vehicles</a:t>
            </a:r>
          </a:p>
          <a:p>
            <a:pPr>
              <a:spcBef>
                <a:spcPts val="600"/>
              </a:spcBef>
            </a:pPr>
            <a:r>
              <a:rPr lang="en-US" sz="3600" dirty="0" smtClean="0"/>
              <a:t>Develop alternatives to transportation</a:t>
            </a:r>
          </a:p>
          <a:p>
            <a:pPr lvl="1"/>
            <a:r>
              <a:rPr lang="en-US" sz="3200" dirty="0" smtClean="0"/>
              <a:t>Telehealth Services (Broadband infrastructure improvements)</a:t>
            </a:r>
          </a:p>
          <a:p>
            <a:pPr lvl="1"/>
            <a:r>
              <a:rPr lang="en-US" sz="3200" dirty="0" smtClean="0"/>
              <a:t>Grow local delivery options similar to Amazon and Uber Eats</a:t>
            </a:r>
          </a:p>
        </p:txBody>
      </p:sp>
    </p:spTree>
    <p:extLst>
      <p:ext uri="{BB962C8B-B14F-4D97-AF65-F5344CB8AC3E}">
        <p14:creationId xmlns:p14="http://schemas.microsoft.com/office/powerpoint/2010/main" val="42894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Many Available Resources 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AutoShape 2" descr="Image result for different roads to choo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thetwinpowers.com/images/Finding%20Your%20Path%2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471613"/>
            <a:ext cx="7477125" cy="497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6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Available Resources 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Special Thanks to :</a:t>
            </a:r>
          </a:p>
          <a:p>
            <a:pPr lvl="1"/>
            <a:r>
              <a:rPr lang="en-US" sz="3200" dirty="0" smtClean="0"/>
              <a:t>Carole Pratt, Department of Health</a:t>
            </a:r>
          </a:p>
          <a:p>
            <a:pPr lvl="1"/>
            <a:r>
              <a:rPr lang="en-US" sz="3200" dirty="0" smtClean="0"/>
              <a:t>Brittany Voll, </a:t>
            </a:r>
            <a:r>
              <a:rPr lang="en-US" sz="3200" dirty="0"/>
              <a:t>Virginia Department of Rail and Public </a:t>
            </a:r>
            <a:r>
              <a:rPr lang="en-US" sz="3200" dirty="0" smtClean="0"/>
              <a:t>Transportation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DRAFT 2019 Coordinated services Mobility Plan </a:t>
            </a: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www.drpt.virginia.gov/media/2895/draft-2019-virginia-drpt-coordinated-human-service-mobility-plan.pdf</a:t>
            </a:r>
            <a:endParaRPr lang="en-US" sz="3200" dirty="0" smtClean="0"/>
          </a:p>
          <a:p>
            <a:pPr lvl="1"/>
            <a:endParaRPr lang="en-US" sz="1200" dirty="0" smtClean="0"/>
          </a:p>
        </p:txBody>
      </p:sp>
      <p:sp>
        <p:nvSpPr>
          <p:cNvPr id="4" name="AutoShape 2" descr="Image result for different roads to choo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51"/>
            <a:ext cx="10515600" cy="100965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Recommendation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9" y="1419226"/>
            <a:ext cx="11801475" cy="519112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Create a state-funded grant to organize all stakeholders – local and state – to identify and consolidate available transportation assets and develop low cost solutions to “fill the gaps.”</a:t>
            </a:r>
          </a:p>
          <a:p>
            <a:pPr lvl="1"/>
            <a:r>
              <a:rPr lang="en-US" sz="3200" dirty="0" smtClean="0"/>
              <a:t>State Government:  DRPT, VDH, DMAS, DARS, DVS, DBHDS</a:t>
            </a:r>
          </a:p>
          <a:p>
            <a:pPr lvl="1"/>
            <a:r>
              <a:rPr lang="en-US" sz="3200" dirty="0" smtClean="0"/>
              <a:t>Local Governments</a:t>
            </a:r>
          </a:p>
          <a:p>
            <a:pPr lvl="1"/>
            <a:r>
              <a:rPr lang="en-US" sz="3200" dirty="0" smtClean="0"/>
              <a:t>Medical Providers</a:t>
            </a:r>
          </a:p>
          <a:p>
            <a:pPr lvl="1"/>
            <a:r>
              <a:rPr lang="en-US" sz="3200" dirty="0" smtClean="0"/>
              <a:t>Local Colleges and Universities</a:t>
            </a:r>
          </a:p>
          <a:p>
            <a:pPr lvl="1"/>
            <a:r>
              <a:rPr lang="en-US" sz="3200" dirty="0" smtClean="0"/>
              <a:t>Chambers of Commerce</a:t>
            </a:r>
          </a:p>
          <a:p>
            <a:pPr lvl="1"/>
            <a:r>
              <a:rPr lang="en-US" sz="3200" dirty="0" smtClean="0"/>
              <a:t>NGOs – Churches, VSOs, </a:t>
            </a:r>
            <a:r>
              <a:rPr lang="en-US" sz="3200" dirty="0" err="1" smtClean="0"/>
              <a:t>etc</a:t>
            </a:r>
            <a:r>
              <a:rPr lang="en-US" sz="3200" dirty="0" smtClean="0"/>
              <a:t>     </a:t>
            </a:r>
            <a:endParaRPr lang="en-US" sz="3200" dirty="0"/>
          </a:p>
        </p:txBody>
      </p:sp>
      <p:pic>
        <p:nvPicPr>
          <p:cNvPr id="7170" name="Picture 2" descr="Image result for SW Virginia econom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64"/>
          <a:stretch/>
        </p:blipFill>
        <p:spPr bwMode="auto">
          <a:xfrm>
            <a:off x="8560621" y="4227548"/>
            <a:ext cx="3174179" cy="2620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8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Questions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1" y="2179637"/>
            <a:ext cx="4678363" cy="46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19" y="12959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Issue:  Access to Services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20" y="1455160"/>
            <a:ext cx="11734800" cy="4826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Lots of services exist in Southwest Virginia</a:t>
            </a:r>
          </a:p>
          <a:p>
            <a:pPr lvl="1"/>
            <a:r>
              <a:rPr lang="en-US" sz="3200" dirty="0" smtClean="0"/>
              <a:t>Medical (with limits)</a:t>
            </a:r>
          </a:p>
          <a:p>
            <a:pPr lvl="1"/>
            <a:r>
              <a:rPr lang="en-US" sz="3200" dirty="0" smtClean="0"/>
              <a:t>State-provided services </a:t>
            </a:r>
          </a:p>
          <a:p>
            <a:r>
              <a:rPr lang="en-US" sz="3600" dirty="0" smtClean="0"/>
              <a:t>Still, services are “unavailable” unless citizens have the means to access and benefit from them</a:t>
            </a:r>
          </a:p>
          <a:p>
            <a:r>
              <a:rPr lang="en-US" sz="3600" dirty="0" smtClean="0"/>
              <a:t>Access is the gap which we address</a:t>
            </a:r>
            <a:endParaRPr lang="en-US" sz="3600" dirty="0"/>
          </a:p>
        </p:txBody>
      </p:sp>
      <p:pic>
        <p:nvPicPr>
          <p:cNvPr id="10242" name="Picture 2" descr="Image result for distance SW virgi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" y="4804250"/>
            <a:ext cx="2480945" cy="1860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appalachia Virgi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12" y="4804249"/>
            <a:ext cx="2802271" cy="1860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SW virginia hospita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613" y="4804249"/>
            <a:ext cx="5774613" cy="1860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7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rginia Urban and Metro Area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5" b="4306"/>
          <a:stretch/>
        </p:blipFill>
        <p:spPr bwMode="auto">
          <a:xfrm>
            <a:off x="2012950" y="2641599"/>
            <a:ext cx="7840980" cy="40436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Rural Virginia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8080"/>
            <a:ext cx="10515600" cy="4703763"/>
          </a:xfrm>
        </p:spPr>
        <p:txBody>
          <a:bodyPr/>
          <a:lstStyle/>
          <a:p>
            <a:r>
              <a:rPr lang="en-US" dirty="0" smtClean="0"/>
              <a:t>Multiple Definitions of “Rural”</a:t>
            </a:r>
          </a:p>
          <a:p>
            <a:r>
              <a:rPr lang="en-US" dirty="0" smtClean="0"/>
              <a:t>Census Bureau:  “Any place outside a town, city, or ‘urban cluster’ with more than 2,500 residents.”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7345" t="92744" r="18316" b="1343"/>
          <a:stretch/>
        </p:blipFill>
        <p:spPr>
          <a:xfrm>
            <a:off x="9191625" y="6088857"/>
            <a:ext cx="1476375" cy="292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8808" y="4695092"/>
            <a:ext cx="14683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39454" y="3534508"/>
            <a:ext cx="8880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479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Rural Southwest Virginia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825625"/>
            <a:ext cx="10925175" cy="4351338"/>
          </a:xfrm>
        </p:spPr>
        <p:txBody>
          <a:bodyPr/>
          <a:lstStyle/>
          <a:p>
            <a:r>
              <a:rPr lang="en-US" sz="3200" dirty="0" smtClean="0"/>
              <a:t>SW Virginia is Mostly Rural – population of 392,112</a:t>
            </a:r>
          </a:p>
          <a:p>
            <a:pPr lvl="1"/>
            <a:r>
              <a:rPr lang="en-US" sz="2800" dirty="0" smtClean="0"/>
              <a:t>65 residents per square mile (compared to 202 per square mile state-wide)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4" descr="Virginia Urban and Metro Area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91" r="63994" b="4306"/>
          <a:stretch/>
        </p:blipFill>
        <p:spPr bwMode="auto">
          <a:xfrm>
            <a:off x="2082374" y="2854007"/>
            <a:ext cx="7407408" cy="39373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91777" y="5093411"/>
            <a:ext cx="301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White Areas = Rural Areas in Virginia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7345" t="92744" r="18316" b="1343"/>
          <a:stretch/>
        </p:blipFill>
        <p:spPr>
          <a:xfrm>
            <a:off x="9489781" y="6070387"/>
            <a:ext cx="1590597" cy="31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Limiting Factors – Access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825624"/>
            <a:ext cx="11601449" cy="4727575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Cost of Car Ownership - $9K Annually </a:t>
            </a:r>
          </a:p>
          <a:p>
            <a:r>
              <a:rPr lang="en-US" sz="4000" dirty="0" smtClean="0"/>
              <a:t>Single Vehicle Homes</a:t>
            </a:r>
          </a:p>
          <a:p>
            <a:r>
              <a:rPr lang="en-US" sz="4000" dirty="0" smtClean="0"/>
              <a:t>No Vehicle Homes</a:t>
            </a:r>
          </a:p>
          <a:p>
            <a:r>
              <a:rPr lang="en-US" sz="4000" dirty="0" smtClean="0"/>
              <a:t>Financial Limitations – Insurance, Gasoline </a:t>
            </a:r>
          </a:p>
          <a:p>
            <a:r>
              <a:rPr lang="en-US" sz="4000" dirty="0" smtClean="0"/>
              <a:t>No </a:t>
            </a:r>
            <a:r>
              <a:rPr lang="en-US" sz="4000" dirty="0"/>
              <a:t>License: </a:t>
            </a:r>
            <a:endParaRPr lang="en-US" sz="4000" dirty="0" smtClean="0"/>
          </a:p>
          <a:p>
            <a:pPr lvl="1"/>
            <a:r>
              <a:rPr lang="en-US" sz="3600" dirty="0" smtClean="0"/>
              <a:t>Elderly </a:t>
            </a:r>
          </a:p>
          <a:p>
            <a:pPr lvl="1"/>
            <a:r>
              <a:rPr lang="en-US" sz="3600" dirty="0" smtClean="0"/>
              <a:t>Substance Abuse (Opioids / Alcohol)</a:t>
            </a:r>
          </a:p>
          <a:p>
            <a:pPr lvl="1"/>
            <a:r>
              <a:rPr lang="en-US" sz="3600" dirty="0" smtClean="0"/>
              <a:t>Severe </a:t>
            </a:r>
            <a:r>
              <a:rPr lang="en-US" sz="3600" dirty="0"/>
              <a:t>Disability </a:t>
            </a:r>
          </a:p>
          <a:p>
            <a:endParaRPr lang="en-US" dirty="0"/>
          </a:p>
        </p:txBody>
      </p:sp>
      <p:pic>
        <p:nvPicPr>
          <p:cNvPr id="3074" name="Picture 2" descr="http://www.virginiaheartattackcoalition.org/wp-content/uploads/2012/06/vhac-regions-color-labels-c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26" t="103801" r="79771" b="-46593"/>
          <a:stretch/>
        </p:blipFill>
        <p:spPr bwMode="auto">
          <a:xfrm>
            <a:off x="-5441747" y="4660238"/>
            <a:ext cx="11528424" cy="438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no c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659" y="4049605"/>
            <a:ext cx="2497613" cy="230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4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725"/>
            <a:ext cx="10515600" cy="134302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Limiting Factors </a:t>
            </a:r>
            <a:r>
              <a:rPr lang="en-US" sz="4800" b="1" dirty="0" smtClean="0">
                <a:solidFill>
                  <a:schemeClr val="tx1"/>
                </a:solidFill>
              </a:rPr>
              <a:t>– Distance &amp; Weather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1952625"/>
            <a:ext cx="11868149" cy="4224338"/>
          </a:xfrm>
        </p:spPr>
        <p:txBody>
          <a:bodyPr/>
          <a:lstStyle/>
          <a:p>
            <a:r>
              <a:rPr lang="en-US" sz="3200" dirty="0" smtClean="0"/>
              <a:t>Narrow and Winding Roads</a:t>
            </a:r>
          </a:p>
          <a:p>
            <a:r>
              <a:rPr lang="en-US" sz="3200" dirty="0" smtClean="0"/>
              <a:t>Tazewell to Salem – 121 Miles (2 hrs); RT gas $18-$36</a:t>
            </a:r>
          </a:p>
          <a:p>
            <a:r>
              <a:rPr lang="en-US" sz="3200" dirty="0" smtClean="0"/>
              <a:t>Clintwood to Abingdon – 60 Miles (1 hr 22 mins); RT gas $10-$18 </a:t>
            </a:r>
          </a:p>
          <a:p>
            <a:r>
              <a:rPr lang="en-US" sz="3200" dirty="0" smtClean="0"/>
              <a:t>Grundy to Roanoke – 178 Miles (3 hrs); RT gas $27-$52 </a:t>
            </a:r>
          </a:p>
          <a:p>
            <a:r>
              <a:rPr lang="en-US" sz="3200" dirty="0" smtClean="0"/>
              <a:t>Jonesville to Johnson City – 67 Miles (1 hr 22 mins); RT gas $10-$20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01025" y="59425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www.distance-cities.com</a:t>
            </a:r>
            <a:endParaRPr lang="en-US" dirty="0"/>
          </a:p>
        </p:txBody>
      </p:sp>
      <p:pic>
        <p:nvPicPr>
          <p:cNvPr id="6" name="Picture 2" descr="shippingcostsdistance_1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837112"/>
            <a:ext cx="1863726" cy="1863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5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725"/>
            <a:ext cx="10515600" cy="134302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Limiting Factors-Medical Shortage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2" y="1952625"/>
            <a:ext cx="11590192" cy="4224338"/>
          </a:xfrm>
        </p:spPr>
        <p:txBody>
          <a:bodyPr/>
          <a:lstStyle/>
          <a:p>
            <a:r>
              <a:rPr lang="en-US" sz="3200" dirty="0" smtClean="0"/>
              <a:t>SW </a:t>
            </a:r>
            <a:r>
              <a:rPr lang="en-US" sz="3200" dirty="0"/>
              <a:t>Virginia has a health care workforce shortage</a:t>
            </a:r>
          </a:p>
          <a:p>
            <a:r>
              <a:rPr lang="en-US" sz="3200" dirty="0"/>
              <a:t>Critical shortage of behavioral health providers</a:t>
            </a:r>
          </a:p>
          <a:p>
            <a:r>
              <a:rPr lang="en-US" sz="3200" dirty="0"/>
              <a:t>Requires traveling long distances to access specialty health care</a:t>
            </a:r>
          </a:p>
          <a:p>
            <a:endParaRPr lang="en-US" dirty="0"/>
          </a:p>
        </p:txBody>
      </p:sp>
      <p:pic>
        <p:nvPicPr>
          <p:cNvPr id="1026" name="Picture 2" descr="Image result for health care short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63" y="3838431"/>
            <a:ext cx="5602030" cy="2862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7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Impact On: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Elderly</a:t>
            </a:r>
          </a:p>
          <a:p>
            <a:r>
              <a:rPr lang="en-US" sz="3600" dirty="0" smtClean="0"/>
              <a:t>Disabled Citizens</a:t>
            </a:r>
          </a:p>
          <a:p>
            <a:r>
              <a:rPr lang="en-US" sz="3600" dirty="0" smtClean="0"/>
              <a:t>Low-Income Individuals and Families</a:t>
            </a:r>
          </a:p>
          <a:p>
            <a:r>
              <a:rPr lang="en-US" sz="3600" dirty="0" smtClean="0"/>
              <a:t>Veterans </a:t>
            </a:r>
            <a:endParaRPr lang="en-US" sz="3600" dirty="0"/>
          </a:p>
        </p:txBody>
      </p:sp>
      <p:pic>
        <p:nvPicPr>
          <p:cNvPr id="2050" name="Picture 2" descr="Image result for elderly medical 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199" y="1305718"/>
            <a:ext cx="3241675" cy="2163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e result for vetera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4" y="4060191"/>
            <a:ext cx="4495801" cy="2360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disabled peop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2" y="3755278"/>
            <a:ext cx="2787955" cy="2970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2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771</Words>
  <Application>Microsoft Office PowerPoint</Application>
  <PresentationFormat>Widescreen</PresentationFormat>
  <Paragraphs>164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Aharoni</vt:lpstr>
      <vt:lpstr>Arial</vt:lpstr>
      <vt:lpstr>Arial Narrow</vt:lpstr>
      <vt:lpstr>Calibri</vt:lpstr>
      <vt:lpstr>Calibri Light</vt:lpstr>
      <vt:lpstr>Times New Roman</vt:lpstr>
      <vt:lpstr>Office Theme</vt:lpstr>
      <vt:lpstr>Access to Services In Rural Southwest Virginia: </vt:lpstr>
      <vt:lpstr>PowerPoint Presentation</vt:lpstr>
      <vt:lpstr>Issue:  Access to Services</vt:lpstr>
      <vt:lpstr>Rural Virginia</vt:lpstr>
      <vt:lpstr>Rural Southwest Virginia</vt:lpstr>
      <vt:lpstr>Limiting Factors – Access</vt:lpstr>
      <vt:lpstr>Limiting Factors – Distance &amp; Weather</vt:lpstr>
      <vt:lpstr>Limiting Factors-Medical Shortage</vt:lpstr>
      <vt:lpstr>Impact On: </vt:lpstr>
      <vt:lpstr>Impact On: Elderly </vt:lpstr>
      <vt:lpstr>Impact On: Elderly </vt:lpstr>
      <vt:lpstr>Impact On: Disabled</vt:lpstr>
      <vt:lpstr>Impact On: Disabled</vt:lpstr>
      <vt:lpstr>Impact On: Poverty</vt:lpstr>
      <vt:lpstr>Impact On: Poverty</vt:lpstr>
      <vt:lpstr>Impact On: Veterans</vt:lpstr>
      <vt:lpstr>Local Community and Specialty Care Hospital Locations in Southwest Virginia </vt:lpstr>
      <vt:lpstr>Specialty Care Hospitals</vt:lpstr>
      <vt:lpstr>Veterans Care Facilities</vt:lpstr>
      <vt:lpstr>Current Transportation Options</vt:lpstr>
      <vt:lpstr>Filling the Gap</vt:lpstr>
      <vt:lpstr>Many Available Resources   </vt:lpstr>
      <vt:lpstr>Available Resources   </vt:lpstr>
      <vt:lpstr>Recommendation </vt:lpstr>
      <vt:lpstr>Questions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Herthel, Thomas (DVS)</dc:creator>
  <cp:lastModifiedBy>Herthel, Thomas (DVS)</cp:lastModifiedBy>
  <cp:revision>58</cp:revision>
  <cp:lastPrinted>2019-10-03T21:03:28Z</cp:lastPrinted>
  <dcterms:created xsi:type="dcterms:W3CDTF">2019-09-18T17:51:18Z</dcterms:created>
  <dcterms:modified xsi:type="dcterms:W3CDTF">2019-10-10T18:34:43Z</dcterms:modified>
</cp:coreProperties>
</file>