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5011669a6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5011669a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a:t>
            </a:r>
            <a:r>
              <a:rPr b="1" lang="en-US" sz="2000">
                <a:solidFill>
                  <a:schemeClr val="dk1"/>
                </a:solidFill>
              </a:rPr>
              <a:t>To address risks to Early Childhood Education, 2 state programs are making progress.</a:t>
            </a:r>
            <a:endParaRPr b="1" sz="2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p>
            <a:pPr indent="-298450" lvl="0" marL="457200" rtl="0" algn="l">
              <a:lnSpc>
                <a:spcPct val="115000"/>
              </a:lnSpc>
              <a:spcBef>
                <a:spcPts val="0"/>
              </a:spcBef>
              <a:spcAft>
                <a:spcPts val="0"/>
              </a:spcAft>
              <a:buClr>
                <a:schemeClr val="dk1"/>
              </a:buClr>
              <a:buSzPts val="1100"/>
              <a:buChar char="●"/>
            </a:pPr>
            <a:r>
              <a:rPr lang="en-US" sz="1000">
                <a:solidFill>
                  <a:schemeClr val="dk1"/>
                </a:solidFill>
              </a:rPr>
              <a:t>SafeStart (Allentown PA) is a therapeutic Early Head Start program designed as an answer for children 0-3 who have been abused or are drug impacted.</a:t>
            </a:r>
            <a:endParaRPr sz="1000">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Children are referred to SafeStart by child welfare, the collaborating partner.</a:t>
            </a:r>
            <a:endParaRPr sz="1000">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 Program includes services such as home visitation, child/Adult mental health treatments, </a:t>
            </a:r>
            <a:r>
              <a:rPr lang="en-US">
                <a:solidFill>
                  <a:schemeClr val="dk1"/>
                </a:solidFill>
              </a:rPr>
              <a:t>parenting education, and addiction counseling.</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 Children receive occupational, physical, sensory, speech/language,and feeding therapies, as necessary</a:t>
            </a:r>
            <a:endParaRPr sz="1000">
              <a:solidFill>
                <a:schemeClr val="dk1"/>
              </a:solidFill>
            </a:endParaRPr>
          </a:p>
          <a:p>
            <a:pPr indent="0" lvl="0" marL="914400" rtl="0" algn="l">
              <a:lnSpc>
                <a:spcPct val="115000"/>
              </a:lnSpc>
              <a:spcBef>
                <a:spcPts val="0"/>
              </a:spcBef>
              <a:spcAft>
                <a:spcPts val="0"/>
              </a:spcAft>
              <a:buNone/>
            </a:pPr>
            <a:r>
              <a:rPr lang="en-US" sz="1000">
                <a:solidFill>
                  <a:schemeClr val="dk1"/>
                </a:solidFill>
              </a:rPr>
              <a:t> </a:t>
            </a:r>
            <a:endParaRPr sz="1000">
              <a:solidFill>
                <a:schemeClr val="dk1"/>
              </a:solidFill>
            </a:endParaRPr>
          </a:p>
          <a:p>
            <a:pPr indent="-298450" lvl="0" marL="457200" rtl="0" algn="l">
              <a:lnSpc>
                <a:spcPct val="115000"/>
              </a:lnSpc>
              <a:spcBef>
                <a:spcPts val="0"/>
              </a:spcBef>
              <a:spcAft>
                <a:spcPts val="0"/>
              </a:spcAft>
              <a:buClr>
                <a:schemeClr val="dk1"/>
              </a:buClr>
              <a:buSzPts val="1100"/>
              <a:buChar char="●"/>
            </a:pPr>
            <a:r>
              <a:rPr lang="en-US" sz="1000">
                <a:solidFill>
                  <a:schemeClr val="dk1"/>
                </a:solidFill>
              </a:rPr>
              <a:t>After completing SafeStart Program some promising statistics are reported</a:t>
            </a:r>
            <a:endParaRPr sz="1000">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68% of 3yr olds were on-age developmentally</a:t>
            </a:r>
            <a:endParaRPr sz="1000">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100% with significant improvement in drug-impacted symptoms</a:t>
            </a:r>
            <a:endParaRPr sz="1000">
              <a:solidFill>
                <a:schemeClr val="dk1"/>
              </a:solidFill>
            </a:endParaRPr>
          </a:p>
          <a:p>
            <a:pPr indent="-298450" lvl="1" marL="914400" rtl="0" algn="l">
              <a:lnSpc>
                <a:spcPct val="115000"/>
              </a:lnSpc>
              <a:spcBef>
                <a:spcPts val="0"/>
              </a:spcBef>
              <a:spcAft>
                <a:spcPts val="0"/>
              </a:spcAft>
              <a:buClr>
                <a:schemeClr val="dk1"/>
              </a:buClr>
              <a:buSzPts val="1100"/>
              <a:buChar char="○"/>
            </a:pPr>
            <a:r>
              <a:rPr lang="en-US" sz="1000">
                <a:solidFill>
                  <a:schemeClr val="dk1"/>
                </a:solidFill>
              </a:rPr>
              <a:t>91% achieved stable permanent home and caregiver environments</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sz="1000">
                <a:solidFill>
                  <a:schemeClr val="dk1"/>
                </a:solidFill>
              </a:rPr>
              <a:t>Given the staggering increase in costs to the state for foster care and Medicaid, the economic savings achieved from SafeStart are significant:</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$120k/yr saved when foster care is avoided and child welfare cases are closed; $11M saved since inception</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sz="1000">
                <a:solidFill>
                  <a:schemeClr val="dk1"/>
                </a:solidFill>
              </a:rPr>
              <a:t>Like Pennsylvania, the opioid epidemic has taken thousands of lives and impacted countless families in Ohio. According to the CDC, Ohio’s rate of opioid-related deaths has risen from 5.8 per 100,000 residents in 2009 to 23.2 in 2015–a staggering 400% increase</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Butler County  Educational Service Center has refined a unique Head Start program based on the Therapeutic Interagency Preschool Program or  </a:t>
            </a:r>
            <a:r>
              <a:rPr b="1" lang="en-US" sz="1000">
                <a:solidFill>
                  <a:schemeClr val="dk1"/>
                </a:solidFill>
              </a:rPr>
              <a:t>TIP Model.</a:t>
            </a:r>
            <a:endParaRPr b="1"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 </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Currently operating in two Ohio counties and the Cincinnati Children's Hospital, the TIP model is deeply integrated with its local child and family welfare agency</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 </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TIP seeks to be a supportive and integrated educational, mental health, and child-focused intervention that seeks to protect children while promoting healthy social interactions which are central to facilitating school readiness for preschoolers who have experienced significant trauma.</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 </a:t>
            </a:r>
            <a:endParaRPr sz="10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000">
                <a:solidFill>
                  <a:schemeClr val="dk1"/>
                </a:solidFill>
              </a:rPr>
              <a:t>TIP uses a trauma-focused approach with year-round preschool classes that are designed to be a safe supportive environment, where self-regulation, connections, and problem-solving skills are developed and practiced.</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rPr i="1" lang="en-US" sz="1000">
                <a:solidFill>
                  <a:schemeClr val="dk1"/>
                </a:solidFill>
              </a:rPr>
              <a:t>REFERENCE: A Head Start on Treating our Nation’s Opioid Epidemic, National Head Start Association, July 2018.</a:t>
            </a:r>
            <a:endParaRPr i="1" sz="10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44ec7348c3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44ec7348c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1371600" rtl="0" algn="l">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rPr>
              <a:t>We have three recommendations.  Our Recommendation #1 </a:t>
            </a:r>
            <a:r>
              <a:rPr b="1" lang="en-US" sz="1200">
                <a:solidFill>
                  <a:schemeClr val="dk1"/>
                </a:solidFill>
              </a:rPr>
              <a:t>is not to create a new Cabinet, Leadership Team, or Commission-  but </a:t>
            </a:r>
            <a:r>
              <a:rPr lang="en-US" sz="1200">
                <a:solidFill>
                  <a:schemeClr val="dk1"/>
                </a:solidFill>
              </a:rPr>
              <a:t>it is to leverage what we view as possible representation voids on existing teams, so there is no Fiscal Impact Statement associated with this recommendation.</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298450" lvl="2" marL="1371600" rtl="0" algn="l">
              <a:lnSpc>
                <a:spcPct val="115000"/>
              </a:lnSpc>
              <a:spcBef>
                <a:spcPts val="0"/>
              </a:spcBef>
              <a:spcAft>
                <a:spcPts val="0"/>
              </a:spcAft>
              <a:buClr>
                <a:schemeClr val="dk1"/>
              </a:buClr>
              <a:buSzPts val="1100"/>
              <a:buChar char="■"/>
            </a:pPr>
            <a:r>
              <a:rPr lang="en-US" sz="1200">
                <a:solidFill>
                  <a:schemeClr val="dk1"/>
                </a:solidFill>
              </a:rPr>
              <a:t>Children’s Cabinet (Executive Order #11): Include among health and mental health representatives individuals with experience in treating Neonatal Abstinence Syndrome (NAS)  and related developmental issues in children</a:t>
            </a:r>
            <a:endParaRPr sz="12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200">
                <a:solidFill>
                  <a:schemeClr val="dk1"/>
                </a:solidFill>
              </a:rPr>
              <a:t> </a:t>
            </a:r>
            <a:endParaRPr sz="12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200">
                <a:solidFill>
                  <a:schemeClr val="dk1"/>
                </a:solidFill>
              </a:rPr>
              <a:t>Governor’s Executive Leadership Team on Opioids and Addiction (Executive Directive #9) and Advisory Commission on Opioids and Addiction (Executive Order #21): To include early childhood education professionals and explore family-centered treatment programs for the whole family as well by providing opportunities and activities for caregivers to participate in the child’s learning experience at a variety of settings including in the home, classroom, building, and community</a:t>
            </a:r>
            <a:endParaRPr sz="12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200">
                <a:solidFill>
                  <a:schemeClr val="dk1"/>
                </a:solidFill>
              </a:rPr>
              <a:t> </a:t>
            </a:r>
            <a:endParaRPr sz="1200">
              <a:solidFill>
                <a:schemeClr val="dk1"/>
              </a:solidFill>
            </a:endParaRPr>
          </a:p>
          <a:p>
            <a:pPr indent="-298450" lvl="2" marL="1371600" rtl="0" algn="l">
              <a:lnSpc>
                <a:spcPct val="115000"/>
              </a:lnSpc>
              <a:spcBef>
                <a:spcPts val="0"/>
              </a:spcBef>
              <a:spcAft>
                <a:spcPts val="0"/>
              </a:spcAft>
              <a:buClr>
                <a:schemeClr val="dk1"/>
              </a:buClr>
              <a:buSzPts val="1100"/>
              <a:buChar char="■"/>
            </a:pPr>
            <a:r>
              <a:rPr lang="en-US" sz="1200">
                <a:solidFill>
                  <a:schemeClr val="dk1"/>
                </a:solidFill>
              </a:rPr>
              <a:t>It is our intent that the “SafeStart”  program in PA and the Ohio Head Start “TIP” program models be considered for Virginia to tailor a Head Start collaborative program with multidisciplinary teams to prioritize Early Childhood Education for Opioid Impacted families</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4ec7348c3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4ec7348c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US" sz="1200" u="sng">
                <a:solidFill>
                  <a:srgbClr val="404040"/>
                </a:solidFill>
                <a:highlight>
                  <a:srgbClr val="FFFFFF"/>
                </a:highlight>
              </a:rPr>
              <a:t>MIECHV:</a:t>
            </a:r>
            <a:r>
              <a:rPr lang="en-US" sz="1200">
                <a:solidFill>
                  <a:srgbClr val="404040"/>
                </a:solidFill>
                <a:highlight>
                  <a:srgbClr val="FFFFFF"/>
                </a:highlight>
              </a:rPr>
              <a:t>  The program supports pregnant women, families and at-risk parents of children (birth to age five) access resources and develop the skills needed to raise children who are physically, socially and emotionally healthy and ready to learn. The MIECHV Program develops and implements voluntary, evidence-based home visiting programs using models that are proven to improve child health and to be cost effective.</a:t>
            </a:r>
            <a:endParaRPr sz="1200">
              <a:solidFill>
                <a:srgbClr val="404040"/>
              </a:solidFill>
              <a:highlight>
                <a:srgbClr val="FFFFFF"/>
              </a:highlight>
            </a:endParaRPr>
          </a:p>
          <a:p>
            <a:pPr indent="0" lvl="0" marL="0" rtl="0" algn="l">
              <a:spcBef>
                <a:spcPts val="0"/>
              </a:spcBef>
              <a:spcAft>
                <a:spcPts val="0"/>
              </a:spcAft>
              <a:buNone/>
            </a:pPr>
            <a:r>
              <a:t/>
            </a:r>
            <a:endParaRPr sz="1200">
              <a:solidFill>
                <a:srgbClr val="404040"/>
              </a:solidFill>
              <a:highlight>
                <a:srgbClr val="FFFFFF"/>
              </a:highlight>
            </a:endParaRPr>
          </a:p>
          <a:p>
            <a:pPr indent="0" lvl="0" marL="0" rtl="0" algn="l">
              <a:spcBef>
                <a:spcPts val="0"/>
              </a:spcBef>
              <a:spcAft>
                <a:spcPts val="0"/>
              </a:spcAft>
              <a:buNone/>
            </a:pPr>
            <a:r>
              <a:rPr lang="en-US" sz="1200">
                <a:solidFill>
                  <a:srgbClr val="404040"/>
                </a:solidFill>
                <a:highlight>
                  <a:srgbClr val="FFFFFF"/>
                </a:highlight>
              </a:rPr>
              <a:t>The MIECHV Program is managed by the Virginia Department of Health (VDH) and overseen by the Virginia Home Visiting Consortium. In addition to providing funds to expand evidence-based home visiting services to expecting families and families with young children; MIECHV also provides funding to enhance infrastructure of early childhood systems at the state and local levels.</a:t>
            </a:r>
            <a:endParaRPr sz="1200">
              <a:solidFill>
                <a:srgbClr val="404040"/>
              </a:solidFill>
              <a:highlight>
                <a:srgbClr val="FFFFFF"/>
              </a:highligh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44ec7348c3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4ec7348c3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640"/>
              </a:spcBef>
              <a:spcAft>
                <a:spcPts val="0"/>
              </a:spcAft>
              <a:buNone/>
            </a:pPr>
            <a:r>
              <a:rPr b="1" lang="en-US" sz="1200" u="sng">
                <a:solidFill>
                  <a:schemeClr val="dk1"/>
                </a:solidFill>
              </a:rPr>
              <a:t>VTSS: </a:t>
            </a:r>
            <a:r>
              <a:rPr lang="en-US" sz="1200">
                <a:solidFill>
                  <a:schemeClr val="dk1"/>
                </a:solidFill>
              </a:rPr>
              <a:t>The Virginia Tiered Systems of Supports (VTSS) is a data-informed decision making framework for establishing the academic, behavioral and social-emotional supports needed for a school to be an effective learning environment for all students.</a:t>
            </a:r>
            <a:br>
              <a:rPr lang="en-US" sz="1200">
                <a:solidFill>
                  <a:schemeClr val="dk1"/>
                </a:solidFill>
              </a:rPr>
            </a:br>
            <a:br>
              <a:rPr lang="en-US" sz="1200">
                <a:solidFill>
                  <a:schemeClr val="dk1"/>
                </a:solidFill>
              </a:rPr>
            </a:br>
            <a:r>
              <a:rPr lang="en-US" sz="1200">
                <a:solidFill>
                  <a:schemeClr val="dk1"/>
                </a:solidFill>
              </a:rPr>
              <a:t>The VTSS systemic approach allows divisions, schools and communities to provide multiple levels of supports to students in a more effective and efficient, clearly defined process. Implementing the VTSS requires the use of evidence-based, system-wide practices with fidelity to provide a quick response to academic, behavioral, social and emotional needs. The practices are progress-monitored frequently to enable educators to make sound, data-based instructional decisions for students.</a:t>
            </a:r>
            <a:br>
              <a:rPr lang="en-US" sz="1200">
                <a:solidFill>
                  <a:schemeClr val="dk1"/>
                </a:solidFill>
              </a:rPr>
            </a:br>
            <a:endParaRPr sz="1200">
              <a:solidFill>
                <a:schemeClr val="dk1"/>
              </a:solidFill>
            </a:endParaRPr>
          </a:p>
          <a:p>
            <a:pPr indent="0" lvl="0" marL="0" rtl="0" algn="l">
              <a:spcBef>
                <a:spcPts val="640"/>
              </a:spcBef>
              <a:spcAft>
                <a:spcPts val="0"/>
              </a:spcAft>
              <a:buNone/>
            </a:pPr>
            <a:r>
              <a:rPr lang="en-US" sz="1200">
                <a:solidFill>
                  <a:schemeClr val="dk1"/>
                </a:solidFill>
              </a:rPr>
              <a:t>Outcomes is the main circle with 3 overlapping circles within: Systems, Data and Practices. There are 3 related outlyers: Supporting Staff, Supporting Decision Making, and Supporting Students, respectively.VTSS functions under the anchor process of integrating data, practices and systems to affect outcomes. The essential elements of an effective VTSS framework are:</a:t>
            </a:r>
            <a:br>
              <a:rPr lang="en-US" sz="1200">
                <a:solidFill>
                  <a:schemeClr val="dk1"/>
                </a:solidFill>
              </a:rPr>
            </a:br>
            <a:br>
              <a:rPr lang="en-US" sz="1200">
                <a:solidFill>
                  <a:schemeClr val="dk1"/>
                </a:solidFill>
              </a:rPr>
            </a:br>
            <a:r>
              <a:rPr b="1" lang="en-US" sz="1200" u="sng">
                <a:solidFill>
                  <a:schemeClr val="dk1"/>
                </a:solidFill>
              </a:rPr>
              <a:t>Head Start:  </a:t>
            </a:r>
            <a:r>
              <a:rPr lang="en-US" sz="1200">
                <a:solidFill>
                  <a:schemeClr val="dk1"/>
                </a:solidFill>
              </a:rPr>
              <a:t>Improve capacity to identify, refer, and provide services to children in need of trauma support or behavioral health services.  Provide training to early education personnel in identifying and mitigating effects of trauma</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450a213e89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50a213e8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45011669a6_3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45011669a6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2100" lvl="0" marL="457200" rtl="0" algn="l">
              <a:lnSpc>
                <a:spcPct val="115000"/>
              </a:lnSpc>
              <a:spcBef>
                <a:spcPts val="500"/>
              </a:spcBef>
              <a:spcAft>
                <a:spcPts val="0"/>
              </a:spcAft>
              <a:buClr>
                <a:schemeClr val="dk1"/>
              </a:buClr>
              <a:buSzPts val="1000"/>
              <a:buChar char="•"/>
            </a:pPr>
            <a:r>
              <a:rPr lang="en-US" sz="1000"/>
              <a:t>Executive Directive #9 (2016): Establishes the state-level </a:t>
            </a:r>
            <a:r>
              <a:rPr lang="en-US" sz="1000" u="sng"/>
              <a:t>Executive Leadership Team on Opioids and Addiction</a:t>
            </a:r>
            <a:r>
              <a:rPr lang="en-US" sz="1000"/>
              <a:t> implements strategies, programs, and policies aimed at reducing overdose deaths.</a:t>
            </a:r>
            <a:endParaRPr sz="1000"/>
          </a:p>
          <a:p>
            <a:pPr indent="-292100" lvl="0" marL="457200" rtl="0" algn="l">
              <a:lnSpc>
                <a:spcPct val="115000"/>
              </a:lnSpc>
              <a:spcBef>
                <a:spcPts val="0"/>
              </a:spcBef>
              <a:spcAft>
                <a:spcPts val="0"/>
              </a:spcAft>
              <a:buClr>
                <a:srgbClr val="000000"/>
              </a:buClr>
              <a:buSzPts val="1000"/>
              <a:buChar char="•"/>
            </a:pPr>
            <a:r>
              <a:rPr lang="en-US" sz="1000"/>
              <a:t>Executive Order #21 (2018): Establishes </a:t>
            </a:r>
            <a:r>
              <a:rPr lang="en-US" sz="1000" u="sng"/>
              <a:t>Governor’s Advisory Commission on Opioids and Addiction</a:t>
            </a:r>
            <a:r>
              <a:rPr lang="en-US" sz="1000"/>
              <a:t> to advise Executive Leadership Team on the development of policies,</a:t>
            </a:r>
            <a:br>
              <a:rPr lang="en-US" sz="1000"/>
            </a:br>
            <a:r>
              <a:rPr lang="en-US" sz="1000"/>
              <a:t>programs, and other initiatives designed to impact the ongoing drug overdose epidemic in Virginia.</a:t>
            </a:r>
            <a:endParaRPr sz="1000"/>
          </a:p>
          <a:p>
            <a:pPr indent="-292100" lvl="0" marL="457200" rtl="0" algn="l">
              <a:lnSpc>
                <a:spcPct val="115000"/>
              </a:lnSpc>
              <a:spcBef>
                <a:spcPts val="0"/>
              </a:spcBef>
              <a:spcAft>
                <a:spcPts val="0"/>
              </a:spcAft>
              <a:buClr>
                <a:srgbClr val="000000"/>
              </a:buClr>
              <a:buSzPts val="1000"/>
              <a:buChar char="•"/>
            </a:pPr>
            <a:r>
              <a:rPr lang="en-US" sz="1000"/>
              <a:t>September 2018: $24M in grants from U.S. Department of Health and Human Services and U.S. Substance abuse and Mental Health Services Administration to support state and local treatment initiatives.</a:t>
            </a:r>
            <a:endParaRPr sz="1000"/>
          </a:p>
          <a:p>
            <a:pPr indent="-292100" lvl="0" marL="457200" rtl="0" algn="l">
              <a:lnSpc>
                <a:spcPct val="115000"/>
              </a:lnSpc>
              <a:spcBef>
                <a:spcPts val="0"/>
              </a:spcBef>
              <a:spcAft>
                <a:spcPts val="0"/>
              </a:spcAft>
              <a:buClr>
                <a:srgbClr val="000000"/>
              </a:buClr>
              <a:buSzPts val="1000"/>
              <a:buChar char="•"/>
            </a:pPr>
            <a:r>
              <a:rPr lang="en-US" sz="1000"/>
              <a:t>October 2018: $3.75M grant from U.S. Department of Education to improve learning in schools hit by opioid crisis by expanding the number of school divisions implementing the Virginia Tiered System of Supports (VTSS). VTSS is a model for improving learning environments that includes evidence-based practices, tools and strategies to address the academic, behavioral and social-emotional needs of students.</a:t>
            </a:r>
            <a:endParaRPr sz="1000"/>
          </a:p>
          <a:p>
            <a:pPr indent="0" lvl="0" marL="0" rtl="0" algn="l">
              <a:lnSpc>
                <a:spcPct val="115000"/>
              </a:lnSpc>
              <a:spcBef>
                <a:spcPts val="500"/>
              </a:spcBef>
              <a:spcAft>
                <a:spcPts val="0"/>
              </a:spcAft>
              <a:buNone/>
            </a:pPr>
            <a:r>
              <a:t/>
            </a:r>
            <a:endParaRPr sz="10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45011669a6_1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5011669a6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45011669a6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45011669a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US"/>
              <a:t>(Highest in SW) Drug Overdose mortality rates per 100K pop: Dickenson 40, Buchanan 38, Wise 33, Wythe 33, Orange 33</a:t>
            </a:r>
            <a:endParaRPr/>
          </a:p>
          <a:p>
            <a:pPr indent="-298450" lvl="0" marL="457200" rtl="0" algn="l">
              <a:spcBef>
                <a:spcPts val="0"/>
              </a:spcBef>
              <a:spcAft>
                <a:spcPts val="0"/>
              </a:spcAft>
              <a:buSzPts val="1100"/>
              <a:buChar char="●"/>
            </a:pPr>
            <a:r>
              <a:rPr lang="en-US"/>
              <a:t>Child poverty rates are high in high overdose counties: (here are pov rates for highest drug rates) Dickenson 30%, Buchanan 31%, Wise 29%, Wythe 21%, Orange 14%</a:t>
            </a:r>
            <a:endParaRPr/>
          </a:p>
          <a:p>
            <a:pPr indent="-298450" lvl="0" marL="457200" rtl="0" algn="l">
              <a:spcBef>
                <a:spcPts val="0"/>
              </a:spcBef>
              <a:spcAft>
                <a:spcPts val="0"/>
              </a:spcAft>
              <a:buSzPts val="1100"/>
              <a:buChar char="●"/>
            </a:pPr>
            <a:r>
              <a:rPr lang="en-US"/>
              <a:t>Not always the case however: Roanoke City child poverty 31%, Roanoke City overdose mortality rate 18 (of 100K), but look at Roanoke County’s child poverty only 9% with overdose mortality rate a high 17 (of 100K)</a:t>
            </a:r>
            <a:endParaRPr/>
          </a:p>
          <a:p>
            <a:pPr indent="-298450" lvl="0" marL="457200" rtl="0" algn="l">
              <a:spcBef>
                <a:spcPts val="0"/>
              </a:spcBef>
              <a:spcAft>
                <a:spcPts val="0"/>
              </a:spcAft>
              <a:buSzPts val="1100"/>
              <a:buChar char="●"/>
            </a:pPr>
            <a:r>
              <a:rPr lang="en-US"/>
              <a:t>Examples of low poverty, low overdose mortality: Loudoun child poverty 4%, overdose mortality 9 (of 100K); and Fairfax County child poverty 7% and overdose mortality 8 (of 100K)</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45011669a6_2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45011669a6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45011669a6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5011669a6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2100" lvl="0" marL="457200" rtl="0" algn="l">
              <a:lnSpc>
                <a:spcPct val="90000"/>
              </a:lnSpc>
              <a:spcBef>
                <a:spcPts val="0"/>
              </a:spcBef>
              <a:spcAft>
                <a:spcPts val="0"/>
              </a:spcAft>
              <a:buClr>
                <a:schemeClr val="dk1"/>
              </a:buClr>
              <a:buSzPts val="1000"/>
              <a:buChar char="•"/>
            </a:pPr>
            <a:r>
              <a:rPr lang="en-US" sz="1000">
                <a:solidFill>
                  <a:schemeClr val="dk1"/>
                </a:solidFill>
              </a:rPr>
              <a:t>It is widely understood that a child’s brain is at its most flexible during the first few years of life, making this a critical period for learning, growth, and development. </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Science tells us that children who face severe or prolonged trauma - toxic stress - in the first years of life, such as living with a parent with substance abuse disorder, are more at risk for experiencing damage to their brain architecture, which can lead to lifelong problems in learning, behavior, and physical and mental health.</a:t>
            </a:r>
            <a:endParaRPr sz="10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45011669a6_4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45011669a6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6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3" name="Google Shape;13;p2"/>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lstStyle>
            <a:lvl1pPr lvl="0" marR="0" rtl="0" algn="ctr">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ctr">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sp>
        <p:nvSpPr>
          <p:cNvPr id="14" name="Google Shape;14;p2"/>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2"/>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2"/>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7" name="Shape 67"/>
        <p:cNvGrpSpPr/>
        <p:nvPr/>
      </p:nvGrpSpPr>
      <p:grpSpPr>
        <a:xfrm>
          <a:off x="0" y="0"/>
          <a:ext cx="0" cy="0"/>
          <a:chOff x="0" y="0"/>
          <a:chExt cx="0" cy="0"/>
        </a:xfrm>
      </p:grpSpPr>
      <p:sp>
        <p:nvSpPr>
          <p:cNvPr id="68" name="Google Shape;68;p11"/>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69" name="Google Shape;69;p11"/>
          <p:cNvSpPr txBox="1"/>
          <p:nvPr>
            <p:ph idx="1" type="body"/>
          </p:nvPr>
        </p:nvSpPr>
        <p:spPr>
          <a:xfrm>
            <a:off x="609600" y="1600200"/>
            <a:ext cx="5384700" cy="45261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70" name="Google Shape;70;p11"/>
          <p:cNvSpPr txBox="1"/>
          <p:nvPr>
            <p:ph idx="2" type="body"/>
          </p:nvPr>
        </p:nvSpPr>
        <p:spPr>
          <a:xfrm>
            <a:off x="6197600" y="1600200"/>
            <a:ext cx="5384700" cy="45261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71" name="Google Shape;71;p11"/>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2" name="Google Shape;72;p11"/>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3" name="Google Shape;73;p11"/>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4" name="Shape 74"/>
        <p:cNvGrpSpPr/>
        <p:nvPr/>
      </p:nvGrpSpPr>
      <p:grpSpPr>
        <a:xfrm>
          <a:off x="0" y="0"/>
          <a:ext cx="0" cy="0"/>
          <a:chOff x="0" y="0"/>
          <a:chExt cx="0" cy="0"/>
        </a:xfrm>
      </p:grpSpPr>
      <p:sp>
        <p:nvSpPr>
          <p:cNvPr id="75" name="Google Shape;75;p12"/>
          <p:cNvSpPr txBox="1"/>
          <p:nvPr>
            <p:ph type="title"/>
          </p:nvPr>
        </p:nvSpPr>
        <p:spPr>
          <a:xfrm>
            <a:off x="831851" y="1709738"/>
            <a:ext cx="10515600" cy="28527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6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6" name="Google Shape;76;p12"/>
          <p:cNvSpPr txBox="1"/>
          <p:nvPr>
            <p:ph idx="1" type="body"/>
          </p:nvPr>
        </p:nvSpPr>
        <p:spPr>
          <a:xfrm>
            <a:off x="831851" y="4589463"/>
            <a:ext cx="10515600" cy="1500300"/>
          </a:xfrm>
          <a:prstGeom prst="rect">
            <a:avLst/>
          </a:prstGeom>
          <a:noFill/>
          <a:ln>
            <a:noFill/>
          </a:ln>
        </p:spPr>
        <p:txBody>
          <a:bodyPr anchorCtr="0" anchor="t"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sz="2400">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sp>
        <p:nvSpPr>
          <p:cNvPr id="77" name="Google Shape;77;p12"/>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8" name="Google Shape;78;p12"/>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9" name="Google Shape;79;p12"/>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9" name="Google Shape;19;p3"/>
          <p:cNvSpPr txBox="1"/>
          <p:nvPr>
            <p:ph idx="1" type="body"/>
          </p:nvPr>
        </p:nvSpPr>
        <p:spPr>
          <a:xfrm>
            <a:off x="609600" y="1600200"/>
            <a:ext cx="10972800" cy="45261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0" name="Google Shape;20;p3"/>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1" name="Google Shape;21;p3"/>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2" name="Google Shape;22;p3"/>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3" name="Shape 23"/>
        <p:cNvGrpSpPr/>
        <p:nvPr/>
      </p:nvGrpSpPr>
      <p:grpSpPr>
        <a:xfrm>
          <a:off x="0" y="0"/>
          <a:ext cx="0" cy="0"/>
          <a:chOff x="0" y="0"/>
          <a:chExt cx="0" cy="0"/>
        </a:xfrm>
      </p:grpSpPr>
      <p:sp>
        <p:nvSpPr>
          <p:cNvPr id="24" name="Google Shape;24;p4"/>
          <p:cNvSpPr txBox="1"/>
          <p:nvPr>
            <p:ph type="title"/>
          </p:nvPr>
        </p:nvSpPr>
        <p:spPr>
          <a:xfrm rot="5400000">
            <a:off x="7285050" y="1828788"/>
            <a:ext cx="5851500" cy="27432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5" name="Google Shape;25;p4"/>
          <p:cNvSpPr txBox="1"/>
          <p:nvPr>
            <p:ph idx="1" type="body"/>
          </p:nvPr>
        </p:nvSpPr>
        <p:spPr>
          <a:xfrm rot="5400000">
            <a:off x="1697000" y="-812862"/>
            <a:ext cx="5851500" cy="80265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6" name="Google Shape;26;p4"/>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7" name="Google Shape;27;p4"/>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8" name="Google Shape;28;p4"/>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9" name="Shape 29"/>
        <p:cNvGrpSpPr/>
        <p:nvPr/>
      </p:nvGrpSpPr>
      <p:grpSpPr>
        <a:xfrm>
          <a:off x="0" y="0"/>
          <a:ext cx="0" cy="0"/>
          <a:chOff x="0" y="0"/>
          <a:chExt cx="0" cy="0"/>
        </a:xfrm>
      </p:grpSpPr>
      <p:sp>
        <p:nvSpPr>
          <p:cNvPr id="30" name="Google Shape;30;p5"/>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31" name="Google Shape;31;p5"/>
          <p:cNvSpPr txBox="1"/>
          <p:nvPr>
            <p:ph idx="1" type="body"/>
          </p:nvPr>
        </p:nvSpPr>
        <p:spPr>
          <a:xfrm rot="5400000">
            <a:off x="3832950" y="-1623150"/>
            <a:ext cx="4526100" cy="109728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2" name="Google Shape;32;p5"/>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3" name="Google Shape;33;p5"/>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4" name="Google Shape;34;p5"/>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35" name="Shape 35"/>
        <p:cNvGrpSpPr/>
        <p:nvPr/>
      </p:nvGrpSpPr>
      <p:grpSpPr>
        <a:xfrm>
          <a:off x="0" y="0"/>
          <a:ext cx="0" cy="0"/>
          <a:chOff x="0" y="0"/>
          <a:chExt cx="0" cy="0"/>
        </a:xfrm>
      </p:grpSpPr>
      <p:sp>
        <p:nvSpPr>
          <p:cNvPr id="36" name="Google Shape;36;p6"/>
          <p:cNvSpPr txBox="1"/>
          <p:nvPr>
            <p:ph type="title"/>
          </p:nvPr>
        </p:nvSpPr>
        <p:spPr>
          <a:xfrm>
            <a:off x="840317" y="457200"/>
            <a:ext cx="3932700" cy="16002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32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37" name="Google Shape;37;p6"/>
          <p:cNvSpPr/>
          <p:nvPr>
            <p:ph idx="2" type="pic"/>
          </p:nvPr>
        </p:nvSpPr>
        <p:spPr>
          <a:xfrm>
            <a:off x="5183717" y="987425"/>
            <a:ext cx="6172200" cy="48735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38" name="Google Shape;38;p6"/>
          <p:cNvSpPr txBox="1"/>
          <p:nvPr>
            <p:ph idx="1" type="body"/>
          </p:nvPr>
        </p:nvSpPr>
        <p:spPr>
          <a:xfrm>
            <a:off x="840317" y="2057400"/>
            <a:ext cx="3932700" cy="3811500"/>
          </a:xfrm>
          <a:prstGeom prst="rect">
            <a:avLst/>
          </a:prstGeom>
          <a:noFill/>
          <a:ln>
            <a:noFill/>
          </a:ln>
        </p:spPr>
        <p:txBody>
          <a:bodyPr anchorCtr="0" anchor="t" bIns="45700" lIns="91425" spcFirstLastPara="1" rIns="91425" wrap="square" tIns="45700"/>
          <a:lstStyle>
            <a:lvl1pPr indent="-228600" lvl="0" marL="457200" marR="0" rtl="0" algn="l">
              <a:spcBef>
                <a:spcPts val="320"/>
              </a:spcBef>
              <a:spcAft>
                <a:spcPts val="0"/>
              </a:spcAft>
              <a:buClr>
                <a:schemeClr val="dk1"/>
              </a:buClr>
              <a:buSzPts val="1600"/>
              <a:buFont typeface="Arial"/>
              <a:buNone/>
              <a:defRPr sz="1600">
                <a:solidFill>
                  <a:schemeClr val="dk1"/>
                </a:solidFill>
                <a:latin typeface="Arial"/>
                <a:ea typeface="Arial"/>
                <a:cs typeface="Arial"/>
                <a:sym typeface="Arial"/>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39" name="Google Shape;39;p6"/>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0" name="Google Shape;40;p6"/>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1" name="Google Shape;41;p6"/>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2" name="Shape 42"/>
        <p:cNvGrpSpPr/>
        <p:nvPr/>
      </p:nvGrpSpPr>
      <p:grpSpPr>
        <a:xfrm>
          <a:off x="0" y="0"/>
          <a:ext cx="0" cy="0"/>
          <a:chOff x="0" y="0"/>
          <a:chExt cx="0" cy="0"/>
        </a:xfrm>
      </p:grpSpPr>
      <p:sp>
        <p:nvSpPr>
          <p:cNvPr id="43" name="Google Shape;43;p7"/>
          <p:cNvSpPr txBox="1"/>
          <p:nvPr>
            <p:ph type="title"/>
          </p:nvPr>
        </p:nvSpPr>
        <p:spPr>
          <a:xfrm>
            <a:off x="840317" y="457200"/>
            <a:ext cx="3932700" cy="1600200"/>
          </a:xfrm>
          <a:prstGeom prst="rect">
            <a:avLst/>
          </a:prstGeom>
          <a:noFill/>
          <a:ln>
            <a:noFill/>
          </a:ln>
        </p:spPr>
        <p:txBody>
          <a:bodyPr anchorCtr="0" anchor="b" bIns="45700" lIns="91425" spcFirstLastPara="1" rIns="91425" wrap="square" tIns="45700"/>
          <a:lstStyle>
            <a:lvl1pPr lvl="0" marR="0" rtl="0" algn="ctr">
              <a:spcBef>
                <a:spcPts val="0"/>
              </a:spcBef>
              <a:spcAft>
                <a:spcPts val="0"/>
              </a:spcAft>
              <a:buSzPts val="1400"/>
              <a:buNone/>
              <a:defRPr b="0" i="0" sz="32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44" name="Google Shape;44;p7"/>
          <p:cNvSpPr txBox="1"/>
          <p:nvPr>
            <p:ph idx="1" type="body"/>
          </p:nvPr>
        </p:nvSpPr>
        <p:spPr>
          <a:xfrm>
            <a:off x="5183717" y="987425"/>
            <a:ext cx="6172200" cy="48735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5" name="Google Shape;45;p7"/>
          <p:cNvSpPr txBox="1"/>
          <p:nvPr>
            <p:ph idx="2" type="body"/>
          </p:nvPr>
        </p:nvSpPr>
        <p:spPr>
          <a:xfrm>
            <a:off x="840317" y="2057400"/>
            <a:ext cx="3932700" cy="3811500"/>
          </a:xfrm>
          <a:prstGeom prst="rect">
            <a:avLst/>
          </a:prstGeom>
          <a:noFill/>
          <a:ln>
            <a:noFill/>
          </a:ln>
        </p:spPr>
        <p:txBody>
          <a:bodyPr anchorCtr="0" anchor="t" bIns="45700" lIns="91425" spcFirstLastPara="1" rIns="91425" wrap="square" tIns="45700"/>
          <a:lstStyle>
            <a:lvl1pPr indent="-228600" lvl="0" marL="457200" marR="0" rtl="0" algn="l">
              <a:spcBef>
                <a:spcPts val="320"/>
              </a:spcBef>
              <a:spcAft>
                <a:spcPts val="0"/>
              </a:spcAft>
              <a:buClr>
                <a:schemeClr val="dk1"/>
              </a:buClr>
              <a:buSzPts val="1600"/>
              <a:buFont typeface="Arial"/>
              <a:buNone/>
              <a:defRPr sz="1600">
                <a:solidFill>
                  <a:schemeClr val="dk1"/>
                </a:solidFill>
                <a:latin typeface="Arial"/>
                <a:ea typeface="Arial"/>
                <a:cs typeface="Arial"/>
                <a:sym typeface="Arial"/>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46" name="Google Shape;46;p7"/>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7" name="Google Shape;47;p7"/>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8" name="Google Shape;48;p7"/>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1" name="Google Shape;51;p8"/>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2" name="Google Shape;52;p8"/>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55" name="Google Shape;55;p9"/>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6" name="Google Shape;56;p9"/>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7" name="Google Shape;57;p9"/>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8" name="Shape 58"/>
        <p:cNvGrpSpPr/>
        <p:nvPr/>
      </p:nvGrpSpPr>
      <p:grpSpPr>
        <a:xfrm>
          <a:off x="0" y="0"/>
          <a:ext cx="0" cy="0"/>
          <a:chOff x="0" y="0"/>
          <a:chExt cx="0" cy="0"/>
        </a:xfrm>
      </p:grpSpPr>
      <p:sp>
        <p:nvSpPr>
          <p:cNvPr id="59" name="Google Shape;59;p10"/>
          <p:cNvSpPr txBox="1"/>
          <p:nvPr>
            <p:ph type="title"/>
          </p:nvPr>
        </p:nvSpPr>
        <p:spPr>
          <a:xfrm>
            <a:off x="840317" y="365125"/>
            <a:ext cx="10515600" cy="13257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60" name="Google Shape;60;p10"/>
          <p:cNvSpPr txBox="1"/>
          <p:nvPr>
            <p:ph idx="1" type="body"/>
          </p:nvPr>
        </p:nvSpPr>
        <p:spPr>
          <a:xfrm>
            <a:off x="840317" y="1681163"/>
            <a:ext cx="5158200" cy="823800"/>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61" name="Google Shape;61;p10"/>
          <p:cNvSpPr txBox="1"/>
          <p:nvPr>
            <p:ph idx="2" type="body"/>
          </p:nvPr>
        </p:nvSpPr>
        <p:spPr>
          <a:xfrm>
            <a:off x="840317" y="2505075"/>
            <a:ext cx="5158200" cy="36846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62" name="Google Shape;62;p10"/>
          <p:cNvSpPr txBox="1"/>
          <p:nvPr>
            <p:ph idx="3" type="body"/>
          </p:nvPr>
        </p:nvSpPr>
        <p:spPr>
          <a:xfrm>
            <a:off x="6172200" y="1681163"/>
            <a:ext cx="5183700" cy="823800"/>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sz="2400">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9pPr>
          </a:lstStyle>
          <a:p/>
        </p:txBody>
      </p:sp>
      <p:sp>
        <p:nvSpPr>
          <p:cNvPr id="63" name="Google Shape;63;p10"/>
          <p:cNvSpPr txBox="1"/>
          <p:nvPr>
            <p:ph idx="4" type="body"/>
          </p:nvPr>
        </p:nvSpPr>
        <p:spPr>
          <a:xfrm>
            <a:off x="6172200" y="2505075"/>
            <a:ext cx="5183700" cy="36846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sz="3200">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64" name="Google Shape;64;p10"/>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5" name="Google Shape;65;p10"/>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6" name="Google Shape;66;p10"/>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609600" y="1600200"/>
            <a:ext cx="10972800" cy="4526100"/>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609600" y="6245225"/>
            <a:ext cx="28449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4165600" y="6245225"/>
            <a:ext cx="3860700" cy="4761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8737600" y="6245225"/>
            <a:ext cx="2844900" cy="4761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vdh.virginia.gov/data/opioid-overdose/" TargetMode="External"/><Relationship Id="rId4" Type="http://schemas.openxmlformats.org/officeDocument/2006/relationships/hyperlink" Target="http://www.vdh.virginia.gov/data/opioid-overdose/" TargetMode="External"/><Relationship Id="rId5" Type="http://schemas.openxmlformats.org/officeDocument/2006/relationships/hyperlink" Target="http://www.vdh.virginia.gov/data/opioid-overdo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 Id="rId3" Type="http://schemas.openxmlformats.org/officeDocument/2006/relationships/hyperlink" Target="https://jamanetwork.com/journals/jamapediatrics/fullarticle/570882#2615136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76500" y="679163"/>
            <a:ext cx="9144000" cy="2387700"/>
          </a:xfrm>
          <a:prstGeom prst="rect">
            <a:avLst/>
          </a:prstGeom>
          <a:no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5400"/>
              <a:buFont typeface="Calibri"/>
              <a:buNone/>
            </a:pPr>
            <a:r>
              <a:rPr b="0" i="0" lang="en-US" sz="5400" u="none" cap="none" strike="noStrike">
                <a:solidFill>
                  <a:schemeClr val="dk1"/>
                </a:solidFill>
                <a:latin typeface="Calibri"/>
                <a:ea typeface="Calibri"/>
                <a:cs typeface="Calibri"/>
                <a:sym typeface="Calibri"/>
              </a:rPr>
              <a:t>PRIORITIZING EARLY CHILDHOOD EDUCATION </a:t>
            </a:r>
            <a:r>
              <a:rPr lang="en-US" sz="5400">
                <a:solidFill>
                  <a:schemeClr val="dk1"/>
                </a:solidFill>
                <a:latin typeface="Calibri"/>
                <a:ea typeface="Calibri"/>
                <a:cs typeface="Calibri"/>
                <a:sym typeface="Calibri"/>
              </a:rPr>
              <a:t>FOR</a:t>
            </a:r>
            <a:r>
              <a:rPr b="0" i="0" lang="en-US" sz="5400" u="none" cap="none" strike="noStrike">
                <a:solidFill>
                  <a:schemeClr val="dk1"/>
                </a:solidFill>
                <a:latin typeface="Calibri"/>
                <a:ea typeface="Calibri"/>
                <a:cs typeface="Calibri"/>
                <a:sym typeface="Calibri"/>
              </a:rPr>
              <a:t> OPIOID IMPACTED FAMILIES</a:t>
            </a:r>
            <a:endParaRPr b="0" i="0" sz="5400" u="none" cap="none" strike="noStrike">
              <a:solidFill>
                <a:schemeClr val="dk1"/>
              </a:solidFill>
              <a:latin typeface="Calibri"/>
              <a:ea typeface="Calibri"/>
              <a:cs typeface="Calibri"/>
              <a:sym typeface="Calibri"/>
            </a:endParaRPr>
          </a:p>
        </p:txBody>
      </p:sp>
      <p:sp>
        <p:nvSpPr>
          <p:cNvPr id="85" name="Google Shape;85;p13"/>
          <p:cNvSpPr txBox="1"/>
          <p:nvPr>
            <p:ph idx="1" type="subTitle"/>
          </p:nvPr>
        </p:nvSpPr>
        <p:spPr>
          <a:xfrm>
            <a:off x="3425100" y="3007225"/>
            <a:ext cx="5341800" cy="1655700"/>
          </a:xfrm>
          <a:prstGeom prst="rect">
            <a:avLst/>
          </a:prstGeom>
          <a:no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Clr>
                <a:schemeClr val="dk1"/>
              </a:buClr>
              <a:buSzPts val="2400"/>
              <a:buFont typeface="Arial"/>
              <a:buNone/>
            </a:pPr>
            <a:r>
              <a:rPr i="0" lang="en-US" sz="2400" u="none" cap="none" strike="noStrike">
                <a:solidFill>
                  <a:schemeClr val="dk1"/>
                </a:solidFill>
                <a:latin typeface="Calibri"/>
                <a:ea typeface="Calibri"/>
                <a:cs typeface="Calibri"/>
                <a:sym typeface="Calibri"/>
              </a:rPr>
              <a:t>Tama Celi, VADOC</a:t>
            </a:r>
            <a:br>
              <a:rPr i="0" lang="en-US" sz="2400" u="none" cap="none" strike="noStrike">
                <a:solidFill>
                  <a:schemeClr val="dk1"/>
                </a:solidFill>
                <a:latin typeface="Calibri"/>
                <a:ea typeface="Calibri"/>
                <a:cs typeface="Calibri"/>
                <a:sym typeface="Calibri"/>
              </a:rPr>
            </a:br>
            <a:r>
              <a:rPr i="0" lang="en-US" sz="2400" u="none" cap="none" strike="noStrike">
                <a:solidFill>
                  <a:schemeClr val="dk1"/>
                </a:solidFill>
                <a:latin typeface="Calibri"/>
                <a:ea typeface="Calibri"/>
                <a:cs typeface="Calibri"/>
                <a:sym typeface="Calibri"/>
              </a:rPr>
              <a:t>Jay Grant, DHCD</a:t>
            </a:r>
            <a:br>
              <a:rPr i="0" lang="en-US" sz="2400" u="none" cap="none" strike="noStrike">
                <a:solidFill>
                  <a:schemeClr val="dk1"/>
                </a:solidFill>
                <a:latin typeface="Calibri"/>
                <a:ea typeface="Calibri"/>
                <a:cs typeface="Calibri"/>
                <a:sym typeface="Calibri"/>
              </a:rPr>
            </a:br>
            <a:r>
              <a:rPr i="0" lang="en-US" sz="2400" u="none" cap="none" strike="noStrike">
                <a:solidFill>
                  <a:schemeClr val="dk1"/>
                </a:solidFill>
                <a:latin typeface="Calibri"/>
                <a:ea typeface="Calibri"/>
                <a:cs typeface="Calibri"/>
                <a:sym typeface="Calibri"/>
              </a:rPr>
              <a:t>Frank Guinan, DMAS</a:t>
            </a:r>
            <a:br>
              <a:rPr i="0" lang="en-US" sz="2400" u="none" cap="none" strike="noStrike">
                <a:solidFill>
                  <a:schemeClr val="dk1"/>
                </a:solidFill>
                <a:latin typeface="Calibri"/>
                <a:ea typeface="Calibri"/>
                <a:cs typeface="Calibri"/>
                <a:sym typeface="Calibri"/>
              </a:rPr>
            </a:br>
            <a:r>
              <a:rPr i="0" lang="en-US" sz="2400" u="none" cap="none" strike="noStrike">
                <a:solidFill>
                  <a:schemeClr val="dk1"/>
                </a:solidFill>
                <a:latin typeface="Calibri"/>
                <a:ea typeface="Calibri"/>
                <a:cs typeface="Calibri"/>
                <a:sym typeface="Calibri"/>
              </a:rPr>
              <a:t>Ashley Hood, </a:t>
            </a:r>
            <a:r>
              <a:rPr lang="en-US">
                <a:latin typeface="Calibri"/>
                <a:ea typeface="Calibri"/>
                <a:cs typeface="Calibri"/>
                <a:sym typeface="Calibri"/>
              </a:rPr>
              <a:t>VCU</a:t>
            </a:r>
            <a:br>
              <a:rPr i="0" lang="en-US" sz="2400" u="none" cap="none" strike="noStrike">
                <a:solidFill>
                  <a:schemeClr val="dk1"/>
                </a:solidFill>
                <a:latin typeface="Calibri"/>
                <a:ea typeface="Calibri"/>
                <a:cs typeface="Calibri"/>
                <a:sym typeface="Calibri"/>
              </a:rPr>
            </a:br>
            <a:r>
              <a:rPr i="0" lang="en-US" sz="2400" u="none" cap="none" strike="noStrike">
                <a:solidFill>
                  <a:schemeClr val="dk1"/>
                </a:solidFill>
                <a:latin typeface="Calibri"/>
                <a:ea typeface="Calibri"/>
                <a:cs typeface="Calibri"/>
                <a:sym typeface="Calibri"/>
              </a:rPr>
              <a:t>Roger Kirchen, DHR</a:t>
            </a:r>
            <a:endParaRPr i="0" sz="2400" u="none" cap="none" strike="noStrike">
              <a:solidFill>
                <a:schemeClr val="dk1"/>
              </a:solidFill>
              <a:latin typeface="Calibri"/>
              <a:ea typeface="Calibri"/>
              <a:cs typeface="Calibri"/>
              <a:sym typeface="Calibri"/>
            </a:endParaRPr>
          </a:p>
        </p:txBody>
      </p:sp>
      <p:sp>
        <p:nvSpPr>
          <p:cNvPr id="86" name="Google Shape;86;p13"/>
          <p:cNvSpPr txBox="1"/>
          <p:nvPr/>
        </p:nvSpPr>
        <p:spPr>
          <a:xfrm>
            <a:off x="5890200" y="5463075"/>
            <a:ext cx="4830300" cy="783900"/>
          </a:xfrm>
          <a:prstGeom prst="rect">
            <a:avLst/>
          </a:prstGeom>
          <a:noFill/>
          <a:ln>
            <a:noFill/>
          </a:ln>
          <a:effectLst>
            <a:outerShdw blurRad="57150" rotWithShape="0" algn="bl" dir="5400000" dist="19050">
              <a:srgbClr val="000000">
                <a:alpha val="50000"/>
              </a:srgbClr>
            </a:outerShdw>
          </a:effectLst>
        </p:spPr>
        <p:txBody>
          <a:bodyPr anchorCtr="0" anchor="b" bIns="91425" lIns="91425" spcFirstLastPara="1" rIns="91425" wrap="square" tIns="91425">
            <a:noAutofit/>
          </a:bodyPr>
          <a:lstStyle/>
          <a:p>
            <a:pPr indent="0" lvl="0" marL="0" rtl="0" algn="ctr">
              <a:spcBef>
                <a:spcPts val="0"/>
              </a:spcBef>
              <a:spcAft>
                <a:spcPts val="0"/>
              </a:spcAft>
              <a:buNone/>
            </a:pPr>
            <a:r>
              <a:rPr lang="en-US" sz="2000"/>
              <a:t>Virginia Executive Institute</a:t>
            </a:r>
            <a:endParaRPr sz="2000"/>
          </a:p>
          <a:p>
            <a:pPr indent="0" lvl="0" marL="0" rtl="0" algn="ctr">
              <a:spcBef>
                <a:spcPts val="0"/>
              </a:spcBef>
              <a:spcAft>
                <a:spcPts val="0"/>
              </a:spcAft>
              <a:buNone/>
            </a:pPr>
            <a:r>
              <a:rPr lang="en-US" sz="2000"/>
              <a:t>October 19, 2018</a:t>
            </a: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2"/>
          <p:cNvSpPr txBox="1"/>
          <p:nvPr>
            <p:ph type="title"/>
          </p:nvPr>
        </p:nvSpPr>
        <p:spPr>
          <a:xfrm>
            <a:off x="838200" y="288925"/>
            <a:ext cx="10515600" cy="10779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3600">
                <a:solidFill>
                  <a:srgbClr val="333333"/>
                </a:solidFill>
              </a:rPr>
              <a:t>Response to Opioid Crisis in Early </a:t>
            </a:r>
            <a:endParaRPr b="1" sz="3600">
              <a:solidFill>
                <a:srgbClr val="333333"/>
              </a:solidFill>
            </a:endParaRPr>
          </a:p>
          <a:p>
            <a:pPr indent="0" lvl="0" marL="0" rtl="0" algn="ctr">
              <a:spcBef>
                <a:spcPts val="0"/>
              </a:spcBef>
              <a:spcAft>
                <a:spcPts val="0"/>
              </a:spcAft>
              <a:buNone/>
            </a:pPr>
            <a:r>
              <a:rPr b="1" lang="en-US" sz="3600">
                <a:solidFill>
                  <a:srgbClr val="333333"/>
                </a:solidFill>
              </a:rPr>
              <a:t>Childhood Education</a:t>
            </a:r>
            <a:endParaRPr b="1" sz="3600"/>
          </a:p>
        </p:txBody>
      </p:sp>
      <p:sp>
        <p:nvSpPr>
          <p:cNvPr id="159" name="Google Shape;159;p22"/>
          <p:cNvSpPr txBox="1"/>
          <p:nvPr>
            <p:ph idx="1" type="body"/>
          </p:nvPr>
        </p:nvSpPr>
        <p:spPr>
          <a:xfrm>
            <a:off x="120275" y="1435400"/>
            <a:ext cx="11936100" cy="4741200"/>
          </a:xfrm>
          <a:prstGeom prst="rect">
            <a:avLst/>
          </a:prstGeom>
        </p:spPr>
        <p:txBody>
          <a:bodyPr anchorCtr="0" anchor="t" bIns="45700" lIns="91425" spcFirstLastPara="1" rIns="91425" wrap="square" tIns="45700">
            <a:noAutofit/>
          </a:bodyPr>
          <a:lstStyle/>
          <a:p>
            <a:pPr indent="-381000" lvl="0" marL="457200" rtl="0" algn="l">
              <a:spcBef>
                <a:spcPts val="640"/>
              </a:spcBef>
              <a:spcAft>
                <a:spcPts val="0"/>
              </a:spcAft>
              <a:buSzPts val="2400"/>
              <a:buChar char="•"/>
            </a:pPr>
            <a:r>
              <a:rPr lang="en-US" sz="2400"/>
              <a:t>SafeStart Program (</a:t>
            </a:r>
            <a:r>
              <a:rPr lang="en-US" sz="2400"/>
              <a:t>Allentown, Pennsylvania) </a:t>
            </a:r>
            <a:endParaRPr sz="2400"/>
          </a:p>
          <a:p>
            <a:pPr indent="-381000" lvl="1" marL="914400" rtl="0" algn="l">
              <a:spcBef>
                <a:spcPts val="0"/>
              </a:spcBef>
              <a:spcAft>
                <a:spcPts val="0"/>
              </a:spcAft>
              <a:buSzPts val="2400"/>
              <a:buChar char="–"/>
            </a:pPr>
            <a:r>
              <a:rPr lang="en-US" sz="2400"/>
              <a:t>Local supplement to Early Head Start program</a:t>
            </a:r>
            <a:endParaRPr sz="2400"/>
          </a:p>
          <a:p>
            <a:pPr indent="-381000" lvl="1" marL="914400" rtl="0" algn="l">
              <a:spcBef>
                <a:spcPts val="0"/>
              </a:spcBef>
              <a:spcAft>
                <a:spcPts val="0"/>
              </a:spcAft>
              <a:buSzPts val="2400"/>
              <a:buChar char="–"/>
            </a:pPr>
            <a:r>
              <a:rPr lang="en-US" sz="2400"/>
              <a:t>Includes home visitation, child/adult mental health, experiential parenting education, and addiction counseling.</a:t>
            </a:r>
            <a:endParaRPr sz="2400"/>
          </a:p>
          <a:p>
            <a:pPr indent="0" lvl="0" marL="0" rtl="0" algn="l">
              <a:spcBef>
                <a:spcPts val="0"/>
              </a:spcBef>
              <a:spcAft>
                <a:spcPts val="0"/>
              </a:spcAft>
              <a:buNone/>
            </a:pPr>
            <a:r>
              <a:t/>
            </a:r>
            <a:endParaRPr sz="2400"/>
          </a:p>
          <a:p>
            <a:pPr indent="-381000" lvl="0" marL="457200" rtl="0" algn="l">
              <a:spcBef>
                <a:spcPts val="640"/>
              </a:spcBef>
              <a:spcAft>
                <a:spcPts val="0"/>
              </a:spcAft>
              <a:buSzPts val="2400"/>
              <a:buChar char="•"/>
            </a:pPr>
            <a:r>
              <a:rPr lang="en-US" sz="2400"/>
              <a:t>Therapeutic Interagency Preschool Program (Butler County, Ohio)</a:t>
            </a:r>
            <a:endParaRPr sz="2400"/>
          </a:p>
          <a:p>
            <a:pPr indent="-381000" lvl="1" marL="914400" rtl="0" algn="l">
              <a:spcBef>
                <a:spcPts val="0"/>
              </a:spcBef>
              <a:spcAft>
                <a:spcPts val="0"/>
              </a:spcAft>
              <a:buSzPts val="2400"/>
              <a:buChar char="–"/>
            </a:pPr>
            <a:r>
              <a:rPr lang="en-US" sz="2400"/>
              <a:t>Integrated educational, mental health, and child-focus intervention</a:t>
            </a:r>
            <a:endParaRPr sz="2400"/>
          </a:p>
          <a:p>
            <a:pPr indent="-381000" lvl="1" marL="914400" rtl="0" algn="l">
              <a:spcBef>
                <a:spcPts val="0"/>
              </a:spcBef>
              <a:spcAft>
                <a:spcPts val="0"/>
              </a:spcAft>
              <a:buSzPts val="2400"/>
              <a:buChar char="–"/>
            </a:pPr>
            <a:r>
              <a:rPr lang="en-US" sz="2400"/>
              <a:t>Trauma focused approach, with on-site supportive therapies</a:t>
            </a:r>
            <a:endParaRPr sz="2400"/>
          </a:p>
          <a:p>
            <a:pPr indent="-381000" lvl="1" marL="914400" rtl="0" algn="l">
              <a:spcBef>
                <a:spcPts val="0"/>
              </a:spcBef>
              <a:spcAft>
                <a:spcPts val="0"/>
              </a:spcAft>
              <a:buSzPts val="2400"/>
              <a:buChar char="–"/>
            </a:pPr>
            <a:r>
              <a:rPr lang="en-US" sz="2400"/>
              <a:t>Home visitation</a:t>
            </a:r>
            <a:endParaRPr sz="2400"/>
          </a:p>
          <a:p>
            <a:pPr indent="0" lvl="0" marL="0" rtl="0" algn="l">
              <a:spcBef>
                <a:spcPts val="640"/>
              </a:spcBef>
              <a:spcAft>
                <a:spcPts val="0"/>
              </a:spcAft>
              <a:buNone/>
            </a:pPr>
            <a:r>
              <a:t/>
            </a:r>
            <a:endParaRPr sz="2400"/>
          </a:p>
          <a:p>
            <a:pPr indent="0" lvl="0" marL="0" rtl="0" algn="r">
              <a:spcBef>
                <a:spcPts val="640"/>
              </a:spcBef>
              <a:spcAft>
                <a:spcPts val="0"/>
              </a:spcAft>
              <a:buNone/>
            </a:pPr>
            <a:r>
              <a:rPr lang="en-US" sz="1200"/>
              <a:t>Source: </a:t>
            </a:r>
            <a:r>
              <a:rPr i="1" lang="en-US" sz="1200"/>
              <a:t>A Head Start on Treating our Nation’s Opioid Epidemic</a:t>
            </a:r>
            <a:r>
              <a:rPr lang="en-US" sz="1200"/>
              <a:t>, National Head Start Association, July 2018.</a:t>
            </a:r>
            <a:br>
              <a:rPr lang="en-US" sz="2400"/>
            </a:br>
            <a:endParaRPr sz="2400"/>
          </a:p>
        </p:txBody>
      </p:sp>
      <p:sp>
        <p:nvSpPr>
          <p:cNvPr id="160" name="Google Shape;160;p22"/>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3"/>
          <p:cNvSpPr txBox="1"/>
          <p:nvPr>
            <p:ph type="title"/>
          </p:nvPr>
        </p:nvSpPr>
        <p:spPr>
          <a:xfrm>
            <a:off x="180775" y="204725"/>
            <a:ext cx="11949000" cy="12462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3600"/>
              <a:t>Recommendation 1 - Ensure Cross-Connectivity Between Multidisciplinary Teams</a:t>
            </a:r>
            <a:endParaRPr b="1" sz="3600"/>
          </a:p>
        </p:txBody>
      </p:sp>
      <p:sp>
        <p:nvSpPr>
          <p:cNvPr id="166" name="Google Shape;166;p23"/>
          <p:cNvSpPr txBox="1"/>
          <p:nvPr>
            <p:ph idx="1" type="body"/>
          </p:nvPr>
        </p:nvSpPr>
        <p:spPr>
          <a:xfrm>
            <a:off x="472350" y="1450925"/>
            <a:ext cx="11301600" cy="4333800"/>
          </a:xfrm>
          <a:prstGeom prst="rect">
            <a:avLst/>
          </a:prstGeom>
        </p:spPr>
        <p:txBody>
          <a:bodyPr anchorCtr="0" anchor="t" bIns="45700" lIns="91425" spcFirstLastPara="1" rIns="91425" wrap="square" tIns="45700">
            <a:noAutofit/>
          </a:bodyPr>
          <a:lstStyle/>
          <a:p>
            <a:pPr indent="-406400" lvl="0" marL="457200" rtl="0" algn="l">
              <a:spcBef>
                <a:spcPts val="640"/>
              </a:spcBef>
              <a:spcAft>
                <a:spcPts val="0"/>
              </a:spcAft>
              <a:buSzPts val="2800"/>
              <a:buChar char="•"/>
            </a:pPr>
            <a:r>
              <a:rPr lang="en-US" sz="2800"/>
              <a:t>Children’s Cabinet (Executive Order #11): Include among health and mental health representatives individuals with experience in treating NAS and related developmental issues in children</a:t>
            </a:r>
            <a:endParaRPr sz="2800"/>
          </a:p>
          <a:p>
            <a:pPr indent="0" lvl="0" marL="0" rtl="0" algn="l">
              <a:spcBef>
                <a:spcPts val="0"/>
              </a:spcBef>
              <a:spcAft>
                <a:spcPts val="0"/>
              </a:spcAft>
              <a:buNone/>
            </a:pPr>
            <a:r>
              <a:t/>
            </a:r>
            <a:endParaRPr sz="2800"/>
          </a:p>
          <a:p>
            <a:pPr indent="-406400" lvl="0" marL="457200" rtl="0" algn="l">
              <a:spcBef>
                <a:spcPts val="0"/>
              </a:spcBef>
              <a:spcAft>
                <a:spcPts val="0"/>
              </a:spcAft>
              <a:buSzPts val="2800"/>
              <a:buChar char="•"/>
            </a:pPr>
            <a:r>
              <a:rPr lang="en-US" sz="2800"/>
              <a:t>Governor’s </a:t>
            </a:r>
            <a:r>
              <a:rPr lang="en-US" sz="2800"/>
              <a:t>Executive Leadership Team on Opioids and Addiction (Executive Directive #9) and </a:t>
            </a:r>
            <a:r>
              <a:rPr lang="en-US" sz="2800"/>
              <a:t>Advisory Commission on Opioids and Addiction (Executive Order #21): Include early childhood education professionals and explore family-centered treatment programs</a:t>
            </a:r>
            <a:endParaRPr sz="2800"/>
          </a:p>
        </p:txBody>
      </p:sp>
      <p:sp>
        <p:nvSpPr>
          <p:cNvPr id="167" name="Google Shape;167;p23"/>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4"/>
          <p:cNvSpPr txBox="1"/>
          <p:nvPr>
            <p:ph type="title"/>
          </p:nvPr>
        </p:nvSpPr>
        <p:spPr>
          <a:xfrm>
            <a:off x="609600" y="274625"/>
            <a:ext cx="11391900" cy="11073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3600"/>
              <a:t>Recommendation 2 - Increase Availability of Early Childhood Education for Opioid Impacted Families</a:t>
            </a:r>
            <a:endParaRPr b="1" sz="3600"/>
          </a:p>
        </p:txBody>
      </p:sp>
      <p:sp>
        <p:nvSpPr>
          <p:cNvPr id="173" name="Google Shape;173;p24"/>
          <p:cNvSpPr txBox="1"/>
          <p:nvPr>
            <p:ph idx="1" type="body"/>
          </p:nvPr>
        </p:nvSpPr>
        <p:spPr>
          <a:xfrm>
            <a:off x="215775" y="1895900"/>
            <a:ext cx="11557200" cy="4146000"/>
          </a:xfrm>
          <a:prstGeom prst="rect">
            <a:avLst/>
          </a:prstGeom>
        </p:spPr>
        <p:txBody>
          <a:bodyPr anchorCtr="0" anchor="t" bIns="45700" lIns="91425" spcFirstLastPara="1" rIns="91425" wrap="square" tIns="45700">
            <a:noAutofit/>
          </a:bodyPr>
          <a:lstStyle/>
          <a:p>
            <a:pPr indent="-406400" lvl="0" marL="914400" marR="0" rtl="0" algn="l">
              <a:spcBef>
                <a:spcPts val="0"/>
              </a:spcBef>
              <a:spcAft>
                <a:spcPts val="0"/>
              </a:spcAft>
              <a:buSzPts val="2800"/>
              <a:buChar char="•"/>
            </a:pPr>
            <a:r>
              <a:rPr lang="en-US" sz="2800"/>
              <a:t>Consider </a:t>
            </a:r>
            <a:r>
              <a:rPr lang="en-US" sz="2800"/>
              <a:t>flexibility</a:t>
            </a:r>
            <a:r>
              <a:rPr lang="en-US" sz="2800"/>
              <a:t> in qualifying criteria for Head Start and other early childhood education programs </a:t>
            </a:r>
            <a:endParaRPr sz="2800"/>
          </a:p>
          <a:p>
            <a:pPr indent="0" lvl="0" marL="457200" marR="0" rtl="0" algn="l">
              <a:spcBef>
                <a:spcPts val="0"/>
              </a:spcBef>
              <a:spcAft>
                <a:spcPts val="0"/>
              </a:spcAft>
              <a:buNone/>
            </a:pPr>
            <a:r>
              <a:t/>
            </a:r>
            <a:endParaRPr sz="2800"/>
          </a:p>
          <a:p>
            <a:pPr indent="-406400" lvl="0" marL="914400" marR="0" rtl="0" algn="l">
              <a:spcBef>
                <a:spcPts val="0"/>
              </a:spcBef>
              <a:spcAft>
                <a:spcPts val="0"/>
              </a:spcAft>
              <a:buSzPts val="2800"/>
              <a:buChar char="•"/>
            </a:pPr>
            <a:r>
              <a:rPr lang="en-US" sz="2800"/>
              <a:t>Leverage</a:t>
            </a:r>
            <a:r>
              <a:rPr lang="en-US" sz="2800"/>
              <a:t> success of Maternal, Infant and Early Childhood Home Visiting Program (MIECHV) to include specific support for impacted families</a:t>
            </a:r>
            <a:endParaRPr sz="2800"/>
          </a:p>
          <a:p>
            <a:pPr indent="0" lvl="0" marL="0" marR="0" rtl="0" algn="l">
              <a:spcBef>
                <a:spcPts val="0"/>
              </a:spcBef>
              <a:spcAft>
                <a:spcPts val="0"/>
              </a:spcAft>
              <a:buNone/>
            </a:pPr>
            <a:r>
              <a:t/>
            </a:r>
            <a:endParaRPr/>
          </a:p>
        </p:txBody>
      </p:sp>
      <p:sp>
        <p:nvSpPr>
          <p:cNvPr id="174" name="Google Shape;174;p24"/>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5"/>
          <p:cNvSpPr txBox="1"/>
          <p:nvPr>
            <p:ph type="title"/>
          </p:nvPr>
        </p:nvSpPr>
        <p:spPr>
          <a:xfrm>
            <a:off x="838200" y="290025"/>
            <a:ext cx="10515600" cy="11091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sz="3600"/>
              <a:t>Recommendation 3 - Introduce Treatment Strategies in Early Education Centers </a:t>
            </a:r>
            <a:endParaRPr sz="3600"/>
          </a:p>
        </p:txBody>
      </p:sp>
      <p:sp>
        <p:nvSpPr>
          <p:cNvPr id="180" name="Google Shape;180;p25"/>
          <p:cNvSpPr txBox="1"/>
          <p:nvPr>
            <p:ph idx="1" type="body"/>
          </p:nvPr>
        </p:nvSpPr>
        <p:spPr>
          <a:xfrm>
            <a:off x="0" y="1785763"/>
            <a:ext cx="11683800" cy="4150500"/>
          </a:xfrm>
          <a:prstGeom prst="rect">
            <a:avLst/>
          </a:prstGeom>
        </p:spPr>
        <p:txBody>
          <a:bodyPr anchorCtr="0" anchor="t" bIns="45700" lIns="91425" spcFirstLastPara="1" rIns="91425" wrap="square" tIns="45700">
            <a:noAutofit/>
          </a:bodyPr>
          <a:lstStyle/>
          <a:p>
            <a:pPr indent="-406400" lvl="0" marL="914400" rtl="0" algn="l">
              <a:spcBef>
                <a:spcPts val="0"/>
              </a:spcBef>
              <a:spcAft>
                <a:spcPts val="0"/>
              </a:spcAft>
              <a:buSzPts val="2800"/>
              <a:buChar char="•"/>
            </a:pPr>
            <a:r>
              <a:rPr lang="en-US" sz="2800"/>
              <a:t>Extend Virginia Tiered Systems of Support (VTSS) to early childhood education centers to address behavioral and developmental impacts in impacted children</a:t>
            </a:r>
            <a:endParaRPr sz="2800"/>
          </a:p>
          <a:p>
            <a:pPr indent="0" lvl="0" marL="457200" rtl="0" algn="l">
              <a:lnSpc>
                <a:spcPct val="100000"/>
              </a:lnSpc>
              <a:spcBef>
                <a:spcPts val="0"/>
              </a:spcBef>
              <a:spcAft>
                <a:spcPts val="0"/>
              </a:spcAft>
              <a:buNone/>
            </a:pPr>
            <a:r>
              <a:t/>
            </a:r>
            <a:endParaRPr sz="2800"/>
          </a:p>
          <a:p>
            <a:pPr indent="-406400" lvl="0" marL="914400" rtl="0" algn="l">
              <a:spcBef>
                <a:spcPts val="0"/>
              </a:spcBef>
              <a:spcAft>
                <a:spcPts val="0"/>
              </a:spcAft>
              <a:buSzPts val="2800"/>
              <a:buChar char="•"/>
            </a:pPr>
            <a:r>
              <a:rPr lang="en-US" sz="2800"/>
              <a:t>Leverage</a:t>
            </a:r>
            <a:r>
              <a:rPr lang="en-US" sz="2800"/>
              <a:t> Head Start to provide multigenerational support to </a:t>
            </a:r>
            <a:r>
              <a:rPr lang="en-US" sz="2800"/>
              <a:t>impacted </a:t>
            </a:r>
            <a:r>
              <a:rPr lang="en-US" sz="2800"/>
              <a:t>families</a:t>
            </a:r>
            <a:endParaRPr sz="2800"/>
          </a:p>
        </p:txBody>
      </p:sp>
      <p:sp>
        <p:nvSpPr>
          <p:cNvPr id="181" name="Google Shape;181;p25"/>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4"/>
          <p:cNvSpPr txBox="1"/>
          <p:nvPr>
            <p:ph type="title"/>
          </p:nvPr>
        </p:nvSpPr>
        <p:spPr>
          <a:xfrm>
            <a:off x="609600" y="274637"/>
            <a:ext cx="109728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t>Introduction</a:t>
            </a:r>
            <a:endParaRPr b="1"/>
          </a:p>
        </p:txBody>
      </p:sp>
      <p:sp>
        <p:nvSpPr>
          <p:cNvPr id="92" name="Google Shape;92;p14"/>
          <p:cNvSpPr txBox="1"/>
          <p:nvPr>
            <p:ph idx="1" type="body"/>
          </p:nvPr>
        </p:nvSpPr>
        <p:spPr>
          <a:xfrm>
            <a:off x="609600" y="1600200"/>
            <a:ext cx="10972800" cy="4526100"/>
          </a:xfrm>
          <a:prstGeom prst="rect">
            <a:avLst/>
          </a:prstGeom>
        </p:spPr>
        <p:txBody>
          <a:bodyPr anchorCtr="0" anchor="t" bIns="45700" lIns="91425" spcFirstLastPara="1" rIns="91425" wrap="square" tIns="45700">
            <a:noAutofit/>
          </a:bodyPr>
          <a:lstStyle/>
          <a:p>
            <a:pPr indent="-431800" lvl="0" marL="457200" rtl="0" algn="l">
              <a:spcBef>
                <a:spcPts val="640"/>
              </a:spcBef>
              <a:spcAft>
                <a:spcPts val="0"/>
              </a:spcAft>
              <a:buSzPts val="3200"/>
              <a:buChar char="•"/>
            </a:pPr>
            <a:r>
              <a:rPr lang="en-US"/>
              <a:t>Opioid crisis in Virginia</a:t>
            </a:r>
            <a:endParaRPr/>
          </a:p>
          <a:p>
            <a:pPr indent="-431800" lvl="0" marL="457200" rtl="0" algn="l">
              <a:spcBef>
                <a:spcPts val="0"/>
              </a:spcBef>
              <a:spcAft>
                <a:spcPts val="0"/>
              </a:spcAft>
              <a:buSzPts val="3200"/>
              <a:buChar char="•"/>
            </a:pPr>
            <a:r>
              <a:rPr lang="en-US"/>
              <a:t>Importance of early childhood to </a:t>
            </a:r>
            <a:r>
              <a:rPr lang="en-US"/>
              <a:t>later health and success</a:t>
            </a:r>
            <a:endParaRPr/>
          </a:p>
          <a:p>
            <a:pPr indent="-431800" lvl="0" marL="457200" rtl="0" algn="l">
              <a:spcBef>
                <a:spcPts val="0"/>
              </a:spcBef>
              <a:spcAft>
                <a:spcPts val="0"/>
              </a:spcAft>
              <a:buSzPts val="3200"/>
              <a:buChar char="•"/>
            </a:pPr>
            <a:r>
              <a:rPr lang="en-US"/>
              <a:t>Early childhood education can help mitigate the impact of growing up in an opioid impacted family</a:t>
            </a:r>
            <a:endParaRPr/>
          </a:p>
          <a:p>
            <a:pPr indent="-431800" lvl="0" marL="457200" rtl="0" algn="l">
              <a:spcBef>
                <a:spcPts val="0"/>
              </a:spcBef>
              <a:spcAft>
                <a:spcPts val="0"/>
              </a:spcAft>
              <a:buSzPts val="3200"/>
              <a:buChar char="•"/>
            </a:pPr>
            <a:r>
              <a:rPr lang="en-US"/>
              <a:t>Recommendations to connect early childhood education with ongoing and upcoming opioid interdictions </a:t>
            </a:r>
            <a:endParaRPr/>
          </a:p>
        </p:txBody>
      </p:sp>
      <p:sp>
        <p:nvSpPr>
          <p:cNvPr id="93" name="Google Shape;93;p14"/>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5"/>
          <p:cNvSpPr txBox="1"/>
          <p:nvPr>
            <p:ph type="title"/>
          </p:nvPr>
        </p:nvSpPr>
        <p:spPr>
          <a:xfrm>
            <a:off x="609600" y="274637"/>
            <a:ext cx="109728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333333"/>
              </a:buClr>
              <a:buSzPts val="4400"/>
              <a:buFont typeface="Arial"/>
              <a:buNone/>
            </a:pPr>
            <a:r>
              <a:rPr b="1" lang="en-US">
                <a:solidFill>
                  <a:srgbClr val="333333"/>
                </a:solidFill>
              </a:rPr>
              <a:t>Opioid Crisis in Virginia</a:t>
            </a:r>
            <a:endParaRPr b="1" i="0" u="none" cap="none" strike="noStrike">
              <a:solidFill>
                <a:schemeClr val="dk1"/>
              </a:solidFill>
              <a:latin typeface="Calibri"/>
              <a:ea typeface="Calibri"/>
              <a:cs typeface="Calibri"/>
              <a:sym typeface="Calibri"/>
            </a:endParaRPr>
          </a:p>
        </p:txBody>
      </p:sp>
      <p:sp>
        <p:nvSpPr>
          <p:cNvPr id="99" name="Google Shape;99;p15"/>
          <p:cNvSpPr txBox="1"/>
          <p:nvPr>
            <p:ph idx="1" type="body"/>
          </p:nvPr>
        </p:nvSpPr>
        <p:spPr>
          <a:xfrm>
            <a:off x="609600" y="1240975"/>
            <a:ext cx="10972800" cy="3685500"/>
          </a:xfrm>
          <a:prstGeom prst="rect">
            <a:avLst/>
          </a:prstGeom>
          <a:noFill/>
          <a:ln>
            <a:noFill/>
          </a:ln>
        </p:spPr>
        <p:txBody>
          <a:bodyPr anchorCtr="0" anchor="t" bIns="45700" lIns="91425" spcFirstLastPara="1" rIns="91425" wrap="square" tIns="45700">
            <a:noAutofit/>
          </a:bodyPr>
          <a:lstStyle/>
          <a:p>
            <a:pPr indent="-393700" lvl="0" marL="342900" rtl="0" algn="l">
              <a:lnSpc>
                <a:spcPct val="100000"/>
              </a:lnSpc>
              <a:spcBef>
                <a:spcPts val="400"/>
              </a:spcBef>
              <a:spcAft>
                <a:spcPts val="0"/>
              </a:spcAft>
              <a:buSzPts val="2400"/>
              <a:buChar char="•"/>
            </a:pPr>
            <a:r>
              <a:rPr lang="en-US" sz="2400">
                <a:latin typeface="Arial"/>
                <a:ea typeface="Arial"/>
                <a:cs typeface="Arial"/>
                <a:sym typeface="Arial"/>
              </a:rPr>
              <a:t>Since 2013, drug overdose </a:t>
            </a:r>
            <a:r>
              <a:rPr lang="en-US" sz="2400"/>
              <a:t>is</a:t>
            </a:r>
            <a:r>
              <a:rPr lang="en-US" sz="2400">
                <a:latin typeface="Arial"/>
                <a:ea typeface="Arial"/>
                <a:cs typeface="Arial"/>
                <a:sym typeface="Arial"/>
              </a:rPr>
              <a:t> the leading cause of accidental death in Virginia</a:t>
            </a:r>
            <a:endParaRPr sz="2400">
              <a:latin typeface="Arial"/>
              <a:ea typeface="Arial"/>
              <a:cs typeface="Arial"/>
              <a:sym typeface="Arial"/>
            </a:endParaRPr>
          </a:p>
          <a:p>
            <a:pPr indent="-393700" lvl="0" marL="342900" rtl="0" algn="l">
              <a:lnSpc>
                <a:spcPct val="100000"/>
              </a:lnSpc>
              <a:spcBef>
                <a:spcPts val="0"/>
              </a:spcBef>
              <a:spcAft>
                <a:spcPts val="0"/>
              </a:spcAft>
              <a:buSzPts val="2400"/>
              <a:buChar char="•"/>
            </a:pPr>
            <a:r>
              <a:rPr lang="en-US" sz="2400">
                <a:latin typeface="Arial"/>
                <a:ea typeface="Arial"/>
                <a:cs typeface="Arial"/>
                <a:sym typeface="Arial"/>
              </a:rPr>
              <a:t>On November 21, 2016,</a:t>
            </a:r>
            <a:r>
              <a:rPr lang="en-US" sz="2400"/>
              <a:t> </a:t>
            </a:r>
            <a:r>
              <a:rPr lang="en-US" sz="2400">
                <a:latin typeface="Arial"/>
                <a:ea typeface="Arial"/>
                <a:cs typeface="Arial"/>
                <a:sym typeface="Arial"/>
              </a:rPr>
              <a:t>public health emergency </a:t>
            </a:r>
            <a:r>
              <a:rPr lang="en-US" sz="2400"/>
              <a:t>declared</a:t>
            </a:r>
            <a:r>
              <a:rPr lang="en-US" sz="2400">
                <a:latin typeface="Arial"/>
                <a:ea typeface="Arial"/>
                <a:cs typeface="Arial"/>
                <a:sym typeface="Arial"/>
              </a:rPr>
              <a:t> in Virginia*</a:t>
            </a:r>
            <a:endParaRPr sz="2400">
              <a:latin typeface="Arial"/>
              <a:ea typeface="Arial"/>
              <a:cs typeface="Arial"/>
              <a:sym typeface="Arial"/>
            </a:endParaRPr>
          </a:p>
          <a:p>
            <a:pPr indent="-393700" lvl="0" marL="342900" rtl="0" algn="l">
              <a:lnSpc>
                <a:spcPct val="100000"/>
              </a:lnSpc>
              <a:spcBef>
                <a:spcPts val="0"/>
              </a:spcBef>
              <a:spcAft>
                <a:spcPts val="0"/>
              </a:spcAft>
              <a:buSzPts val="2400"/>
              <a:buChar char="•"/>
            </a:pPr>
            <a:r>
              <a:rPr lang="en-US" sz="2400">
                <a:latin typeface="Arial"/>
                <a:ea typeface="Arial"/>
                <a:cs typeface="Arial"/>
                <a:sym typeface="Arial"/>
              </a:rPr>
              <a:t>In 2017 in Virginia, there were:</a:t>
            </a:r>
            <a:endParaRPr sz="2400">
              <a:latin typeface="Arial"/>
              <a:ea typeface="Arial"/>
              <a:cs typeface="Arial"/>
              <a:sym typeface="Arial"/>
            </a:endParaRPr>
          </a:p>
          <a:p>
            <a:pPr indent="-336550" lvl="1" marL="742950" rtl="0" algn="l">
              <a:lnSpc>
                <a:spcPct val="100000"/>
              </a:lnSpc>
              <a:spcBef>
                <a:spcPts val="0"/>
              </a:spcBef>
              <a:spcAft>
                <a:spcPts val="0"/>
              </a:spcAft>
              <a:buSzPts val="2400"/>
              <a:buChar char="–"/>
            </a:pPr>
            <a:r>
              <a:rPr lang="en-US" sz="2400">
                <a:latin typeface="Arial"/>
                <a:ea typeface="Arial"/>
                <a:cs typeface="Arial"/>
                <a:sym typeface="Arial"/>
              </a:rPr>
              <a:t>1,445 overdose deaths associated with opioids**</a:t>
            </a:r>
            <a:endParaRPr sz="2400">
              <a:latin typeface="Arial"/>
              <a:ea typeface="Arial"/>
              <a:cs typeface="Arial"/>
              <a:sym typeface="Arial"/>
            </a:endParaRPr>
          </a:p>
          <a:p>
            <a:pPr indent="-336550" lvl="1" marL="742950" rtl="0" algn="l">
              <a:lnSpc>
                <a:spcPct val="100000"/>
              </a:lnSpc>
              <a:spcBef>
                <a:spcPts val="0"/>
              </a:spcBef>
              <a:spcAft>
                <a:spcPts val="0"/>
              </a:spcAft>
              <a:buSzPts val="2400"/>
              <a:buChar char="–"/>
            </a:pPr>
            <a:r>
              <a:rPr lang="en-US" sz="2400">
                <a:latin typeface="Arial"/>
                <a:ea typeface="Arial"/>
                <a:cs typeface="Arial"/>
                <a:sym typeface="Arial"/>
              </a:rPr>
              <a:t>10,164 opioid</a:t>
            </a:r>
            <a:r>
              <a:rPr lang="en-US" sz="2400"/>
              <a:t>-</a:t>
            </a:r>
            <a:r>
              <a:rPr lang="en-US" sz="2400">
                <a:latin typeface="Arial"/>
                <a:ea typeface="Arial"/>
                <a:cs typeface="Arial"/>
                <a:sym typeface="Arial"/>
              </a:rPr>
              <a:t>related overdoses who went to emergency departments**</a:t>
            </a:r>
            <a:endParaRPr sz="2400">
              <a:latin typeface="Arial"/>
              <a:ea typeface="Arial"/>
              <a:cs typeface="Arial"/>
              <a:sym typeface="Arial"/>
            </a:endParaRPr>
          </a:p>
          <a:p>
            <a:pPr indent="-336550" lvl="1" marL="742950" rtl="0" algn="l">
              <a:lnSpc>
                <a:spcPct val="100000"/>
              </a:lnSpc>
              <a:spcBef>
                <a:spcPts val="0"/>
              </a:spcBef>
              <a:spcAft>
                <a:spcPts val="0"/>
              </a:spcAft>
              <a:buSzPts val="2400"/>
              <a:buChar char="–"/>
            </a:pPr>
            <a:r>
              <a:rPr lang="en-US" sz="2400">
                <a:latin typeface="Arial"/>
                <a:ea typeface="Arial"/>
                <a:cs typeface="Arial"/>
                <a:sym typeface="Arial"/>
              </a:rPr>
              <a:t>4,533 administrations of Narcan by EMS**</a:t>
            </a:r>
            <a:endParaRPr sz="2400">
              <a:latin typeface="Arial"/>
              <a:ea typeface="Arial"/>
              <a:cs typeface="Arial"/>
              <a:sym typeface="Arial"/>
            </a:endParaRPr>
          </a:p>
          <a:p>
            <a:pPr indent="-336550" lvl="1" marL="742950" rtl="0" algn="l">
              <a:lnSpc>
                <a:spcPct val="100000"/>
              </a:lnSpc>
              <a:spcBef>
                <a:spcPts val="0"/>
              </a:spcBef>
              <a:spcAft>
                <a:spcPts val="0"/>
              </a:spcAft>
              <a:buSzPts val="2400"/>
              <a:buChar char="–"/>
            </a:pPr>
            <a:r>
              <a:rPr lang="en-US" sz="2400">
                <a:latin typeface="Arial"/>
                <a:ea typeface="Arial"/>
                <a:cs typeface="Arial"/>
                <a:sym typeface="Arial"/>
              </a:rPr>
              <a:t>Rate of Neonatal Abstinence Syndrome (NAS) has increased from  2.9 per 1,000 births in 2011 to 6.7 per 1,000 births in 2016**</a:t>
            </a:r>
            <a:endParaRPr sz="2400">
              <a:latin typeface="Arial"/>
              <a:ea typeface="Arial"/>
              <a:cs typeface="Arial"/>
              <a:sym typeface="Arial"/>
            </a:endParaRPr>
          </a:p>
        </p:txBody>
      </p:sp>
      <p:sp>
        <p:nvSpPr>
          <p:cNvPr id="100" name="Google Shape;100;p15"/>
          <p:cNvSpPr txBox="1"/>
          <p:nvPr/>
        </p:nvSpPr>
        <p:spPr>
          <a:xfrm>
            <a:off x="5802475" y="4926475"/>
            <a:ext cx="6117900" cy="67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Arial"/>
              <a:buNone/>
            </a:pPr>
            <a:r>
              <a:rPr lang="en-US" sz="1200" u="sng">
                <a:solidFill>
                  <a:srgbClr val="009999"/>
                </a:solidFill>
                <a:hlinkClick r:id="rId3"/>
              </a:rPr>
              <a:t>*http://www.vdh.virginia.gov/emergency-medical-services/opioid-addiction-in-virginia/</a:t>
            </a:r>
            <a:endParaRPr>
              <a:solidFill>
                <a:schemeClr val="dk1"/>
              </a:solidFill>
            </a:endParaRPr>
          </a:p>
          <a:p>
            <a:pPr indent="0" lvl="0" marL="0" rtl="0" algn="l">
              <a:spcBef>
                <a:spcPts val="0"/>
              </a:spcBef>
              <a:spcAft>
                <a:spcPts val="0"/>
              </a:spcAft>
              <a:buClr>
                <a:schemeClr val="dk1"/>
              </a:buClr>
              <a:buSzPts val="1200"/>
              <a:buFont typeface="Arial"/>
              <a:buNone/>
            </a:pPr>
            <a:r>
              <a:rPr lang="en-US" sz="1200" u="sng">
                <a:solidFill>
                  <a:srgbClr val="009999"/>
                </a:solidFill>
                <a:hlinkClick r:id="rId4"/>
              </a:rPr>
              <a:t>**http://www.vdh.virginia.gov/data/opioid-overdose</a:t>
            </a:r>
            <a:r>
              <a:rPr lang="en-US" sz="1800" u="sng">
                <a:solidFill>
                  <a:srgbClr val="009999"/>
                </a:solidFill>
                <a:hlinkClick r:id="rId5"/>
              </a:rPr>
              <a:t>/</a:t>
            </a:r>
            <a:endParaRPr/>
          </a:p>
        </p:txBody>
      </p:sp>
      <p:sp>
        <p:nvSpPr>
          <p:cNvPr id="101" name="Google Shape;101;p15"/>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838200" y="288925"/>
            <a:ext cx="10515600" cy="7278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solidFill>
                  <a:srgbClr val="333333"/>
                </a:solidFill>
              </a:rPr>
              <a:t>Response to Opioid Crisis in Virginia</a:t>
            </a:r>
            <a:endParaRPr b="1"/>
          </a:p>
        </p:txBody>
      </p:sp>
      <p:sp>
        <p:nvSpPr>
          <p:cNvPr id="107" name="Google Shape;107;p16"/>
          <p:cNvSpPr txBox="1"/>
          <p:nvPr>
            <p:ph idx="1" type="body"/>
          </p:nvPr>
        </p:nvSpPr>
        <p:spPr>
          <a:xfrm>
            <a:off x="215775" y="1163575"/>
            <a:ext cx="11622600" cy="5013300"/>
          </a:xfrm>
          <a:prstGeom prst="rect">
            <a:avLst/>
          </a:prstGeom>
        </p:spPr>
        <p:txBody>
          <a:bodyPr anchorCtr="0" anchor="t" bIns="45700" lIns="91425" spcFirstLastPara="1" rIns="91425" wrap="square" tIns="45700">
            <a:noAutofit/>
          </a:bodyPr>
          <a:lstStyle/>
          <a:p>
            <a:pPr indent="-419100" lvl="0" marL="457200" rtl="0" algn="l">
              <a:lnSpc>
                <a:spcPct val="115000"/>
              </a:lnSpc>
              <a:spcBef>
                <a:spcPts val="500"/>
              </a:spcBef>
              <a:spcAft>
                <a:spcPts val="0"/>
              </a:spcAft>
              <a:buSzPts val="3000"/>
              <a:buFont typeface="Arial"/>
              <a:buChar char="•"/>
            </a:pPr>
            <a:r>
              <a:rPr lang="en-US" sz="3000">
                <a:latin typeface="Arial"/>
                <a:ea typeface="Arial"/>
                <a:cs typeface="Arial"/>
                <a:sym typeface="Arial"/>
              </a:rPr>
              <a:t>Executive Directive #9 (2016)</a:t>
            </a:r>
            <a:endParaRPr sz="3000">
              <a:solidFill>
                <a:srgbClr val="FF0000"/>
              </a:solidFill>
              <a:latin typeface="Arial"/>
              <a:ea typeface="Arial"/>
              <a:cs typeface="Arial"/>
              <a:sym typeface="Arial"/>
            </a:endParaRPr>
          </a:p>
          <a:p>
            <a:pPr indent="-419100" lvl="0" marL="457200" rtl="0" algn="l">
              <a:lnSpc>
                <a:spcPct val="115000"/>
              </a:lnSpc>
              <a:spcBef>
                <a:spcPts val="0"/>
              </a:spcBef>
              <a:spcAft>
                <a:spcPts val="0"/>
              </a:spcAft>
              <a:buSzPts val="3000"/>
              <a:buFont typeface="Arial"/>
              <a:buChar char="•"/>
            </a:pPr>
            <a:r>
              <a:rPr lang="en-US" sz="3000">
                <a:latin typeface="Arial"/>
                <a:ea typeface="Arial"/>
                <a:cs typeface="Arial"/>
                <a:sym typeface="Arial"/>
              </a:rPr>
              <a:t>Executive Order #21 (2018)</a:t>
            </a:r>
            <a:endParaRPr sz="3000">
              <a:solidFill>
                <a:srgbClr val="FF0000"/>
              </a:solidFill>
              <a:latin typeface="Arial"/>
              <a:ea typeface="Arial"/>
              <a:cs typeface="Arial"/>
              <a:sym typeface="Arial"/>
            </a:endParaRPr>
          </a:p>
          <a:p>
            <a:pPr indent="-419100" lvl="0" marL="457200" rtl="0" algn="l">
              <a:lnSpc>
                <a:spcPct val="115000"/>
              </a:lnSpc>
              <a:spcBef>
                <a:spcPts val="0"/>
              </a:spcBef>
              <a:spcAft>
                <a:spcPts val="0"/>
              </a:spcAft>
              <a:buSzPts val="3000"/>
              <a:buFont typeface="Arial"/>
              <a:buChar char="•"/>
            </a:pPr>
            <a:r>
              <a:rPr lang="en-US" sz="3000">
                <a:latin typeface="Arial"/>
                <a:ea typeface="Arial"/>
                <a:cs typeface="Arial"/>
                <a:sym typeface="Arial"/>
              </a:rPr>
              <a:t>September 2018: $24M in grants from U.S. Department of Health and Human Services and U.S. Substance abuse and Mental Health Services Administration to support state and local treatment initiatives</a:t>
            </a:r>
            <a:endParaRPr sz="3000"/>
          </a:p>
          <a:p>
            <a:pPr indent="-406400" lvl="0" marL="457200" rtl="0" algn="l">
              <a:lnSpc>
                <a:spcPct val="115000"/>
              </a:lnSpc>
              <a:spcBef>
                <a:spcPts val="0"/>
              </a:spcBef>
              <a:spcAft>
                <a:spcPts val="0"/>
              </a:spcAft>
              <a:buSzPts val="2800"/>
              <a:buFont typeface="Arial"/>
              <a:buChar char="•"/>
            </a:pPr>
            <a:r>
              <a:rPr lang="en-US" sz="3000">
                <a:latin typeface="Arial"/>
                <a:ea typeface="Arial"/>
                <a:cs typeface="Arial"/>
                <a:sym typeface="Arial"/>
              </a:rPr>
              <a:t>October 2018: $3.75M grant from U.S. Department of Education    </a:t>
            </a:r>
            <a:endParaRPr sz="3000"/>
          </a:p>
          <a:p>
            <a:pPr indent="0" lvl="0" marL="457200" rtl="0" algn="l">
              <a:lnSpc>
                <a:spcPct val="115000"/>
              </a:lnSpc>
              <a:spcBef>
                <a:spcPts val="500"/>
              </a:spcBef>
              <a:spcAft>
                <a:spcPts val="0"/>
              </a:spcAft>
              <a:buNone/>
            </a:pPr>
            <a:r>
              <a:rPr lang="en-US" sz="3000"/>
              <a:t>                          </a:t>
            </a:r>
            <a:r>
              <a:rPr lang="en-US" sz="3000">
                <a:latin typeface="Arial"/>
                <a:ea typeface="Arial"/>
                <a:cs typeface="Arial"/>
                <a:sym typeface="Arial"/>
              </a:rPr>
              <a:t>to</a:t>
            </a:r>
            <a:r>
              <a:rPr lang="en-US" sz="3000"/>
              <a:t> </a:t>
            </a:r>
            <a:r>
              <a:rPr lang="en-US" sz="3000">
                <a:latin typeface="Arial"/>
                <a:ea typeface="Arial"/>
                <a:cs typeface="Arial"/>
                <a:sym typeface="Arial"/>
              </a:rPr>
              <a:t>improve learning in schools hit by opioid crisis</a:t>
            </a:r>
            <a:r>
              <a:rPr lang="en-US" sz="2800">
                <a:latin typeface="Arial"/>
                <a:ea typeface="Arial"/>
                <a:cs typeface="Arial"/>
                <a:sym typeface="Arial"/>
              </a:rPr>
              <a:t> </a:t>
            </a:r>
            <a:endParaRPr sz="2800">
              <a:solidFill>
                <a:srgbClr val="FF0000"/>
              </a:solidFill>
              <a:latin typeface="Arial"/>
              <a:ea typeface="Arial"/>
              <a:cs typeface="Arial"/>
              <a:sym typeface="Arial"/>
            </a:endParaRPr>
          </a:p>
          <a:p>
            <a:pPr indent="0" lvl="0" marL="0" rtl="0" algn="l">
              <a:spcBef>
                <a:spcPts val="640"/>
              </a:spcBef>
              <a:spcAft>
                <a:spcPts val="0"/>
              </a:spcAft>
              <a:buNone/>
            </a:pPr>
            <a:r>
              <a:t/>
            </a:r>
            <a:endParaRPr/>
          </a:p>
        </p:txBody>
      </p:sp>
      <p:sp>
        <p:nvSpPr>
          <p:cNvPr id="108" name="Google Shape;108;p16"/>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519025" y="90600"/>
            <a:ext cx="11284200" cy="13257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solidFill>
                  <a:srgbClr val="333333"/>
                </a:solidFill>
              </a:rPr>
              <a:t>Importance of Early Childhood Education</a:t>
            </a:r>
            <a:endParaRPr b="1"/>
          </a:p>
        </p:txBody>
      </p:sp>
      <p:sp>
        <p:nvSpPr>
          <p:cNvPr id="114" name="Google Shape;114;p17"/>
          <p:cNvSpPr txBox="1"/>
          <p:nvPr>
            <p:ph idx="1" type="body"/>
          </p:nvPr>
        </p:nvSpPr>
        <p:spPr>
          <a:xfrm>
            <a:off x="402375" y="1199675"/>
            <a:ext cx="4111200" cy="1325700"/>
          </a:xfrm>
          <a:prstGeom prst="rect">
            <a:avLst/>
          </a:prstGeom>
        </p:spPr>
        <p:txBody>
          <a:bodyPr anchorCtr="0" anchor="b" bIns="45700" lIns="91425" spcFirstLastPara="1" rIns="91425" wrap="square" tIns="45700">
            <a:noAutofit/>
          </a:bodyPr>
          <a:lstStyle/>
          <a:p>
            <a:pPr indent="-228600" lvl="0" marL="457200" rtl="0" algn="ctr">
              <a:lnSpc>
                <a:spcPct val="115000"/>
              </a:lnSpc>
              <a:spcBef>
                <a:spcPts val="500"/>
              </a:spcBef>
              <a:spcAft>
                <a:spcPts val="0"/>
              </a:spcAft>
              <a:buSzPts val="1800"/>
              <a:buNone/>
            </a:pPr>
            <a:r>
              <a:rPr i="1" lang="en-US" sz="1800"/>
              <a:t>Universal pre-kindergarten, Oklahoma Study</a:t>
            </a:r>
            <a:endParaRPr sz="1800">
              <a:latin typeface="Arial"/>
              <a:ea typeface="Arial"/>
              <a:cs typeface="Arial"/>
              <a:sym typeface="Arial"/>
            </a:endParaRPr>
          </a:p>
          <a:p>
            <a:pPr indent="0" lvl="0" marL="0" rtl="0" algn="l">
              <a:lnSpc>
                <a:spcPct val="115000"/>
              </a:lnSpc>
              <a:spcBef>
                <a:spcPts val="500"/>
              </a:spcBef>
              <a:spcAft>
                <a:spcPts val="0"/>
              </a:spcAft>
              <a:buNone/>
            </a:pPr>
            <a:r>
              <a:t/>
            </a:r>
            <a:endParaRPr sz="1800"/>
          </a:p>
        </p:txBody>
      </p:sp>
      <p:sp>
        <p:nvSpPr>
          <p:cNvPr id="115" name="Google Shape;115;p17"/>
          <p:cNvSpPr txBox="1"/>
          <p:nvPr>
            <p:ph idx="2" type="body"/>
          </p:nvPr>
        </p:nvSpPr>
        <p:spPr>
          <a:xfrm>
            <a:off x="519025" y="2303500"/>
            <a:ext cx="4639200" cy="3252300"/>
          </a:xfrm>
          <a:prstGeom prst="rect">
            <a:avLst/>
          </a:prstGeom>
        </p:spPr>
        <p:txBody>
          <a:bodyPr anchorCtr="0" anchor="t" bIns="45700" lIns="91425" spcFirstLastPara="1" rIns="91425" wrap="square" tIns="45700">
            <a:noAutofit/>
          </a:bodyPr>
          <a:lstStyle/>
          <a:p>
            <a:pPr indent="-342900" lvl="0" marL="457200" rtl="0" algn="l">
              <a:lnSpc>
                <a:spcPct val="115000"/>
              </a:lnSpc>
              <a:spcBef>
                <a:spcPts val="500"/>
              </a:spcBef>
              <a:spcAft>
                <a:spcPts val="0"/>
              </a:spcAft>
              <a:buSzPts val="1800"/>
              <a:buChar char="●"/>
            </a:pPr>
            <a:r>
              <a:rPr lang="en-US" sz="1800"/>
              <a:t>Benefits to Children:</a:t>
            </a:r>
            <a:endParaRPr sz="1800"/>
          </a:p>
          <a:p>
            <a:pPr indent="-342900" lvl="1" marL="914400" rtl="0" algn="l">
              <a:lnSpc>
                <a:spcPct val="115000"/>
              </a:lnSpc>
              <a:spcBef>
                <a:spcPts val="0"/>
              </a:spcBef>
              <a:spcAft>
                <a:spcPts val="0"/>
              </a:spcAft>
              <a:buSzPts val="1800"/>
              <a:buChar char="○"/>
            </a:pPr>
            <a:r>
              <a:rPr lang="en-US" sz="1800"/>
              <a:t>Improved cognitive skills</a:t>
            </a:r>
            <a:endParaRPr sz="1800"/>
          </a:p>
          <a:p>
            <a:pPr indent="-342900" lvl="1" marL="914400" rtl="0" algn="l">
              <a:lnSpc>
                <a:spcPct val="115000"/>
              </a:lnSpc>
              <a:spcBef>
                <a:spcPts val="0"/>
              </a:spcBef>
              <a:spcAft>
                <a:spcPts val="0"/>
              </a:spcAft>
              <a:buSzPts val="1800"/>
              <a:buChar char="○"/>
            </a:pPr>
            <a:r>
              <a:rPr lang="en-US" sz="1800"/>
              <a:t>Improved social emotional skills</a:t>
            </a:r>
            <a:endParaRPr sz="1800"/>
          </a:p>
          <a:p>
            <a:pPr indent="-342900" lvl="1" marL="914400" rtl="0" algn="l">
              <a:lnSpc>
                <a:spcPct val="115000"/>
              </a:lnSpc>
              <a:spcBef>
                <a:spcPts val="0"/>
              </a:spcBef>
              <a:spcAft>
                <a:spcPts val="0"/>
              </a:spcAft>
              <a:buSzPts val="1800"/>
              <a:buChar char="○"/>
            </a:pPr>
            <a:r>
              <a:rPr lang="en-US" sz="1800"/>
              <a:t>Increased academic achievement </a:t>
            </a:r>
            <a:endParaRPr sz="1800"/>
          </a:p>
          <a:p>
            <a:pPr indent="-342900" lvl="0" marL="457200" rtl="0" algn="l">
              <a:lnSpc>
                <a:spcPct val="115000"/>
              </a:lnSpc>
              <a:spcBef>
                <a:spcPts val="0"/>
              </a:spcBef>
              <a:spcAft>
                <a:spcPts val="0"/>
              </a:spcAft>
              <a:buSzPts val="1800"/>
              <a:buChar char="●"/>
            </a:pPr>
            <a:r>
              <a:rPr lang="en-US" sz="1800"/>
              <a:t>Other Benefits:</a:t>
            </a:r>
            <a:endParaRPr sz="1800"/>
          </a:p>
          <a:p>
            <a:pPr indent="-342900" lvl="1" marL="914400" rtl="0" algn="l">
              <a:lnSpc>
                <a:spcPct val="115000"/>
              </a:lnSpc>
              <a:spcBef>
                <a:spcPts val="0"/>
              </a:spcBef>
              <a:spcAft>
                <a:spcPts val="0"/>
              </a:spcAft>
              <a:buSzPts val="1800"/>
              <a:buChar char="○"/>
            </a:pPr>
            <a:r>
              <a:rPr lang="en-US" sz="1800"/>
              <a:t>Increased earnings</a:t>
            </a:r>
            <a:endParaRPr sz="1800"/>
          </a:p>
          <a:p>
            <a:pPr indent="-342900" lvl="1" marL="914400" rtl="0" algn="l">
              <a:lnSpc>
                <a:spcPct val="115000"/>
              </a:lnSpc>
              <a:spcBef>
                <a:spcPts val="0"/>
              </a:spcBef>
              <a:spcAft>
                <a:spcPts val="0"/>
              </a:spcAft>
              <a:buSzPts val="1800"/>
              <a:buChar char="○"/>
            </a:pPr>
            <a:r>
              <a:rPr lang="en-US" sz="1800"/>
              <a:t>Reduced child care costs</a:t>
            </a:r>
            <a:endParaRPr/>
          </a:p>
        </p:txBody>
      </p:sp>
      <p:sp>
        <p:nvSpPr>
          <p:cNvPr id="116" name="Google Shape;116;p17"/>
          <p:cNvSpPr txBox="1"/>
          <p:nvPr>
            <p:ph idx="3" type="body"/>
          </p:nvPr>
        </p:nvSpPr>
        <p:spPr>
          <a:xfrm>
            <a:off x="5767475" y="1478700"/>
            <a:ext cx="6187500" cy="1325700"/>
          </a:xfrm>
          <a:prstGeom prst="rect">
            <a:avLst/>
          </a:prstGeom>
        </p:spPr>
        <p:txBody>
          <a:bodyPr anchorCtr="0" anchor="b" bIns="45700" lIns="91425" spcFirstLastPara="1" rIns="91425" wrap="square" tIns="45700">
            <a:noAutofit/>
          </a:bodyPr>
          <a:lstStyle/>
          <a:p>
            <a:pPr indent="0" lvl="0" marL="0" rtl="0" algn="ctr">
              <a:lnSpc>
                <a:spcPct val="130000"/>
              </a:lnSpc>
              <a:spcBef>
                <a:spcPts val="480"/>
              </a:spcBef>
              <a:spcAft>
                <a:spcPts val="0"/>
              </a:spcAft>
              <a:buNone/>
            </a:pPr>
            <a:r>
              <a:t/>
            </a:r>
            <a:endParaRPr i="1" sz="1800">
              <a:solidFill>
                <a:srgbClr val="333333"/>
              </a:solidFill>
            </a:endParaRPr>
          </a:p>
          <a:p>
            <a:pPr indent="0" lvl="0" marL="0" rtl="0" algn="ctr">
              <a:lnSpc>
                <a:spcPct val="130000"/>
              </a:lnSpc>
              <a:spcBef>
                <a:spcPts val="1800"/>
              </a:spcBef>
              <a:spcAft>
                <a:spcPts val="1800"/>
              </a:spcAft>
              <a:buNone/>
            </a:pPr>
            <a:r>
              <a:rPr i="1" lang="en-US" sz="1800">
                <a:solidFill>
                  <a:srgbClr val="333333"/>
                </a:solidFill>
              </a:rPr>
              <a:t>Effects of a School-Based, Early Childhood Intervention on Adult Health and Well-being, A 19-Year Follow-up of Low-Income Families </a:t>
            </a:r>
            <a:endParaRPr/>
          </a:p>
        </p:txBody>
      </p:sp>
      <p:sp>
        <p:nvSpPr>
          <p:cNvPr id="117" name="Google Shape;117;p17"/>
          <p:cNvSpPr txBox="1"/>
          <p:nvPr>
            <p:ph idx="4" type="body"/>
          </p:nvPr>
        </p:nvSpPr>
        <p:spPr>
          <a:xfrm>
            <a:off x="5767475" y="2657875"/>
            <a:ext cx="6035700" cy="3684600"/>
          </a:xfrm>
          <a:prstGeom prst="rect">
            <a:avLst/>
          </a:prstGeom>
        </p:spPr>
        <p:txBody>
          <a:bodyPr anchorCtr="0" anchor="t" bIns="45700" lIns="91425" spcFirstLastPara="1" rIns="91425" wrap="square" tIns="45700">
            <a:noAutofit/>
          </a:bodyPr>
          <a:lstStyle/>
          <a:p>
            <a:pPr indent="-342900" lvl="0" marL="457200" rtl="0" algn="l">
              <a:lnSpc>
                <a:spcPct val="115000"/>
              </a:lnSpc>
              <a:spcBef>
                <a:spcPts val="500"/>
              </a:spcBef>
              <a:spcAft>
                <a:spcPts val="0"/>
              </a:spcAft>
              <a:buSzPts val="1800"/>
              <a:buChar char="•"/>
            </a:pPr>
            <a:r>
              <a:rPr lang="en-US" sz="1800"/>
              <a:t>Higher rates of school completion (71.4% vs. 63.7%)</a:t>
            </a:r>
            <a:endParaRPr sz="1800"/>
          </a:p>
          <a:p>
            <a:pPr indent="-342900" lvl="0" marL="457200" rtl="0" algn="l">
              <a:lnSpc>
                <a:spcPct val="115000"/>
              </a:lnSpc>
              <a:spcBef>
                <a:spcPts val="0"/>
              </a:spcBef>
              <a:spcAft>
                <a:spcPts val="0"/>
              </a:spcAft>
              <a:buSzPts val="1800"/>
              <a:buChar char="•"/>
            </a:pPr>
            <a:r>
              <a:rPr lang="en-US" sz="1800"/>
              <a:t>Preschool graduates had lower felony arrests (16.5% vs. 21.1%)</a:t>
            </a:r>
            <a:endParaRPr sz="1800"/>
          </a:p>
          <a:p>
            <a:pPr indent="-342900" lvl="0" marL="457200" rtl="0" algn="l">
              <a:lnSpc>
                <a:spcPct val="115000"/>
              </a:lnSpc>
              <a:spcBef>
                <a:spcPts val="0"/>
              </a:spcBef>
              <a:spcAft>
                <a:spcPts val="0"/>
              </a:spcAft>
              <a:buSzPts val="1800"/>
              <a:buChar char="•"/>
            </a:pPr>
            <a:r>
              <a:rPr lang="en-US" sz="1800"/>
              <a:t>Higher rates of full time employment (42.7% vs. 36.4%)</a:t>
            </a:r>
            <a:endParaRPr sz="1800"/>
          </a:p>
          <a:p>
            <a:pPr indent="0" lvl="0" marL="0" rtl="0" algn="l">
              <a:lnSpc>
                <a:spcPct val="115000"/>
              </a:lnSpc>
              <a:spcBef>
                <a:spcPts val="500"/>
              </a:spcBef>
              <a:spcAft>
                <a:spcPts val="0"/>
              </a:spcAft>
              <a:buNone/>
            </a:pPr>
            <a:r>
              <a:t/>
            </a:r>
            <a:endParaRPr b="1" sz="1800"/>
          </a:p>
          <a:p>
            <a:pPr indent="0" lvl="0" marL="0" rtl="0" algn="l">
              <a:lnSpc>
                <a:spcPct val="115000"/>
              </a:lnSpc>
              <a:spcBef>
                <a:spcPts val="500"/>
              </a:spcBef>
              <a:spcAft>
                <a:spcPts val="0"/>
              </a:spcAft>
              <a:buNone/>
            </a:pPr>
            <a:r>
              <a:t/>
            </a:r>
            <a:endParaRPr b="1" sz="1800"/>
          </a:p>
          <a:p>
            <a:pPr indent="0" lvl="0" marL="0" rtl="0" algn="l">
              <a:lnSpc>
                <a:spcPct val="130000"/>
              </a:lnSpc>
              <a:spcBef>
                <a:spcPts val="480"/>
              </a:spcBef>
              <a:spcAft>
                <a:spcPts val="0"/>
              </a:spcAft>
              <a:buClr>
                <a:schemeClr val="dk1"/>
              </a:buClr>
              <a:buSzPts val="1100"/>
              <a:buFont typeface="Arial"/>
              <a:buNone/>
            </a:pPr>
            <a:r>
              <a:rPr b="1" lang="en-US" sz="1200" u="sng">
                <a:solidFill>
                  <a:schemeClr val="hlink"/>
                </a:solidFill>
                <a:hlinkClick r:id="rId3"/>
              </a:rPr>
              <a:t>https://www.google.com/url?q=https%3A%2F%2Fjamanetwork.com%2Fjournals%2Fjamapediatrics%2Ffullarticle%2F570882%2326151364</a:t>
            </a:r>
            <a:endParaRPr b="1" sz="1800"/>
          </a:p>
          <a:p>
            <a:pPr indent="0" lvl="0" marL="0" rtl="0" algn="l">
              <a:spcBef>
                <a:spcPts val="1800"/>
              </a:spcBef>
              <a:spcAft>
                <a:spcPts val="0"/>
              </a:spcAft>
              <a:buNone/>
            </a:pPr>
            <a:r>
              <a:t/>
            </a:r>
            <a:endParaRPr/>
          </a:p>
        </p:txBody>
      </p:sp>
      <p:sp>
        <p:nvSpPr>
          <p:cNvPr id="118" name="Google Shape;118;p17"/>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18"/>
          <p:cNvSpPr txBox="1"/>
          <p:nvPr>
            <p:ph type="title"/>
          </p:nvPr>
        </p:nvSpPr>
        <p:spPr>
          <a:xfrm>
            <a:off x="609600" y="274637"/>
            <a:ext cx="109728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b="1" lang="en-US">
                <a:solidFill>
                  <a:srgbClr val="333333"/>
                </a:solidFill>
              </a:rPr>
              <a:t>Opioid Crisis / Early Childhood Education in Virginia </a:t>
            </a:r>
            <a:endParaRPr b="1"/>
          </a:p>
        </p:txBody>
      </p:sp>
      <p:sp>
        <p:nvSpPr>
          <p:cNvPr id="124" name="Google Shape;124;p18"/>
          <p:cNvSpPr txBox="1"/>
          <p:nvPr>
            <p:ph idx="1" type="body"/>
          </p:nvPr>
        </p:nvSpPr>
        <p:spPr>
          <a:xfrm>
            <a:off x="0" y="1600200"/>
            <a:ext cx="11840100" cy="4118100"/>
          </a:xfrm>
          <a:prstGeom prst="rect">
            <a:avLst/>
          </a:prstGeom>
        </p:spPr>
        <p:txBody>
          <a:bodyPr anchorCtr="0" anchor="t" bIns="45700" lIns="91425" spcFirstLastPara="1" rIns="91425" wrap="square" tIns="45700">
            <a:noAutofit/>
          </a:bodyPr>
          <a:lstStyle/>
          <a:p>
            <a:pPr indent="-342900" lvl="0" marL="457200" rtl="0" algn="l">
              <a:lnSpc>
                <a:spcPct val="115000"/>
              </a:lnSpc>
              <a:spcBef>
                <a:spcPts val="500"/>
              </a:spcBef>
              <a:spcAft>
                <a:spcPts val="0"/>
              </a:spcAft>
              <a:buSzPts val="1800"/>
              <a:buFont typeface="Arial"/>
              <a:buChar char="●"/>
            </a:pPr>
            <a:r>
              <a:rPr lang="en-US" sz="1800"/>
              <a:t>Drug overdose mortality rates are highest in southwest Virginia</a:t>
            </a:r>
            <a:endParaRPr sz="1800"/>
          </a:p>
          <a:p>
            <a:pPr indent="-342900" lvl="0" marL="457200" rtl="0" algn="l">
              <a:lnSpc>
                <a:spcPct val="115000"/>
              </a:lnSpc>
              <a:spcBef>
                <a:spcPts val="0"/>
              </a:spcBef>
              <a:spcAft>
                <a:spcPts val="0"/>
              </a:spcAft>
              <a:buSzPts val="1800"/>
              <a:buChar char="●"/>
            </a:pPr>
            <a:r>
              <a:rPr lang="en-US" sz="1800"/>
              <a:t>Most counties/cities with highest drug overdose mortality rates also have high child poverty rates although not exclusively</a:t>
            </a:r>
            <a:endParaRPr sz="1800"/>
          </a:p>
          <a:p>
            <a:pPr indent="-342900" lvl="0" marL="457200" rtl="0" algn="l">
              <a:lnSpc>
                <a:spcPct val="115000"/>
              </a:lnSpc>
              <a:spcBef>
                <a:spcPts val="0"/>
              </a:spcBef>
              <a:spcAft>
                <a:spcPts val="0"/>
              </a:spcAft>
              <a:buSzPts val="1800"/>
              <a:buChar char="●"/>
            </a:pPr>
            <a:r>
              <a:rPr lang="en-US" sz="1800"/>
              <a:t>C</a:t>
            </a:r>
            <a:r>
              <a:rPr lang="en-US" sz="1800"/>
              <a:t>ounties/cities with h</a:t>
            </a:r>
            <a:r>
              <a:rPr lang="en-US" sz="1800"/>
              <a:t>ighest proportion of K-3 repeaters have high rates of child poverty and relatively high drug overdose mortality rates </a:t>
            </a:r>
            <a:endParaRPr sz="1800"/>
          </a:p>
          <a:p>
            <a:pPr indent="0" lvl="0" marL="457200" rtl="0" algn="l">
              <a:lnSpc>
                <a:spcPct val="115000"/>
              </a:lnSpc>
              <a:spcBef>
                <a:spcPts val="500"/>
              </a:spcBef>
              <a:spcAft>
                <a:spcPts val="0"/>
              </a:spcAft>
              <a:buNone/>
            </a:pPr>
            <a:r>
              <a:t/>
            </a:r>
            <a:endParaRPr sz="1800"/>
          </a:p>
          <a:p>
            <a:pPr indent="0" lvl="0" marL="2743200" rtl="0" algn="l">
              <a:lnSpc>
                <a:spcPct val="115000"/>
              </a:lnSpc>
              <a:spcBef>
                <a:spcPts val="500"/>
              </a:spcBef>
              <a:spcAft>
                <a:spcPts val="0"/>
              </a:spcAft>
              <a:buNone/>
            </a:pPr>
            <a:r>
              <a:t/>
            </a:r>
            <a:endParaRPr sz="1800"/>
          </a:p>
        </p:txBody>
      </p:sp>
      <p:sp>
        <p:nvSpPr>
          <p:cNvPr id="125" name="Google Shape;125;p18"/>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
        <p:nvSpPr>
          <p:cNvPr id="126" name="Google Shape;126;p18"/>
          <p:cNvSpPr txBox="1"/>
          <p:nvPr/>
        </p:nvSpPr>
        <p:spPr>
          <a:xfrm>
            <a:off x="609588" y="3874269"/>
            <a:ext cx="5085600" cy="476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500"/>
              </a:spcBef>
              <a:spcAft>
                <a:spcPts val="0"/>
              </a:spcAft>
              <a:buClr>
                <a:schemeClr val="dk1"/>
              </a:buClr>
              <a:buSzPts val="1100"/>
              <a:buFont typeface="Arial"/>
              <a:buNone/>
            </a:pPr>
            <a:r>
              <a:rPr i="1" lang="en-US">
                <a:solidFill>
                  <a:schemeClr val="dk1"/>
                </a:solidFill>
              </a:rPr>
              <a:t>Sources: virginiareportcard.com and countyhealthrankings.org</a:t>
            </a:r>
            <a:endParaRPr i="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19"/>
          <p:cNvSpPr txBox="1"/>
          <p:nvPr>
            <p:ph type="title"/>
          </p:nvPr>
        </p:nvSpPr>
        <p:spPr>
          <a:xfrm>
            <a:off x="322650" y="204725"/>
            <a:ext cx="11546700" cy="1364700"/>
          </a:xfrm>
          <a:prstGeom prst="rect">
            <a:avLst/>
          </a:prstGeom>
        </p:spPr>
        <p:txBody>
          <a:bodyPr anchorCtr="0" anchor="b" bIns="45700" lIns="91425" spcFirstLastPara="1" rIns="91425" wrap="square" tIns="45700">
            <a:noAutofit/>
          </a:bodyPr>
          <a:lstStyle/>
          <a:p>
            <a:pPr indent="0" lvl="0" marL="0" rtl="0" algn="ctr">
              <a:spcBef>
                <a:spcPts val="0"/>
              </a:spcBef>
              <a:spcAft>
                <a:spcPts val="0"/>
              </a:spcAft>
              <a:buNone/>
            </a:pPr>
            <a:r>
              <a:rPr b="1" lang="en-US" sz="4400">
                <a:solidFill>
                  <a:schemeClr val="dk1"/>
                </a:solidFill>
              </a:rPr>
              <a:t>S</a:t>
            </a:r>
            <a:r>
              <a:rPr b="1" lang="en-US" sz="4400">
                <a:solidFill>
                  <a:schemeClr val="dk1"/>
                </a:solidFill>
              </a:rPr>
              <a:t>ubstance Use Disorder Effect</a:t>
            </a:r>
            <a:endParaRPr b="1" sz="4400">
              <a:solidFill>
                <a:schemeClr val="dk1"/>
              </a:solidFill>
            </a:endParaRPr>
          </a:p>
          <a:p>
            <a:pPr indent="0" lvl="0" marL="0" rtl="0" algn="ctr">
              <a:spcBef>
                <a:spcPts val="0"/>
              </a:spcBef>
              <a:spcAft>
                <a:spcPts val="0"/>
              </a:spcAft>
              <a:buNone/>
            </a:pPr>
            <a:r>
              <a:rPr b="1" lang="en-US" sz="4400">
                <a:solidFill>
                  <a:schemeClr val="dk1"/>
                </a:solidFill>
              </a:rPr>
              <a:t>on Parental Ability </a:t>
            </a:r>
            <a:endParaRPr b="1" sz="4400"/>
          </a:p>
        </p:txBody>
      </p:sp>
      <p:sp>
        <p:nvSpPr>
          <p:cNvPr id="132" name="Google Shape;132;p19"/>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
        <p:nvSpPr>
          <p:cNvPr id="133" name="Google Shape;133;p19"/>
          <p:cNvSpPr txBox="1"/>
          <p:nvPr/>
        </p:nvSpPr>
        <p:spPr>
          <a:xfrm>
            <a:off x="8387725" y="4845125"/>
            <a:ext cx="2537400" cy="950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a:solidFill>
                  <a:schemeClr val="dk1"/>
                </a:solidFill>
              </a:rPr>
              <a:t>Society for Research in Child Development, </a:t>
            </a:r>
            <a:r>
              <a:rPr i="1" lang="en-US">
                <a:solidFill>
                  <a:schemeClr val="dk1"/>
                </a:solidFill>
              </a:rPr>
              <a:t>Child Evidence Brief, No. 2, </a:t>
            </a:r>
            <a:r>
              <a:rPr lang="en-US">
                <a:solidFill>
                  <a:schemeClr val="dk1"/>
                </a:solidFill>
              </a:rPr>
              <a:t>June 2018</a:t>
            </a:r>
            <a:endParaRPr>
              <a:solidFill>
                <a:schemeClr val="dk1"/>
              </a:solidFill>
            </a:endParaRPr>
          </a:p>
        </p:txBody>
      </p:sp>
      <p:sp>
        <p:nvSpPr>
          <p:cNvPr id="134" name="Google Shape;134;p19"/>
          <p:cNvSpPr txBox="1"/>
          <p:nvPr>
            <p:ph idx="2" type="body"/>
          </p:nvPr>
        </p:nvSpPr>
        <p:spPr>
          <a:xfrm>
            <a:off x="401850" y="1637725"/>
            <a:ext cx="11388300" cy="4014300"/>
          </a:xfrm>
          <a:prstGeom prst="rect">
            <a:avLst/>
          </a:prstGeom>
        </p:spPr>
        <p:txBody>
          <a:bodyPr anchorCtr="0" anchor="t" bIns="45700" lIns="91425" spcFirstLastPara="1" rIns="91425" wrap="square" tIns="45700">
            <a:noAutofit/>
          </a:bodyPr>
          <a:lstStyle/>
          <a:p>
            <a:pPr indent="-355600" lvl="0" marL="457200" rtl="0" algn="l">
              <a:lnSpc>
                <a:spcPct val="115000"/>
              </a:lnSpc>
              <a:spcBef>
                <a:spcPts val="400"/>
              </a:spcBef>
              <a:spcAft>
                <a:spcPts val="0"/>
              </a:spcAft>
              <a:buSzPts val="2000"/>
              <a:buChar char="●"/>
            </a:pPr>
            <a:r>
              <a:rPr lang="en-US" sz="2000"/>
              <a:t>Physical or mental impairment, compromised functioning in areas of the brain critical to ‘caregiving’ </a:t>
            </a:r>
            <a:endParaRPr sz="2000"/>
          </a:p>
          <a:p>
            <a:pPr indent="-355600" lvl="0" marL="457200" rtl="0" algn="l">
              <a:lnSpc>
                <a:spcPct val="115000"/>
              </a:lnSpc>
              <a:spcBef>
                <a:spcPts val="0"/>
              </a:spcBef>
              <a:spcAft>
                <a:spcPts val="0"/>
              </a:spcAft>
              <a:buSzPts val="2000"/>
              <a:buChar char="●"/>
            </a:pPr>
            <a:r>
              <a:rPr lang="en-US" sz="2000"/>
              <a:t>Less sensitivity and reduced capacity to respond </a:t>
            </a:r>
            <a:endParaRPr sz="2000"/>
          </a:p>
          <a:p>
            <a:pPr indent="-355600" lvl="0" marL="457200" rtl="0" algn="l">
              <a:lnSpc>
                <a:spcPct val="115000"/>
              </a:lnSpc>
              <a:spcBef>
                <a:spcPts val="0"/>
              </a:spcBef>
              <a:spcAft>
                <a:spcPts val="0"/>
              </a:spcAft>
              <a:buSzPts val="2000"/>
              <a:buChar char="●"/>
            </a:pPr>
            <a:r>
              <a:rPr lang="en-US" sz="2000"/>
              <a:t>Difficulties regulating emotions, controlling anger and impulsivity</a:t>
            </a:r>
            <a:endParaRPr sz="2000"/>
          </a:p>
          <a:p>
            <a:pPr indent="-355600" lvl="0" marL="457200" rtl="0" algn="l">
              <a:lnSpc>
                <a:spcPct val="115000"/>
              </a:lnSpc>
              <a:spcBef>
                <a:spcPts val="0"/>
              </a:spcBef>
              <a:spcAft>
                <a:spcPts val="0"/>
              </a:spcAft>
              <a:buSzPts val="2000"/>
              <a:buChar char="●"/>
            </a:pPr>
            <a:r>
              <a:rPr lang="en-US" sz="2000"/>
              <a:t>Disruptions in healthy parent-child attachment</a:t>
            </a:r>
            <a:endParaRPr sz="2000"/>
          </a:p>
          <a:p>
            <a:pPr indent="-355600" lvl="0" marL="457200" rtl="0" algn="l">
              <a:lnSpc>
                <a:spcPct val="115000"/>
              </a:lnSpc>
              <a:spcBef>
                <a:spcPts val="0"/>
              </a:spcBef>
              <a:spcAft>
                <a:spcPts val="0"/>
              </a:spcAft>
              <a:buSzPts val="2000"/>
              <a:buChar char="●"/>
            </a:pPr>
            <a:r>
              <a:rPr lang="en-US" sz="2000"/>
              <a:t>Spending limited funds on drugs rather than household needs</a:t>
            </a:r>
            <a:endParaRPr sz="2000"/>
          </a:p>
          <a:p>
            <a:pPr indent="-355600" lvl="0" marL="457200" rtl="0" algn="l">
              <a:lnSpc>
                <a:spcPct val="115000"/>
              </a:lnSpc>
              <a:spcBef>
                <a:spcPts val="0"/>
              </a:spcBef>
              <a:spcAft>
                <a:spcPts val="0"/>
              </a:spcAft>
              <a:buSzPts val="2000"/>
              <a:buChar char="●"/>
            </a:pPr>
            <a:r>
              <a:rPr lang="en-US" sz="2000"/>
              <a:t>Spending time seeking out, manufacturing, or drugs</a:t>
            </a:r>
            <a:endParaRPr sz="2000"/>
          </a:p>
          <a:p>
            <a:pPr indent="-355600" lvl="0" marL="457200" rtl="0" algn="l">
              <a:lnSpc>
                <a:spcPct val="115000"/>
              </a:lnSpc>
              <a:spcBef>
                <a:spcPts val="0"/>
              </a:spcBef>
              <a:spcAft>
                <a:spcPts val="0"/>
              </a:spcAft>
              <a:buSzPts val="2000"/>
              <a:buChar char="●"/>
            </a:pPr>
            <a:r>
              <a:rPr lang="en-US" sz="2000"/>
              <a:t>Incarceration</a:t>
            </a:r>
            <a:endParaRPr sz="2000"/>
          </a:p>
          <a:p>
            <a:pPr indent="-355600" lvl="0" marL="457200" rtl="0" algn="l">
              <a:lnSpc>
                <a:spcPct val="115000"/>
              </a:lnSpc>
              <a:spcBef>
                <a:spcPts val="0"/>
              </a:spcBef>
              <a:spcAft>
                <a:spcPts val="0"/>
              </a:spcAft>
              <a:buSzPts val="2000"/>
              <a:buChar char="●"/>
            </a:pPr>
            <a:r>
              <a:rPr lang="en-US" sz="2000"/>
              <a:t>Estrangement from family and other social supports</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0"/>
          <p:cNvSpPr txBox="1"/>
          <p:nvPr>
            <p:ph type="title"/>
          </p:nvPr>
        </p:nvSpPr>
        <p:spPr>
          <a:xfrm>
            <a:off x="211550" y="122225"/>
            <a:ext cx="11720100" cy="1583700"/>
          </a:xfrm>
          <a:prstGeom prst="rect">
            <a:avLst/>
          </a:prstGeom>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000"/>
              <a:buFont typeface="Arial"/>
              <a:buNone/>
            </a:pPr>
            <a:r>
              <a:rPr b="1" lang="en-US"/>
              <a:t>Symptoms of Early Childhood</a:t>
            </a:r>
            <a:endParaRPr b="1"/>
          </a:p>
          <a:p>
            <a:pPr indent="0" lvl="0" marL="0" rtl="0" algn="ctr">
              <a:lnSpc>
                <a:spcPct val="100000"/>
              </a:lnSpc>
              <a:spcBef>
                <a:spcPts val="0"/>
              </a:spcBef>
              <a:spcAft>
                <a:spcPts val="0"/>
              </a:spcAft>
              <a:buClr>
                <a:schemeClr val="dk1"/>
              </a:buClr>
              <a:buSzPts val="2000"/>
              <a:buFont typeface="Arial"/>
              <a:buNone/>
            </a:pPr>
            <a:r>
              <a:rPr b="1" lang="en-US"/>
              <a:t>Exposure to Opiates </a:t>
            </a:r>
            <a:endParaRPr b="1"/>
          </a:p>
        </p:txBody>
      </p:sp>
      <p:sp>
        <p:nvSpPr>
          <p:cNvPr id="140" name="Google Shape;140;p20"/>
          <p:cNvSpPr txBox="1"/>
          <p:nvPr>
            <p:ph idx="1" type="body"/>
          </p:nvPr>
        </p:nvSpPr>
        <p:spPr>
          <a:xfrm>
            <a:off x="211550" y="1841650"/>
            <a:ext cx="11370900" cy="4526100"/>
          </a:xfrm>
          <a:prstGeom prst="rect">
            <a:avLst/>
          </a:prstGeom>
        </p:spPr>
        <p:txBody>
          <a:bodyPr anchorCtr="0" anchor="t" bIns="45700" lIns="91425" spcFirstLastPara="1" rIns="91425" wrap="square" tIns="45700">
            <a:noAutofit/>
          </a:bodyPr>
          <a:lstStyle/>
          <a:p>
            <a:pPr indent="-381000" lvl="0" marL="457200" rtl="0" algn="l">
              <a:lnSpc>
                <a:spcPct val="100000"/>
              </a:lnSpc>
              <a:spcBef>
                <a:spcPts val="280"/>
              </a:spcBef>
              <a:spcAft>
                <a:spcPts val="0"/>
              </a:spcAft>
              <a:buSzPts val="2400"/>
              <a:buChar char="•"/>
            </a:pPr>
            <a:r>
              <a:rPr lang="en-US" sz="2400"/>
              <a:t>Neonatal Abstinence Syndrome</a:t>
            </a:r>
            <a:endParaRPr sz="2400"/>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Mental and motor deficits </a:t>
            </a:r>
            <a:endParaRPr sz="2400">
              <a:latin typeface="Arial"/>
              <a:ea typeface="Arial"/>
              <a:cs typeface="Arial"/>
              <a:sym typeface="Arial"/>
            </a:endParaRPr>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Attention deficit disorder (ADD) </a:t>
            </a:r>
            <a:endParaRPr sz="2400">
              <a:latin typeface="Arial"/>
              <a:ea typeface="Arial"/>
              <a:cs typeface="Arial"/>
              <a:sym typeface="Arial"/>
            </a:endParaRPr>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Behavior disorders</a:t>
            </a:r>
            <a:endParaRPr sz="2400">
              <a:latin typeface="Arial"/>
              <a:ea typeface="Arial"/>
              <a:cs typeface="Arial"/>
              <a:sym typeface="Arial"/>
            </a:endParaRPr>
          </a:p>
          <a:p>
            <a:pPr indent="-381000" lvl="0" marL="457200" rtl="0" algn="l">
              <a:lnSpc>
                <a:spcPct val="100000"/>
              </a:lnSpc>
              <a:spcBef>
                <a:spcPts val="0"/>
              </a:spcBef>
              <a:spcAft>
                <a:spcPts val="0"/>
              </a:spcAft>
              <a:buSzPts val="2400"/>
              <a:buChar char="•"/>
            </a:pPr>
            <a:r>
              <a:rPr lang="en-US" sz="2400"/>
              <a:t>Aggressiveness</a:t>
            </a:r>
            <a:endParaRPr sz="2400"/>
          </a:p>
          <a:p>
            <a:pPr indent="-381000" lvl="0" marL="457200" rtl="0" algn="l">
              <a:lnSpc>
                <a:spcPct val="100000"/>
              </a:lnSpc>
              <a:spcBef>
                <a:spcPts val="0"/>
              </a:spcBef>
              <a:spcAft>
                <a:spcPts val="0"/>
              </a:spcAft>
              <a:buSzPts val="2400"/>
              <a:buFont typeface="Arial"/>
              <a:buChar char="•"/>
            </a:pPr>
            <a:r>
              <a:rPr lang="en-US" sz="2400">
                <a:latin typeface="Arial"/>
                <a:ea typeface="Arial"/>
                <a:cs typeface="Arial"/>
                <a:sym typeface="Arial"/>
              </a:rPr>
              <a:t>Less social responsivity or poor social engagement </a:t>
            </a:r>
            <a:endParaRPr sz="2400">
              <a:latin typeface="Arial"/>
              <a:ea typeface="Arial"/>
              <a:cs typeface="Arial"/>
              <a:sym typeface="Arial"/>
            </a:endParaRPr>
          </a:p>
          <a:p>
            <a:pPr indent="0" lvl="0" marL="0" rtl="0" algn="l">
              <a:lnSpc>
                <a:spcPct val="100000"/>
              </a:lnSpc>
              <a:spcBef>
                <a:spcPts val="280"/>
              </a:spcBef>
              <a:spcAft>
                <a:spcPts val="0"/>
              </a:spcAft>
              <a:buNone/>
            </a:pPr>
            <a:r>
              <a:t/>
            </a:r>
            <a:endParaRPr sz="1800">
              <a:latin typeface="Arial"/>
              <a:ea typeface="Arial"/>
              <a:cs typeface="Arial"/>
              <a:sym typeface="Arial"/>
            </a:endParaRPr>
          </a:p>
          <a:p>
            <a:pPr indent="-196850" lvl="1" marL="742950" rtl="0" algn="l">
              <a:lnSpc>
                <a:spcPct val="100000"/>
              </a:lnSpc>
              <a:spcBef>
                <a:spcPts val="280"/>
              </a:spcBef>
              <a:spcAft>
                <a:spcPts val="0"/>
              </a:spcAft>
              <a:buClr>
                <a:schemeClr val="dk1"/>
              </a:buClr>
              <a:buSzPts val="1400"/>
              <a:buFont typeface="Arial"/>
              <a:buNone/>
            </a:pPr>
            <a:r>
              <a:t/>
            </a:r>
            <a:endParaRPr sz="1500">
              <a:latin typeface="Arial"/>
              <a:ea typeface="Arial"/>
              <a:cs typeface="Arial"/>
              <a:sym typeface="Arial"/>
            </a:endParaRPr>
          </a:p>
          <a:p>
            <a:pPr indent="0" lvl="0" marL="0" rtl="0" algn="r">
              <a:lnSpc>
                <a:spcPct val="100000"/>
              </a:lnSpc>
              <a:spcBef>
                <a:spcPts val="280"/>
              </a:spcBef>
              <a:spcAft>
                <a:spcPts val="0"/>
              </a:spcAft>
              <a:buNone/>
            </a:pPr>
            <a:r>
              <a:rPr lang="en-US" sz="1500">
                <a:latin typeface="Arial"/>
                <a:ea typeface="Arial"/>
                <a:cs typeface="Arial"/>
                <a:sym typeface="Arial"/>
              </a:rPr>
              <a:t>TOPICAL ISSUE BRIEF | Intervention IDEAs for Infants, Toddlers,</a:t>
            </a:r>
            <a:endParaRPr sz="1500"/>
          </a:p>
          <a:p>
            <a:pPr indent="0" lvl="0" marL="0" rtl="0" algn="r">
              <a:lnSpc>
                <a:spcPct val="100000"/>
              </a:lnSpc>
              <a:spcBef>
                <a:spcPts val="280"/>
              </a:spcBef>
              <a:spcAft>
                <a:spcPts val="0"/>
              </a:spcAft>
              <a:buNone/>
            </a:pPr>
            <a:r>
              <a:rPr lang="en-US" sz="1500">
                <a:latin typeface="Arial"/>
                <a:ea typeface="Arial"/>
                <a:cs typeface="Arial"/>
                <a:sym typeface="Arial"/>
              </a:rPr>
              <a:t>Children, and Youth Impacted by Opioids</a:t>
            </a:r>
            <a:endParaRPr sz="1900"/>
          </a:p>
        </p:txBody>
      </p:sp>
      <p:sp>
        <p:nvSpPr>
          <p:cNvPr id="141" name="Google Shape;141;p20"/>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
        <p:nvSpPr>
          <p:cNvPr id="142" name="Google Shape;142;p20"/>
          <p:cNvSpPr txBox="1"/>
          <p:nvPr/>
        </p:nvSpPr>
        <p:spPr>
          <a:xfrm>
            <a:off x="6777650" y="1841650"/>
            <a:ext cx="5606100" cy="33261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US" sz="2400"/>
              <a:t>Cognitive delays</a:t>
            </a:r>
            <a:endParaRPr sz="2400"/>
          </a:p>
          <a:p>
            <a:pPr indent="-317500" lvl="0" marL="457200" rtl="0" algn="l">
              <a:spcBef>
                <a:spcPts val="0"/>
              </a:spcBef>
              <a:spcAft>
                <a:spcPts val="0"/>
              </a:spcAft>
              <a:buSzPts val="1400"/>
              <a:buChar char="●"/>
            </a:pPr>
            <a:r>
              <a:rPr lang="en-US" sz="2400"/>
              <a:t>Hyperactivity</a:t>
            </a:r>
            <a:endParaRPr sz="2400"/>
          </a:p>
          <a:p>
            <a:pPr indent="-317500" lvl="0" marL="457200" rtl="0" algn="l">
              <a:spcBef>
                <a:spcPts val="0"/>
              </a:spcBef>
              <a:spcAft>
                <a:spcPts val="0"/>
              </a:spcAft>
              <a:buSzPts val="1400"/>
              <a:buChar char="●"/>
            </a:pPr>
            <a:r>
              <a:rPr lang="en-US" sz="2400"/>
              <a:t>Impulsivity</a:t>
            </a:r>
            <a:endParaRPr sz="2400"/>
          </a:p>
          <a:p>
            <a:pPr indent="-317500" lvl="0" marL="457200" rtl="0" algn="l">
              <a:spcBef>
                <a:spcPts val="0"/>
              </a:spcBef>
              <a:spcAft>
                <a:spcPts val="0"/>
              </a:spcAft>
              <a:buClr>
                <a:schemeClr val="dk1"/>
              </a:buClr>
              <a:buSzPts val="1400"/>
              <a:buChar char="●"/>
            </a:pPr>
            <a:r>
              <a:rPr lang="en-US" sz="2400">
                <a:solidFill>
                  <a:schemeClr val="dk1"/>
                </a:solidFill>
              </a:rPr>
              <a:t>Failure to thrive (socially)</a:t>
            </a:r>
            <a:endParaRPr sz="2400">
              <a:solidFill>
                <a:schemeClr val="dk1"/>
              </a:solidFill>
            </a:endParaRPr>
          </a:p>
          <a:p>
            <a:pPr indent="-317500" lvl="0" marL="457200" rtl="0" algn="l">
              <a:spcBef>
                <a:spcPts val="0"/>
              </a:spcBef>
              <a:spcAft>
                <a:spcPts val="0"/>
              </a:spcAft>
              <a:buClr>
                <a:schemeClr val="dk1"/>
              </a:buClr>
              <a:buSzPts val="1400"/>
              <a:buChar char="●"/>
            </a:pPr>
            <a:r>
              <a:rPr lang="en-US" sz="2400">
                <a:solidFill>
                  <a:schemeClr val="dk1"/>
                </a:solidFill>
              </a:rPr>
              <a:t>Trauma - toxic stress</a:t>
            </a:r>
            <a:endParaRPr sz="2400">
              <a:solidFill>
                <a:schemeClr val="dk1"/>
              </a:solidFill>
            </a:endParaRPr>
          </a:p>
          <a:p>
            <a:pPr indent="0" lvl="0" marL="45720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1"/>
          <p:cNvSpPr txBox="1"/>
          <p:nvPr>
            <p:ph type="title"/>
          </p:nvPr>
        </p:nvSpPr>
        <p:spPr>
          <a:xfrm>
            <a:off x="578400" y="110800"/>
            <a:ext cx="11035200" cy="1007700"/>
          </a:xfrm>
          <a:prstGeom prst="rect">
            <a:avLst/>
          </a:prstGeom>
        </p:spPr>
        <p:txBody>
          <a:bodyPr anchorCtr="0" anchor="ctr" bIns="45700" lIns="91425" spcFirstLastPara="1" rIns="91425" wrap="square" tIns="45700">
            <a:noAutofit/>
          </a:bodyPr>
          <a:lstStyle/>
          <a:p>
            <a:pPr indent="0" lvl="0" marL="0" rtl="0" algn="ctr">
              <a:lnSpc>
                <a:spcPct val="115000"/>
              </a:lnSpc>
              <a:spcBef>
                <a:spcPts val="300"/>
              </a:spcBef>
              <a:spcAft>
                <a:spcPts val="0"/>
              </a:spcAft>
              <a:buClr>
                <a:schemeClr val="dk1"/>
              </a:buClr>
              <a:buSzPts val="1100"/>
              <a:buFont typeface="Arial"/>
              <a:buNone/>
            </a:pPr>
            <a:r>
              <a:rPr b="1" lang="en-US" sz="3200"/>
              <a:t>Risks for Children Growing Up with an Addicted Parent</a:t>
            </a:r>
            <a:endParaRPr b="1" sz="3200"/>
          </a:p>
        </p:txBody>
      </p:sp>
      <p:sp>
        <p:nvSpPr>
          <p:cNvPr id="148" name="Google Shape;148;p21"/>
          <p:cNvSpPr txBox="1"/>
          <p:nvPr>
            <p:ph idx="2" type="body"/>
          </p:nvPr>
        </p:nvSpPr>
        <p:spPr>
          <a:xfrm>
            <a:off x="284175" y="1770225"/>
            <a:ext cx="5295000" cy="4224300"/>
          </a:xfrm>
          <a:prstGeom prst="rect">
            <a:avLst/>
          </a:prstGeom>
        </p:spPr>
        <p:txBody>
          <a:bodyPr anchorCtr="0" anchor="t" bIns="45700" lIns="91425" spcFirstLastPara="1" rIns="91425" wrap="square" tIns="45700">
            <a:noAutofit/>
          </a:bodyPr>
          <a:lstStyle/>
          <a:p>
            <a:pPr indent="-368300" lvl="0" marL="457200" rtl="0" algn="l">
              <a:lnSpc>
                <a:spcPct val="115000"/>
              </a:lnSpc>
              <a:spcBef>
                <a:spcPts val="300"/>
              </a:spcBef>
              <a:spcAft>
                <a:spcPts val="0"/>
              </a:spcAft>
              <a:buSzPts val="2200"/>
              <a:buChar char="•"/>
            </a:pPr>
            <a:r>
              <a:rPr lang="en-US" sz="2200"/>
              <a:t>Early trauma exposure </a:t>
            </a:r>
            <a:endParaRPr sz="2200"/>
          </a:p>
          <a:p>
            <a:pPr indent="-368300" lvl="0" marL="457200" rtl="0" algn="l">
              <a:lnSpc>
                <a:spcPct val="115000"/>
              </a:lnSpc>
              <a:spcBef>
                <a:spcPts val="0"/>
              </a:spcBef>
              <a:spcAft>
                <a:spcPts val="0"/>
              </a:spcAft>
              <a:buSzPts val="2200"/>
              <a:buChar char="•"/>
            </a:pPr>
            <a:r>
              <a:rPr lang="en-US" sz="2200"/>
              <a:t>Mental health disorders with substance abuse, depression, anxiety, or post traumatic stress disorder.</a:t>
            </a:r>
            <a:endParaRPr sz="2200"/>
          </a:p>
          <a:p>
            <a:pPr indent="-368300" lvl="0" marL="457200" rtl="0" algn="l">
              <a:lnSpc>
                <a:spcPct val="115000"/>
              </a:lnSpc>
              <a:spcBef>
                <a:spcPts val="0"/>
              </a:spcBef>
              <a:spcAft>
                <a:spcPts val="0"/>
              </a:spcAft>
              <a:buSzPts val="2200"/>
              <a:buChar char="•"/>
            </a:pPr>
            <a:r>
              <a:rPr lang="en-US" sz="2200"/>
              <a:t>Increased teen suicide</a:t>
            </a:r>
            <a:endParaRPr sz="2200"/>
          </a:p>
          <a:p>
            <a:pPr indent="-355600" lvl="0" marL="457200" rtl="0" algn="l">
              <a:lnSpc>
                <a:spcPct val="115000"/>
              </a:lnSpc>
              <a:spcBef>
                <a:spcPts val="0"/>
              </a:spcBef>
              <a:spcAft>
                <a:spcPts val="0"/>
              </a:spcAft>
              <a:buSzPts val="2000"/>
              <a:buChar char="•"/>
            </a:pPr>
            <a:r>
              <a:rPr lang="en-US" sz="2200"/>
              <a:t>Academic and social challenges</a:t>
            </a:r>
            <a:r>
              <a:rPr lang="en-US" sz="2000"/>
              <a:t> </a:t>
            </a:r>
            <a:endParaRPr i="1" sz="2000"/>
          </a:p>
          <a:p>
            <a:pPr indent="0" lvl="0" marL="914400" rtl="0" algn="l">
              <a:spcBef>
                <a:spcPts val="0"/>
              </a:spcBef>
              <a:spcAft>
                <a:spcPts val="0"/>
              </a:spcAft>
              <a:buNone/>
            </a:pPr>
            <a:r>
              <a:t/>
            </a:r>
            <a:endParaRPr sz="2200"/>
          </a:p>
          <a:p>
            <a:pPr indent="0" lvl="0" marL="1371600" rtl="0" algn="r">
              <a:lnSpc>
                <a:spcPct val="115000"/>
              </a:lnSpc>
              <a:spcBef>
                <a:spcPts val="0"/>
              </a:spcBef>
              <a:spcAft>
                <a:spcPts val="0"/>
              </a:spcAft>
              <a:buNone/>
            </a:pPr>
            <a:r>
              <a:t/>
            </a:r>
            <a:endParaRPr sz="1400"/>
          </a:p>
          <a:p>
            <a:pPr indent="0" lvl="0" marL="1371600" rtl="0" algn="r">
              <a:lnSpc>
                <a:spcPct val="115000"/>
              </a:lnSpc>
              <a:spcBef>
                <a:spcPts val="0"/>
              </a:spcBef>
              <a:spcAft>
                <a:spcPts val="0"/>
              </a:spcAft>
              <a:buNone/>
            </a:pPr>
            <a:r>
              <a:t/>
            </a:r>
            <a:endParaRPr b="1" sz="1400"/>
          </a:p>
          <a:p>
            <a:pPr indent="0" lvl="0" marL="0" rtl="0" algn="r">
              <a:spcBef>
                <a:spcPts val="640"/>
              </a:spcBef>
              <a:spcAft>
                <a:spcPts val="0"/>
              </a:spcAft>
              <a:buNone/>
            </a:pPr>
            <a:r>
              <a:t/>
            </a:r>
            <a:endParaRPr sz="1400"/>
          </a:p>
        </p:txBody>
      </p:sp>
      <p:sp>
        <p:nvSpPr>
          <p:cNvPr id="149" name="Google Shape;149;p21"/>
          <p:cNvSpPr txBox="1"/>
          <p:nvPr>
            <p:ph idx="12" type="sldNum"/>
          </p:nvPr>
        </p:nvSpPr>
        <p:spPr>
          <a:xfrm>
            <a:off x="8737600" y="6245225"/>
            <a:ext cx="2844900" cy="47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Arial"/>
              <a:buNone/>
            </a:pPr>
            <a:fld id="{00000000-1234-1234-1234-123412341234}" type="slidenum">
              <a:rPr lang="en-US"/>
              <a:t>‹#›</a:t>
            </a:fld>
            <a:endParaRPr/>
          </a:p>
        </p:txBody>
      </p:sp>
      <p:sp>
        <p:nvSpPr>
          <p:cNvPr id="150" name="Google Shape;150;p21"/>
          <p:cNvSpPr txBox="1"/>
          <p:nvPr>
            <p:ph idx="1" type="body"/>
          </p:nvPr>
        </p:nvSpPr>
        <p:spPr>
          <a:xfrm>
            <a:off x="50892" y="1019213"/>
            <a:ext cx="5158200" cy="823800"/>
          </a:xfrm>
          <a:prstGeom prst="rect">
            <a:avLst/>
          </a:prstGeom>
        </p:spPr>
        <p:txBody>
          <a:bodyPr anchorCtr="0" anchor="b" bIns="45700" lIns="91425" spcFirstLastPara="1" rIns="91425" wrap="square" tIns="45700">
            <a:noAutofit/>
          </a:bodyPr>
          <a:lstStyle/>
          <a:p>
            <a:pPr indent="0" lvl="0" marL="0" rtl="0" algn="ctr">
              <a:lnSpc>
                <a:spcPct val="115000"/>
              </a:lnSpc>
              <a:spcBef>
                <a:spcPts val="300"/>
              </a:spcBef>
              <a:spcAft>
                <a:spcPts val="0"/>
              </a:spcAft>
              <a:buClr>
                <a:schemeClr val="dk1"/>
              </a:buClr>
              <a:buSzPts val="1100"/>
              <a:buFont typeface="Arial"/>
              <a:buNone/>
            </a:pPr>
            <a:r>
              <a:rPr lang="en-US" sz="2200"/>
              <a:t>The Opioid Epidemic’s Effect on Children, Gooden Center</a:t>
            </a:r>
            <a:endParaRPr/>
          </a:p>
        </p:txBody>
      </p:sp>
      <p:sp>
        <p:nvSpPr>
          <p:cNvPr id="151" name="Google Shape;151;p21"/>
          <p:cNvSpPr txBox="1"/>
          <p:nvPr>
            <p:ph idx="3" type="body"/>
          </p:nvPr>
        </p:nvSpPr>
        <p:spPr>
          <a:xfrm>
            <a:off x="5915600" y="943421"/>
            <a:ext cx="5183700" cy="540600"/>
          </a:xfrm>
          <a:prstGeom prst="rect">
            <a:avLst/>
          </a:prstGeom>
        </p:spPr>
        <p:txBody>
          <a:bodyPr anchorCtr="0" anchor="b" bIns="45700" lIns="91425" spcFirstLastPara="1" rIns="91425" wrap="square" tIns="45700">
            <a:noAutofit/>
          </a:bodyPr>
          <a:lstStyle/>
          <a:p>
            <a:pPr indent="0" lvl="0" marL="0" rtl="0" algn="ctr">
              <a:lnSpc>
                <a:spcPct val="115000"/>
              </a:lnSpc>
              <a:spcBef>
                <a:spcPts val="0"/>
              </a:spcBef>
              <a:spcAft>
                <a:spcPts val="0"/>
              </a:spcAft>
              <a:buClr>
                <a:schemeClr val="dk1"/>
              </a:buClr>
              <a:buSzPts val="1100"/>
              <a:buFont typeface="Arial"/>
              <a:buNone/>
            </a:pPr>
            <a:r>
              <a:rPr i="1" lang="en-US" sz="2200"/>
              <a:t>Children And The Opioid Crisis</a:t>
            </a:r>
            <a:endParaRPr/>
          </a:p>
        </p:txBody>
      </p:sp>
      <p:sp>
        <p:nvSpPr>
          <p:cNvPr id="152" name="Google Shape;152;p21"/>
          <p:cNvSpPr txBox="1"/>
          <p:nvPr>
            <p:ph idx="4" type="body"/>
          </p:nvPr>
        </p:nvSpPr>
        <p:spPr>
          <a:xfrm>
            <a:off x="5324275" y="1484025"/>
            <a:ext cx="6502200" cy="4796700"/>
          </a:xfrm>
          <a:prstGeom prst="rect">
            <a:avLst/>
          </a:prstGeom>
        </p:spPr>
        <p:txBody>
          <a:bodyPr anchorCtr="0" anchor="t" bIns="45700" lIns="91425" spcFirstLastPara="1" rIns="91425" wrap="square" tIns="45700">
            <a:noAutofit/>
          </a:bodyPr>
          <a:lstStyle/>
          <a:p>
            <a:pPr indent="-368300" lvl="0" marL="457200" rtl="0" algn="l">
              <a:lnSpc>
                <a:spcPct val="115000"/>
              </a:lnSpc>
              <a:spcBef>
                <a:spcPts val="0"/>
              </a:spcBef>
              <a:spcAft>
                <a:spcPts val="0"/>
              </a:spcAft>
              <a:buSzPts val="2200"/>
              <a:buChar char="•"/>
            </a:pPr>
            <a:r>
              <a:rPr lang="en-US" sz="2200"/>
              <a:t>Opioid poisonings in toddlers and preschoolers 1 to 4 years old increased 205 %  between 1997 and 2012</a:t>
            </a:r>
            <a:endParaRPr sz="2200"/>
          </a:p>
          <a:p>
            <a:pPr indent="-368300" lvl="0" marL="457200" rtl="0" algn="l">
              <a:lnSpc>
                <a:spcPct val="115000"/>
              </a:lnSpc>
              <a:spcBef>
                <a:spcPts val="0"/>
              </a:spcBef>
              <a:spcAft>
                <a:spcPts val="0"/>
              </a:spcAft>
              <a:buSzPts val="2200"/>
              <a:buChar char="•"/>
            </a:pPr>
            <a:r>
              <a:rPr lang="en-US" sz="2200"/>
              <a:t>Nearly a third of children entering foster care in 2015 were due at least in part to parental drug abuse – an increase of nearly 50% since 2005</a:t>
            </a:r>
            <a:endParaRPr sz="2200"/>
          </a:p>
          <a:p>
            <a:pPr indent="-368300" lvl="0" marL="457200" rtl="0" algn="l">
              <a:lnSpc>
                <a:spcPct val="115000"/>
              </a:lnSpc>
              <a:spcBef>
                <a:spcPts val="0"/>
              </a:spcBef>
              <a:spcAft>
                <a:spcPts val="0"/>
              </a:spcAft>
              <a:buSzPts val="2200"/>
              <a:buChar char="•"/>
            </a:pPr>
            <a:r>
              <a:rPr lang="en-US" sz="2200"/>
              <a:t>Children in households where parents struggle with substance abuse are more likely to experience long-term effects of neglect or abuse than other children</a:t>
            </a:r>
            <a:endParaRPr sz="2200"/>
          </a:p>
          <a:p>
            <a:pPr indent="0" lvl="0" marL="0" rtl="0" algn="l">
              <a:spcBef>
                <a:spcPts val="640"/>
              </a:spcBef>
              <a:spcAft>
                <a:spcPts val="0"/>
              </a:spcAft>
              <a:buNone/>
            </a:pPr>
            <a:r>
              <a:t/>
            </a:r>
            <a:endParaRPr/>
          </a:p>
        </p:txBody>
      </p:sp>
      <p:sp>
        <p:nvSpPr>
          <p:cNvPr id="153" name="Google Shape;153;p21"/>
          <p:cNvSpPr txBox="1"/>
          <p:nvPr/>
        </p:nvSpPr>
        <p:spPr>
          <a:xfrm>
            <a:off x="7563625" y="5232725"/>
            <a:ext cx="4491600" cy="823800"/>
          </a:xfrm>
          <a:prstGeom prst="rect">
            <a:avLst/>
          </a:prstGeom>
          <a:noFill/>
          <a:ln>
            <a:noFill/>
          </a:ln>
        </p:spPr>
        <p:txBody>
          <a:bodyPr anchorCtr="0" anchor="t" bIns="91425" lIns="91425" spcFirstLastPara="1" rIns="91425" wrap="square" tIns="91425">
            <a:noAutofit/>
          </a:bodyPr>
          <a:lstStyle/>
          <a:p>
            <a:pPr indent="0" lvl="0" marL="1371600" rtl="0" algn="r">
              <a:lnSpc>
                <a:spcPct val="115000"/>
              </a:lnSpc>
              <a:spcBef>
                <a:spcPts val="0"/>
              </a:spcBef>
              <a:spcAft>
                <a:spcPts val="0"/>
              </a:spcAft>
              <a:buNone/>
            </a:pPr>
            <a:r>
              <a:rPr lang="en-US">
                <a:solidFill>
                  <a:schemeClr val="dk1"/>
                </a:solidFill>
              </a:rPr>
              <a:t>Marian Wright Edelman, President, Children’s Defense Fund, </a:t>
            </a:r>
            <a:endParaRPr>
              <a:solidFill>
                <a:schemeClr val="dk1"/>
              </a:solidFill>
            </a:endParaRPr>
          </a:p>
          <a:p>
            <a:pPr indent="0" lvl="0" marL="1371600" rtl="0" algn="r">
              <a:lnSpc>
                <a:spcPct val="115000"/>
              </a:lnSpc>
              <a:spcBef>
                <a:spcPts val="0"/>
              </a:spcBef>
              <a:spcAft>
                <a:spcPts val="0"/>
              </a:spcAft>
              <a:buClr>
                <a:schemeClr val="dk1"/>
              </a:buClr>
              <a:buSzPts val="1100"/>
              <a:buFont typeface="Arial"/>
              <a:buNone/>
            </a:pPr>
            <a:r>
              <a:rPr lang="en-US">
                <a:solidFill>
                  <a:schemeClr val="dk1"/>
                </a:solidFill>
              </a:rPr>
              <a:t>October 27, 2017</a:t>
            </a:r>
            <a:endParaRPr sz="20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