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91" r:id="rId3"/>
    <p:sldId id="290" r:id="rId4"/>
    <p:sldId id="287" r:id="rId5"/>
    <p:sldId id="279" r:id="rId6"/>
    <p:sldId id="275" r:id="rId7"/>
    <p:sldId id="288" r:id="rId8"/>
    <p:sldId id="286" r:id="rId9"/>
    <p:sldId id="267" r:id="rId10"/>
    <p:sldId id="289" r:id="rId11"/>
    <p:sldId id="264" r:id="rId12"/>
    <p:sldId id="29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EC9"/>
    <a:srgbClr val="CCC5D0"/>
    <a:srgbClr val="01A2A6"/>
    <a:srgbClr val="FFFFFF"/>
    <a:srgbClr val="E0F2D6"/>
    <a:srgbClr val="A9DB8D"/>
    <a:srgbClr val="2B65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10" autoAdjust="0"/>
    <p:restoredTop sz="92362" autoAdjust="0"/>
  </p:normalViewPr>
  <p:slideViewPr>
    <p:cSldViewPr snapToGrid="0">
      <p:cViewPr>
        <p:scale>
          <a:sx n="70" d="100"/>
          <a:sy n="70" d="100"/>
        </p:scale>
        <p:origin x="-1116" y="-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0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alpha val="54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83-4ACA-A2AD-EEBF2C34E92D}"/>
              </c:ext>
            </c:extLst>
          </c:dPt>
          <c:dPt>
            <c:idx val="1"/>
            <c:bubble3D val="0"/>
            <c:spPr>
              <a:solidFill>
                <a:schemeClr val="accent2">
                  <a:alpha val="2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A83-4ACA-A2AD-EEBF2C34E92D}"/>
              </c:ext>
            </c:extLst>
          </c:dPt>
          <c:cat>
            <c:strRef>
              <c:f>Sheet1!$A$2:$A$3</c:f>
              <c:strCache>
                <c:ptCount val="2"/>
                <c:pt idx="0">
                  <c:v>Stat 1</c:v>
                </c:pt>
                <c:pt idx="1">
                  <c:v>Stat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83-4ACA-A2AD-EEBF2C34E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7C0-4B18-AA73-49B18FE4BA50}"/>
              </c:ext>
            </c:extLst>
          </c:dPt>
          <c:dPt>
            <c:idx val="1"/>
            <c:bubble3D val="0"/>
            <c:spPr>
              <a:solidFill>
                <a:schemeClr val="accent2">
                  <a:alpha val="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7C0-4B18-AA73-49B18FE4BA50}"/>
              </c:ext>
            </c:extLst>
          </c:dPt>
          <c:cat>
            <c:strRef>
              <c:f>Sheet1!$A$2:$A$3</c:f>
              <c:strCache>
                <c:ptCount val="2"/>
                <c:pt idx="0">
                  <c:v>Stat 1</c:v>
                </c:pt>
                <c:pt idx="1">
                  <c:v>Stat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C0-4B18-AA73-49B18FE4BA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alpha val="54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83-4ACA-A2AD-EEBF2C34E92D}"/>
              </c:ext>
            </c:extLst>
          </c:dPt>
          <c:dPt>
            <c:idx val="1"/>
            <c:bubble3D val="0"/>
            <c:spPr>
              <a:solidFill>
                <a:schemeClr val="accent2">
                  <a:alpha val="2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A83-4ACA-A2AD-EEBF2C34E92D}"/>
              </c:ext>
            </c:extLst>
          </c:dPt>
          <c:cat>
            <c:strRef>
              <c:f>Sheet1!$A$2:$A$3</c:f>
              <c:strCache>
                <c:ptCount val="2"/>
                <c:pt idx="0">
                  <c:v>Stat 1</c:v>
                </c:pt>
                <c:pt idx="1">
                  <c:v>Stat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83-4ACA-A2AD-EEBF2C34E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7C0-4B18-AA73-49B18FE4BA50}"/>
              </c:ext>
            </c:extLst>
          </c:dPt>
          <c:dPt>
            <c:idx val="1"/>
            <c:bubble3D val="0"/>
            <c:spPr>
              <a:solidFill>
                <a:schemeClr val="accent2">
                  <a:alpha val="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7C0-4B18-AA73-49B18FE4BA50}"/>
              </c:ext>
            </c:extLst>
          </c:dPt>
          <c:cat>
            <c:strRef>
              <c:f>Sheet1!$A$2:$A$3</c:f>
              <c:strCache>
                <c:ptCount val="2"/>
                <c:pt idx="0">
                  <c:v>Stat 1</c:v>
                </c:pt>
                <c:pt idx="1">
                  <c:v>Stat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C0-4B18-AA73-49B18FE4BA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7467A-1F4F-4945-8B13-A16E964F1AD8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3590B-1198-4737-85A6-B23174206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37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52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65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6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18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49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5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65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59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50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93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590B-1198-4737-85A6-B23174206B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0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930E-6339-48C4-B0D2-6F2C37DC808D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9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8BE5-FA40-445E-B06F-552929BE8FC0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4772-BC72-49F6-BB34-386E4A43D9F7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5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539A-6FCA-46EB-87EE-1A23828E0B85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E691-67F9-4734-B075-9207AF34EC69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1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1EF9-FBF8-45C5-BCAF-CEA8FB80639C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EB4B-DCAE-4531-AF4A-2870A900A8EB}" type="datetime1">
              <a:rPr lang="en-US" smtClean="0"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F922-E032-4DFE-9BC5-991D1C2BA1D5}" type="datetime1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8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1464-D8AC-41CC-B6F5-CB2062E2A52D}" type="datetime1">
              <a:rPr lang="en-US" smtClean="0"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0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3ED2-CF3D-4289-94C8-DF7E0A561C62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9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4F07-F4CD-4A6C-A495-DF053ABCB37A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7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850C1-DD89-4209-B1E4-9CE5306778C2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E45D7-9A4D-4002-A521-98702E4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0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"/>
          <p:cNvSpPr txBox="1"/>
          <p:nvPr/>
        </p:nvSpPr>
        <p:spPr>
          <a:xfrm>
            <a:off x="4587762" y="3822233"/>
            <a:ext cx="7472304" cy="17543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rtlCol="0" anchor="ctr" anchorCtr="0">
            <a:spAutoFit/>
          </a:bodyPr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WORKFORCE DEVELOPMENT ALTERNATIVES TO INCARCERATION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Sub Title"/>
          <p:cNvSpPr txBox="1"/>
          <p:nvPr/>
        </p:nvSpPr>
        <p:spPr>
          <a:xfrm>
            <a:off x="5864773" y="5581013"/>
            <a:ext cx="6327228" cy="369332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Virginia Executive Institute – Fall 2018 – Team Three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089418" y="5578225"/>
            <a:ext cx="6091291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24674" y="0"/>
            <a:ext cx="92467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ear"/>
          <p:cNvGrpSpPr/>
          <p:nvPr/>
        </p:nvGrpSpPr>
        <p:grpSpPr>
          <a:xfrm>
            <a:off x="1024821" y="1065733"/>
            <a:ext cx="668053" cy="668053"/>
            <a:chOff x="1445262" y="271462"/>
            <a:chExt cx="668053" cy="668053"/>
          </a:xfrm>
        </p:grpSpPr>
        <p:sp>
          <p:nvSpPr>
            <p:cNvPr id="13" name="Freeform 192"/>
            <p:cNvSpPr>
              <a:spLocks noEditPoints="1"/>
            </p:cNvSpPr>
            <p:nvPr/>
          </p:nvSpPr>
          <p:spPr bwMode="auto">
            <a:xfrm>
              <a:off x="1445262" y="271462"/>
              <a:ext cx="668053" cy="668053"/>
            </a:xfrm>
            <a:custGeom>
              <a:avLst/>
              <a:gdLst>
                <a:gd name="T0" fmla="*/ 409 w 457"/>
                <a:gd name="T1" fmla="*/ 178 h 457"/>
                <a:gd name="T2" fmla="*/ 398 w 457"/>
                <a:gd name="T3" fmla="*/ 166 h 457"/>
                <a:gd name="T4" fmla="*/ 390 w 457"/>
                <a:gd name="T5" fmla="*/ 142 h 457"/>
                <a:gd name="T6" fmla="*/ 411 w 457"/>
                <a:gd name="T7" fmla="*/ 116 h 457"/>
                <a:gd name="T8" fmla="*/ 411 w 457"/>
                <a:gd name="T9" fmla="*/ 88 h 457"/>
                <a:gd name="T10" fmla="*/ 355 w 457"/>
                <a:gd name="T11" fmla="*/ 41 h 457"/>
                <a:gd name="T12" fmla="*/ 326 w 457"/>
                <a:gd name="T13" fmla="*/ 62 h 457"/>
                <a:gd name="T14" fmla="*/ 305 w 457"/>
                <a:gd name="T15" fmla="*/ 65 h 457"/>
                <a:gd name="T16" fmla="*/ 285 w 457"/>
                <a:gd name="T17" fmla="*/ 57 h 457"/>
                <a:gd name="T18" fmla="*/ 277 w 457"/>
                <a:gd name="T19" fmla="*/ 20 h 457"/>
                <a:gd name="T20" fmla="*/ 266 w 457"/>
                <a:gd name="T21" fmla="*/ 2 h 457"/>
                <a:gd name="T22" fmla="*/ 192 w 457"/>
                <a:gd name="T23" fmla="*/ 2 h 457"/>
                <a:gd name="T24" fmla="*/ 179 w 457"/>
                <a:gd name="T25" fmla="*/ 41 h 457"/>
                <a:gd name="T26" fmla="*/ 173 w 457"/>
                <a:gd name="T27" fmla="*/ 57 h 457"/>
                <a:gd name="T28" fmla="*/ 153 w 457"/>
                <a:gd name="T29" fmla="*/ 65 h 457"/>
                <a:gd name="T30" fmla="*/ 132 w 457"/>
                <a:gd name="T31" fmla="*/ 62 h 457"/>
                <a:gd name="T32" fmla="*/ 103 w 457"/>
                <a:gd name="T33" fmla="*/ 41 h 457"/>
                <a:gd name="T34" fmla="*/ 47 w 457"/>
                <a:gd name="T35" fmla="*/ 88 h 457"/>
                <a:gd name="T36" fmla="*/ 47 w 457"/>
                <a:gd name="T37" fmla="*/ 116 h 457"/>
                <a:gd name="T38" fmla="*/ 69 w 457"/>
                <a:gd name="T39" fmla="*/ 142 h 457"/>
                <a:gd name="T40" fmla="*/ 60 w 457"/>
                <a:gd name="T41" fmla="*/ 166 h 457"/>
                <a:gd name="T42" fmla="*/ 49 w 457"/>
                <a:gd name="T43" fmla="*/ 178 h 457"/>
                <a:gd name="T44" fmla="*/ 13 w 457"/>
                <a:gd name="T45" fmla="*/ 181 h 457"/>
                <a:gd name="T46" fmla="*/ 0 w 457"/>
                <a:gd name="T47" fmla="*/ 258 h 457"/>
                <a:gd name="T48" fmla="*/ 13 w 457"/>
                <a:gd name="T49" fmla="*/ 276 h 457"/>
                <a:gd name="T50" fmla="*/ 49 w 457"/>
                <a:gd name="T51" fmla="*/ 279 h 457"/>
                <a:gd name="T52" fmla="*/ 60 w 457"/>
                <a:gd name="T53" fmla="*/ 290 h 457"/>
                <a:gd name="T54" fmla="*/ 69 w 457"/>
                <a:gd name="T55" fmla="*/ 315 h 457"/>
                <a:gd name="T56" fmla="*/ 47 w 457"/>
                <a:gd name="T57" fmla="*/ 341 h 457"/>
                <a:gd name="T58" fmla="*/ 47 w 457"/>
                <a:gd name="T59" fmla="*/ 369 h 457"/>
                <a:gd name="T60" fmla="*/ 103 w 457"/>
                <a:gd name="T61" fmla="*/ 416 h 457"/>
                <a:gd name="T62" fmla="*/ 132 w 457"/>
                <a:gd name="T63" fmla="*/ 395 h 457"/>
                <a:gd name="T64" fmla="*/ 153 w 457"/>
                <a:gd name="T65" fmla="*/ 391 h 457"/>
                <a:gd name="T66" fmla="*/ 173 w 457"/>
                <a:gd name="T67" fmla="*/ 400 h 457"/>
                <a:gd name="T68" fmla="*/ 179 w 457"/>
                <a:gd name="T69" fmla="*/ 437 h 457"/>
                <a:gd name="T70" fmla="*/ 192 w 457"/>
                <a:gd name="T71" fmla="*/ 455 h 457"/>
                <a:gd name="T72" fmla="*/ 266 w 457"/>
                <a:gd name="T73" fmla="*/ 455 h 457"/>
                <a:gd name="T74" fmla="*/ 277 w 457"/>
                <a:gd name="T75" fmla="*/ 416 h 457"/>
                <a:gd name="T76" fmla="*/ 285 w 457"/>
                <a:gd name="T77" fmla="*/ 400 h 457"/>
                <a:gd name="T78" fmla="*/ 305 w 457"/>
                <a:gd name="T79" fmla="*/ 391 h 457"/>
                <a:gd name="T80" fmla="*/ 326 w 457"/>
                <a:gd name="T81" fmla="*/ 395 h 457"/>
                <a:gd name="T82" fmla="*/ 355 w 457"/>
                <a:gd name="T83" fmla="*/ 416 h 457"/>
                <a:gd name="T84" fmla="*/ 411 w 457"/>
                <a:gd name="T85" fmla="*/ 369 h 457"/>
                <a:gd name="T86" fmla="*/ 411 w 457"/>
                <a:gd name="T87" fmla="*/ 341 h 457"/>
                <a:gd name="T88" fmla="*/ 390 w 457"/>
                <a:gd name="T89" fmla="*/ 315 h 457"/>
                <a:gd name="T90" fmla="*/ 398 w 457"/>
                <a:gd name="T91" fmla="*/ 290 h 457"/>
                <a:gd name="T92" fmla="*/ 409 w 457"/>
                <a:gd name="T93" fmla="*/ 279 h 457"/>
                <a:gd name="T94" fmla="*/ 445 w 457"/>
                <a:gd name="T95" fmla="*/ 276 h 457"/>
                <a:gd name="T96" fmla="*/ 457 w 457"/>
                <a:gd name="T97" fmla="*/ 199 h 457"/>
                <a:gd name="T98" fmla="*/ 445 w 457"/>
                <a:gd name="T99" fmla="*/ 181 h 457"/>
                <a:gd name="T100" fmla="*/ 228 w 457"/>
                <a:gd name="T101" fmla="*/ 326 h 457"/>
                <a:gd name="T102" fmla="*/ 175 w 457"/>
                <a:gd name="T103" fmla="*/ 310 h 457"/>
                <a:gd name="T104" fmla="*/ 134 w 457"/>
                <a:gd name="T105" fmla="*/ 248 h 457"/>
                <a:gd name="T106" fmla="*/ 132 w 457"/>
                <a:gd name="T107" fmla="*/ 219 h 457"/>
                <a:gd name="T108" fmla="*/ 160 w 457"/>
                <a:gd name="T109" fmla="*/ 160 h 457"/>
                <a:gd name="T110" fmla="*/ 219 w 457"/>
                <a:gd name="T111" fmla="*/ 130 h 457"/>
                <a:gd name="T112" fmla="*/ 250 w 457"/>
                <a:gd name="T113" fmla="*/ 132 h 457"/>
                <a:gd name="T114" fmla="*/ 310 w 457"/>
                <a:gd name="T115" fmla="*/ 173 h 457"/>
                <a:gd name="T116" fmla="*/ 326 w 457"/>
                <a:gd name="T117" fmla="*/ 228 h 457"/>
                <a:gd name="T118" fmla="*/ 320 w 457"/>
                <a:gd name="T119" fmla="*/ 266 h 457"/>
                <a:gd name="T120" fmla="*/ 267 w 457"/>
                <a:gd name="T121" fmla="*/ 318 h 457"/>
                <a:gd name="T122" fmla="*/ 228 w 457"/>
                <a:gd name="T123" fmla="*/ 326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57" h="457">
                  <a:moveTo>
                    <a:pt x="437" y="179"/>
                  </a:moveTo>
                  <a:lnTo>
                    <a:pt x="416" y="179"/>
                  </a:lnTo>
                  <a:lnTo>
                    <a:pt x="416" y="179"/>
                  </a:lnTo>
                  <a:lnTo>
                    <a:pt x="409" y="178"/>
                  </a:lnTo>
                  <a:lnTo>
                    <a:pt x="404" y="176"/>
                  </a:lnTo>
                  <a:lnTo>
                    <a:pt x="399" y="171"/>
                  </a:lnTo>
                  <a:lnTo>
                    <a:pt x="398" y="166"/>
                  </a:lnTo>
                  <a:lnTo>
                    <a:pt x="398" y="166"/>
                  </a:lnTo>
                  <a:lnTo>
                    <a:pt x="391" y="153"/>
                  </a:lnTo>
                  <a:lnTo>
                    <a:pt x="391" y="153"/>
                  </a:lnTo>
                  <a:lnTo>
                    <a:pt x="390" y="147"/>
                  </a:lnTo>
                  <a:lnTo>
                    <a:pt x="390" y="142"/>
                  </a:lnTo>
                  <a:lnTo>
                    <a:pt x="391" y="135"/>
                  </a:lnTo>
                  <a:lnTo>
                    <a:pt x="396" y="130"/>
                  </a:lnTo>
                  <a:lnTo>
                    <a:pt x="411" y="116"/>
                  </a:lnTo>
                  <a:lnTo>
                    <a:pt x="411" y="116"/>
                  </a:lnTo>
                  <a:lnTo>
                    <a:pt x="416" y="109"/>
                  </a:lnTo>
                  <a:lnTo>
                    <a:pt x="417" y="101"/>
                  </a:lnTo>
                  <a:lnTo>
                    <a:pt x="416" y="95"/>
                  </a:lnTo>
                  <a:lnTo>
                    <a:pt x="411" y="88"/>
                  </a:lnTo>
                  <a:lnTo>
                    <a:pt x="370" y="46"/>
                  </a:lnTo>
                  <a:lnTo>
                    <a:pt x="370" y="46"/>
                  </a:lnTo>
                  <a:lnTo>
                    <a:pt x="364" y="42"/>
                  </a:lnTo>
                  <a:lnTo>
                    <a:pt x="355" y="41"/>
                  </a:lnTo>
                  <a:lnTo>
                    <a:pt x="349" y="42"/>
                  </a:lnTo>
                  <a:lnTo>
                    <a:pt x="342" y="46"/>
                  </a:lnTo>
                  <a:lnTo>
                    <a:pt x="326" y="62"/>
                  </a:lnTo>
                  <a:lnTo>
                    <a:pt x="326" y="62"/>
                  </a:lnTo>
                  <a:lnTo>
                    <a:pt x="321" y="65"/>
                  </a:lnTo>
                  <a:lnTo>
                    <a:pt x="316" y="67"/>
                  </a:lnTo>
                  <a:lnTo>
                    <a:pt x="310" y="67"/>
                  </a:lnTo>
                  <a:lnTo>
                    <a:pt x="305" y="65"/>
                  </a:lnTo>
                  <a:lnTo>
                    <a:pt x="305" y="65"/>
                  </a:lnTo>
                  <a:lnTo>
                    <a:pt x="290" y="60"/>
                  </a:lnTo>
                  <a:lnTo>
                    <a:pt x="290" y="60"/>
                  </a:lnTo>
                  <a:lnTo>
                    <a:pt x="285" y="57"/>
                  </a:lnTo>
                  <a:lnTo>
                    <a:pt x="282" y="52"/>
                  </a:lnTo>
                  <a:lnTo>
                    <a:pt x="279" y="47"/>
                  </a:lnTo>
                  <a:lnTo>
                    <a:pt x="277" y="41"/>
                  </a:lnTo>
                  <a:lnTo>
                    <a:pt x="277" y="20"/>
                  </a:lnTo>
                  <a:lnTo>
                    <a:pt x="277" y="20"/>
                  </a:lnTo>
                  <a:lnTo>
                    <a:pt x="276" y="11"/>
                  </a:lnTo>
                  <a:lnTo>
                    <a:pt x="272" y="7"/>
                  </a:lnTo>
                  <a:lnTo>
                    <a:pt x="266" y="2"/>
                  </a:lnTo>
                  <a:lnTo>
                    <a:pt x="258" y="0"/>
                  </a:lnTo>
                  <a:lnTo>
                    <a:pt x="199" y="0"/>
                  </a:lnTo>
                  <a:lnTo>
                    <a:pt x="199" y="0"/>
                  </a:lnTo>
                  <a:lnTo>
                    <a:pt x="192" y="2"/>
                  </a:lnTo>
                  <a:lnTo>
                    <a:pt x="186" y="7"/>
                  </a:lnTo>
                  <a:lnTo>
                    <a:pt x="181" y="11"/>
                  </a:lnTo>
                  <a:lnTo>
                    <a:pt x="179" y="20"/>
                  </a:lnTo>
                  <a:lnTo>
                    <a:pt x="179" y="41"/>
                  </a:lnTo>
                  <a:lnTo>
                    <a:pt x="179" y="41"/>
                  </a:lnTo>
                  <a:lnTo>
                    <a:pt x="179" y="47"/>
                  </a:lnTo>
                  <a:lnTo>
                    <a:pt x="176" y="52"/>
                  </a:lnTo>
                  <a:lnTo>
                    <a:pt x="173" y="57"/>
                  </a:lnTo>
                  <a:lnTo>
                    <a:pt x="166" y="60"/>
                  </a:lnTo>
                  <a:lnTo>
                    <a:pt x="166" y="60"/>
                  </a:lnTo>
                  <a:lnTo>
                    <a:pt x="153" y="65"/>
                  </a:lnTo>
                  <a:lnTo>
                    <a:pt x="153" y="65"/>
                  </a:lnTo>
                  <a:lnTo>
                    <a:pt x="148" y="67"/>
                  </a:lnTo>
                  <a:lnTo>
                    <a:pt x="142" y="67"/>
                  </a:lnTo>
                  <a:lnTo>
                    <a:pt x="137" y="65"/>
                  </a:lnTo>
                  <a:lnTo>
                    <a:pt x="132" y="62"/>
                  </a:lnTo>
                  <a:lnTo>
                    <a:pt x="116" y="46"/>
                  </a:lnTo>
                  <a:lnTo>
                    <a:pt x="116" y="46"/>
                  </a:lnTo>
                  <a:lnTo>
                    <a:pt x="109" y="42"/>
                  </a:lnTo>
                  <a:lnTo>
                    <a:pt x="103" y="41"/>
                  </a:lnTo>
                  <a:lnTo>
                    <a:pt x="95" y="42"/>
                  </a:lnTo>
                  <a:lnTo>
                    <a:pt x="88" y="46"/>
                  </a:lnTo>
                  <a:lnTo>
                    <a:pt x="47" y="88"/>
                  </a:lnTo>
                  <a:lnTo>
                    <a:pt x="47" y="88"/>
                  </a:lnTo>
                  <a:lnTo>
                    <a:pt x="43" y="95"/>
                  </a:lnTo>
                  <a:lnTo>
                    <a:pt x="41" y="101"/>
                  </a:lnTo>
                  <a:lnTo>
                    <a:pt x="43" y="109"/>
                  </a:lnTo>
                  <a:lnTo>
                    <a:pt x="47" y="116"/>
                  </a:lnTo>
                  <a:lnTo>
                    <a:pt x="62" y="130"/>
                  </a:lnTo>
                  <a:lnTo>
                    <a:pt x="62" y="130"/>
                  </a:lnTo>
                  <a:lnTo>
                    <a:pt x="65" y="135"/>
                  </a:lnTo>
                  <a:lnTo>
                    <a:pt x="69" y="142"/>
                  </a:lnTo>
                  <a:lnTo>
                    <a:pt x="69" y="147"/>
                  </a:lnTo>
                  <a:lnTo>
                    <a:pt x="67" y="153"/>
                  </a:lnTo>
                  <a:lnTo>
                    <a:pt x="67" y="153"/>
                  </a:lnTo>
                  <a:lnTo>
                    <a:pt x="60" y="166"/>
                  </a:lnTo>
                  <a:lnTo>
                    <a:pt x="60" y="166"/>
                  </a:lnTo>
                  <a:lnTo>
                    <a:pt x="57" y="171"/>
                  </a:lnTo>
                  <a:lnTo>
                    <a:pt x="54" y="176"/>
                  </a:lnTo>
                  <a:lnTo>
                    <a:pt x="49" y="178"/>
                  </a:lnTo>
                  <a:lnTo>
                    <a:pt x="43" y="179"/>
                  </a:lnTo>
                  <a:lnTo>
                    <a:pt x="20" y="179"/>
                  </a:lnTo>
                  <a:lnTo>
                    <a:pt x="20" y="179"/>
                  </a:lnTo>
                  <a:lnTo>
                    <a:pt x="13" y="181"/>
                  </a:lnTo>
                  <a:lnTo>
                    <a:pt x="7" y="186"/>
                  </a:lnTo>
                  <a:lnTo>
                    <a:pt x="2" y="191"/>
                  </a:lnTo>
                  <a:lnTo>
                    <a:pt x="0" y="199"/>
                  </a:lnTo>
                  <a:lnTo>
                    <a:pt x="0" y="258"/>
                  </a:lnTo>
                  <a:lnTo>
                    <a:pt x="0" y="258"/>
                  </a:lnTo>
                  <a:lnTo>
                    <a:pt x="2" y="266"/>
                  </a:lnTo>
                  <a:lnTo>
                    <a:pt x="7" y="271"/>
                  </a:lnTo>
                  <a:lnTo>
                    <a:pt x="13" y="276"/>
                  </a:lnTo>
                  <a:lnTo>
                    <a:pt x="20" y="277"/>
                  </a:lnTo>
                  <a:lnTo>
                    <a:pt x="43" y="277"/>
                  </a:lnTo>
                  <a:lnTo>
                    <a:pt x="43" y="277"/>
                  </a:lnTo>
                  <a:lnTo>
                    <a:pt x="49" y="279"/>
                  </a:lnTo>
                  <a:lnTo>
                    <a:pt x="54" y="280"/>
                  </a:lnTo>
                  <a:lnTo>
                    <a:pt x="57" y="285"/>
                  </a:lnTo>
                  <a:lnTo>
                    <a:pt x="60" y="290"/>
                  </a:lnTo>
                  <a:lnTo>
                    <a:pt x="60" y="290"/>
                  </a:lnTo>
                  <a:lnTo>
                    <a:pt x="67" y="303"/>
                  </a:lnTo>
                  <a:lnTo>
                    <a:pt x="67" y="303"/>
                  </a:lnTo>
                  <a:lnTo>
                    <a:pt x="69" y="310"/>
                  </a:lnTo>
                  <a:lnTo>
                    <a:pt x="69" y="315"/>
                  </a:lnTo>
                  <a:lnTo>
                    <a:pt x="65" y="321"/>
                  </a:lnTo>
                  <a:lnTo>
                    <a:pt x="62" y="326"/>
                  </a:lnTo>
                  <a:lnTo>
                    <a:pt x="47" y="341"/>
                  </a:lnTo>
                  <a:lnTo>
                    <a:pt x="47" y="341"/>
                  </a:lnTo>
                  <a:lnTo>
                    <a:pt x="43" y="347"/>
                  </a:lnTo>
                  <a:lnTo>
                    <a:pt x="41" y="356"/>
                  </a:lnTo>
                  <a:lnTo>
                    <a:pt x="43" y="362"/>
                  </a:lnTo>
                  <a:lnTo>
                    <a:pt x="47" y="369"/>
                  </a:lnTo>
                  <a:lnTo>
                    <a:pt x="88" y="411"/>
                  </a:lnTo>
                  <a:lnTo>
                    <a:pt x="88" y="411"/>
                  </a:lnTo>
                  <a:lnTo>
                    <a:pt x="95" y="414"/>
                  </a:lnTo>
                  <a:lnTo>
                    <a:pt x="103" y="416"/>
                  </a:lnTo>
                  <a:lnTo>
                    <a:pt x="109" y="414"/>
                  </a:lnTo>
                  <a:lnTo>
                    <a:pt x="116" y="411"/>
                  </a:lnTo>
                  <a:lnTo>
                    <a:pt x="132" y="395"/>
                  </a:lnTo>
                  <a:lnTo>
                    <a:pt x="132" y="395"/>
                  </a:lnTo>
                  <a:lnTo>
                    <a:pt x="137" y="391"/>
                  </a:lnTo>
                  <a:lnTo>
                    <a:pt x="142" y="390"/>
                  </a:lnTo>
                  <a:lnTo>
                    <a:pt x="148" y="390"/>
                  </a:lnTo>
                  <a:lnTo>
                    <a:pt x="153" y="391"/>
                  </a:lnTo>
                  <a:lnTo>
                    <a:pt x="153" y="391"/>
                  </a:lnTo>
                  <a:lnTo>
                    <a:pt x="166" y="396"/>
                  </a:lnTo>
                  <a:lnTo>
                    <a:pt x="166" y="396"/>
                  </a:lnTo>
                  <a:lnTo>
                    <a:pt x="173" y="400"/>
                  </a:lnTo>
                  <a:lnTo>
                    <a:pt x="176" y="404"/>
                  </a:lnTo>
                  <a:lnTo>
                    <a:pt x="179" y="409"/>
                  </a:lnTo>
                  <a:lnTo>
                    <a:pt x="179" y="416"/>
                  </a:lnTo>
                  <a:lnTo>
                    <a:pt x="179" y="437"/>
                  </a:lnTo>
                  <a:lnTo>
                    <a:pt x="179" y="437"/>
                  </a:lnTo>
                  <a:lnTo>
                    <a:pt x="181" y="445"/>
                  </a:lnTo>
                  <a:lnTo>
                    <a:pt x="186" y="450"/>
                  </a:lnTo>
                  <a:lnTo>
                    <a:pt x="192" y="455"/>
                  </a:lnTo>
                  <a:lnTo>
                    <a:pt x="199" y="457"/>
                  </a:lnTo>
                  <a:lnTo>
                    <a:pt x="258" y="457"/>
                  </a:lnTo>
                  <a:lnTo>
                    <a:pt x="258" y="457"/>
                  </a:lnTo>
                  <a:lnTo>
                    <a:pt x="266" y="455"/>
                  </a:lnTo>
                  <a:lnTo>
                    <a:pt x="272" y="450"/>
                  </a:lnTo>
                  <a:lnTo>
                    <a:pt x="276" y="445"/>
                  </a:lnTo>
                  <a:lnTo>
                    <a:pt x="277" y="437"/>
                  </a:lnTo>
                  <a:lnTo>
                    <a:pt x="277" y="416"/>
                  </a:lnTo>
                  <a:lnTo>
                    <a:pt x="277" y="416"/>
                  </a:lnTo>
                  <a:lnTo>
                    <a:pt x="279" y="409"/>
                  </a:lnTo>
                  <a:lnTo>
                    <a:pt x="282" y="404"/>
                  </a:lnTo>
                  <a:lnTo>
                    <a:pt x="285" y="400"/>
                  </a:lnTo>
                  <a:lnTo>
                    <a:pt x="290" y="396"/>
                  </a:lnTo>
                  <a:lnTo>
                    <a:pt x="290" y="396"/>
                  </a:lnTo>
                  <a:lnTo>
                    <a:pt x="305" y="391"/>
                  </a:lnTo>
                  <a:lnTo>
                    <a:pt x="305" y="391"/>
                  </a:lnTo>
                  <a:lnTo>
                    <a:pt x="310" y="390"/>
                  </a:lnTo>
                  <a:lnTo>
                    <a:pt x="316" y="390"/>
                  </a:lnTo>
                  <a:lnTo>
                    <a:pt x="321" y="391"/>
                  </a:lnTo>
                  <a:lnTo>
                    <a:pt x="326" y="395"/>
                  </a:lnTo>
                  <a:lnTo>
                    <a:pt x="342" y="411"/>
                  </a:lnTo>
                  <a:lnTo>
                    <a:pt x="342" y="411"/>
                  </a:lnTo>
                  <a:lnTo>
                    <a:pt x="349" y="414"/>
                  </a:lnTo>
                  <a:lnTo>
                    <a:pt x="355" y="416"/>
                  </a:lnTo>
                  <a:lnTo>
                    <a:pt x="364" y="414"/>
                  </a:lnTo>
                  <a:lnTo>
                    <a:pt x="370" y="411"/>
                  </a:lnTo>
                  <a:lnTo>
                    <a:pt x="411" y="369"/>
                  </a:lnTo>
                  <a:lnTo>
                    <a:pt x="411" y="369"/>
                  </a:lnTo>
                  <a:lnTo>
                    <a:pt x="416" y="362"/>
                  </a:lnTo>
                  <a:lnTo>
                    <a:pt x="417" y="356"/>
                  </a:lnTo>
                  <a:lnTo>
                    <a:pt x="416" y="347"/>
                  </a:lnTo>
                  <a:lnTo>
                    <a:pt x="411" y="341"/>
                  </a:lnTo>
                  <a:lnTo>
                    <a:pt x="396" y="326"/>
                  </a:lnTo>
                  <a:lnTo>
                    <a:pt x="396" y="326"/>
                  </a:lnTo>
                  <a:lnTo>
                    <a:pt x="391" y="321"/>
                  </a:lnTo>
                  <a:lnTo>
                    <a:pt x="390" y="315"/>
                  </a:lnTo>
                  <a:lnTo>
                    <a:pt x="390" y="310"/>
                  </a:lnTo>
                  <a:lnTo>
                    <a:pt x="391" y="303"/>
                  </a:lnTo>
                  <a:lnTo>
                    <a:pt x="391" y="303"/>
                  </a:lnTo>
                  <a:lnTo>
                    <a:pt x="398" y="290"/>
                  </a:lnTo>
                  <a:lnTo>
                    <a:pt x="398" y="290"/>
                  </a:lnTo>
                  <a:lnTo>
                    <a:pt x="399" y="285"/>
                  </a:lnTo>
                  <a:lnTo>
                    <a:pt x="404" y="280"/>
                  </a:lnTo>
                  <a:lnTo>
                    <a:pt x="409" y="279"/>
                  </a:lnTo>
                  <a:lnTo>
                    <a:pt x="416" y="277"/>
                  </a:lnTo>
                  <a:lnTo>
                    <a:pt x="437" y="277"/>
                  </a:lnTo>
                  <a:lnTo>
                    <a:pt x="437" y="277"/>
                  </a:lnTo>
                  <a:lnTo>
                    <a:pt x="445" y="276"/>
                  </a:lnTo>
                  <a:lnTo>
                    <a:pt x="452" y="271"/>
                  </a:lnTo>
                  <a:lnTo>
                    <a:pt x="455" y="266"/>
                  </a:lnTo>
                  <a:lnTo>
                    <a:pt x="457" y="258"/>
                  </a:lnTo>
                  <a:lnTo>
                    <a:pt x="457" y="199"/>
                  </a:lnTo>
                  <a:lnTo>
                    <a:pt x="457" y="199"/>
                  </a:lnTo>
                  <a:lnTo>
                    <a:pt x="455" y="191"/>
                  </a:lnTo>
                  <a:lnTo>
                    <a:pt x="452" y="186"/>
                  </a:lnTo>
                  <a:lnTo>
                    <a:pt x="445" y="181"/>
                  </a:lnTo>
                  <a:lnTo>
                    <a:pt x="437" y="179"/>
                  </a:lnTo>
                  <a:lnTo>
                    <a:pt x="437" y="179"/>
                  </a:lnTo>
                  <a:close/>
                  <a:moveTo>
                    <a:pt x="228" y="326"/>
                  </a:moveTo>
                  <a:lnTo>
                    <a:pt x="228" y="326"/>
                  </a:lnTo>
                  <a:lnTo>
                    <a:pt x="219" y="326"/>
                  </a:lnTo>
                  <a:lnTo>
                    <a:pt x="209" y="325"/>
                  </a:lnTo>
                  <a:lnTo>
                    <a:pt x="191" y="318"/>
                  </a:lnTo>
                  <a:lnTo>
                    <a:pt x="175" y="310"/>
                  </a:lnTo>
                  <a:lnTo>
                    <a:pt x="160" y="297"/>
                  </a:lnTo>
                  <a:lnTo>
                    <a:pt x="148" y="284"/>
                  </a:lnTo>
                  <a:lnTo>
                    <a:pt x="139" y="266"/>
                  </a:lnTo>
                  <a:lnTo>
                    <a:pt x="134" y="248"/>
                  </a:lnTo>
                  <a:lnTo>
                    <a:pt x="132" y="23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2" y="219"/>
                  </a:lnTo>
                  <a:lnTo>
                    <a:pt x="134" y="209"/>
                  </a:lnTo>
                  <a:lnTo>
                    <a:pt x="139" y="191"/>
                  </a:lnTo>
                  <a:lnTo>
                    <a:pt x="148" y="173"/>
                  </a:lnTo>
                  <a:lnTo>
                    <a:pt x="160" y="160"/>
                  </a:lnTo>
                  <a:lnTo>
                    <a:pt x="175" y="147"/>
                  </a:lnTo>
                  <a:lnTo>
                    <a:pt x="191" y="139"/>
                  </a:lnTo>
                  <a:lnTo>
                    <a:pt x="209" y="132"/>
                  </a:lnTo>
                  <a:lnTo>
                    <a:pt x="219" y="130"/>
                  </a:lnTo>
                  <a:lnTo>
                    <a:pt x="228" y="130"/>
                  </a:lnTo>
                  <a:lnTo>
                    <a:pt x="228" y="130"/>
                  </a:lnTo>
                  <a:lnTo>
                    <a:pt x="240" y="130"/>
                  </a:lnTo>
                  <a:lnTo>
                    <a:pt x="250" y="132"/>
                  </a:lnTo>
                  <a:lnTo>
                    <a:pt x="267" y="139"/>
                  </a:lnTo>
                  <a:lnTo>
                    <a:pt x="284" y="147"/>
                  </a:lnTo>
                  <a:lnTo>
                    <a:pt x="298" y="160"/>
                  </a:lnTo>
                  <a:lnTo>
                    <a:pt x="310" y="173"/>
                  </a:lnTo>
                  <a:lnTo>
                    <a:pt x="320" y="191"/>
                  </a:lnTo>
                  <a:lnTo>
                    <a:pt x="324" y="209"/>
                  </a:lnTo>
                  <a:lnTo>
                    <a:pt x="326" y="219"/>
                  </a:lnTo>
                  <a:lnTo>
                    <a:pt x="326" y="228"/>
                  </a:lnTo>
                  <a:lnTo>
                    <a:pt x="326" y="228"/>
                  </a:lnTo>
                  <a:lnTo>
                    <a:pt x="326" y="238"/>
                  </a:lnTo>
                  <a:lnTo>
                    <a:pt x="324" y="248"/>
                  </a:lnTo>
                  <a:lnTo>
                    <a:pt x="320" y="266"/>
                  </a:lnTo>
                  <a:lnTo>
                    <a:pt x="310" y="284"/>
                  </a:lnTo>
                  <a:lnTo>
                    <a:pt x="298" y="297"/>
                  </a:lnTo>
                  <a:lnTo>
                    <a:pt x="284" y="310"/>
                  </a:lnTo>
                  <a:lnTo>
                    <a:pt x="267" y="318"/>
                  </a:lnTo>
                  <a:lnTo>
                    <a:pt x="250" y="325"/>
                  </a:lnTo>
                  <a:lnTo>
                    <a:pt x="240" y="326"/>
                  </a:lnTo>
                  <a:lnTo>
                    <a:pt x="228" y="326"/>
                  </a:lnTo>
                  <a:lnTo>
                    <a:pt x="228" y="3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3"/>
            <p:cNvSpPr>
              <a:spLocks/>
            </p:cNvSpPr>
            <p:nvPr/>
          </p:nvSpPr>
          <p:spPr bwMode="auto">
            <a:xfrm>
              <a:off x="1706928" y="533128"/>
              <a:ext cx="143259" cy="143259"/>
            </a:xfrm>
            <a:custGeom>
              <a:avLst/>
              <a:gdLst>
                <a:gd name="T0" fmla="*/ 98 w 98"/>
                <a:gd name="T1" fmla="*/ 49 h 98"/>
                <a:gd name="T2" fmla="*/ 98 w 98"/>
                <a:gd name="T3" fmla="*/ 49 h 98"/>
                <a:gd name="T4" fmla="*/ 98 w 98"/>
                <a:gd name="T5" fmla="*/ 59 h 98"/>
                <a:gd name="T6" fmla="*/ 95 w 98"/>
                <a:gd name="T7" fmla="*/ 69 h 98"/>
                <a:gd name="T8" fmla="*/ 90 w 98"/>
                <a:gd name="T9" fmla="*/ 77 h 98"/>
                <a:gd name="T10" fmla="*/ 85 w 98"/>
                <a:gd name="T11" fmla="*/ 84 h 98"/>
                <a:gd name="T12" fmla="*/ 77 w 98"/>
                <a:gd name="T13" fmla="*/ 90 h 98"/>
                <a:gd name="T14" fmla="*/ 69 w 98"/>
                <a:gd name="T15" fmla="*/ 95 h 98"/>
                <a:gd name="T16" fmla="*/ 59 w 98"/>
                <a:gd name="T17" fmla="*/ 97 h 98"/>
                <a:gd name="T18" fmla="*/ 49 w 98"/>
                <a:gd name="T19" fmla="*/ 98 h 98"/>
                <a:gd name="T20" fmla="*/ 49 w 98"/>
                <a:gd name="T21" fmla="*/ 98 h 98"/>
                <a:gd name="T22" fmla="*/ 40 w 98"/>
                <a:gd name="T23" fmla="*/ 97 h 98"/>
                <a:gd name="T24" fmla="*/ 31 w 98"/>
                <a:gd name="T25" fmla="*/ 95 h 98"/>
                <a:gd name="T26" fmla="*/ 23 w 98"/>
                <a:gd name="T27" fmla="*/ 90 h 98"/>
                <a:gd name="T28" fmla="*/ 15 w 98"/>
                <a:gd name="T29" fmla="*/ 84 h 98"/>
                <a:gd name="T30" fmla="*/ 10 w 98"/>
                <a:gd name="T31" fmla="*/ 77 h 98"/>
                <a:gd name="T32" fmla="*/ 5 w 98"/>
                <a:gd name="T33" fmla="*/ 69 h 98"/>
                <a:gd name="T34" fmla="*/ 2 w 98"/>
                <a:gd name="T35" fmla="*/ 59 h 98"/>
                <a:gd name="T36" fmla="*/ 0 w 98"/>
                <a:gd name="T37" fmla="*/ 49 h 98"/>
                <a:gd name="T38" fmla="*/ 0 w 98"/>
                <a:gd name="T39" fmla="*/ 49 h 98"/>
                <a:gd name="T40" fmla="*/ 2 w 98"/>
                <a:gd name="T41" fmla="*/ 40 h 98"/>
                <a:gd name="T42" fmla="*/ 5 w 98"/>
                <a:gd name="T43" fmla="*/ 30 h 98"/>
                <a:gd name="T44" fmla="*/ 10 w 98"/>
                <a:gd name="T45" fmla="*/ 22 h 98"/>
                <a:gd name="T46" fmla="*/ 15 w 98"/>
                <a:gd name="T47" fmla="*/ 15 h 98"/>
                <a:gd name="T48" fmla="*/ 23 w 98"/>
                <a:gd name="T49" fmla="*/ 9 h 98"/>
                <a:gd name="T50" fmla="*/ 31 w 98"/>
                <a:gd name="T51" fmla="*/ 4 h 98"/>
                <a:gd name="T52" fmla="*/ 40 w 98"/>
                <a:gd name="T53" fmla="*/ 2 h 98"/>
                <a:gd name="T54" fmla="*/ 49 w 98"/>
                <a:gd name="T55" fmla="*/ 0 h 98"/>
                <a:gd name="T56" fmla="*/ 49 w 98"/>
                <a:gd name="T57" fmla="*/ 0 h 98"/>
                <a:gd name="T58" fmla="*/ 59 w 98"/>
                <a:gd name="T59" fmla="*/ 2 h 98"/>
                <a:gd name="T60" fmla="*/ 69 w 98"/>
                <a:gd name="T61" fmla="*/ 4 h 98"/>
                <a:gd name="T62" fmla="*/ 77 w 98"/>
                <a:gd name="T63" fmla="*/ 9 h 98"/>
                <a:gd name="T64" fmla="*/ 85 w 98"/>
                <a:gd name="T65" fmla="*/ 15 h 98"/>
                <a:gd name="T66" fmla="*/ 90 w 98"/>
                <a:gd name="T67" fmla="*/ 22 h 98"/>
                <a:gd name="T68" fmla="*/ 95 w 98"/>
                <a:gd name="T69" fmla="*/ 30 h 98"/>
                <a:gd name="T70" fmla="*/ 98 w 98"/>
                <a:gd name="T71" fmla="*/ 40 h 98"/>
                <a:gd name="T72" fmla="*/ 98 w 98"/>
                <a:gd name="T73" fmla="*/ 49 h 98"/>
                <a:gd name="T74" fmla="*/ 98 w 98"/>
                <a:gd name="T75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8" h="98">
                  <a:moveTo>
                    <a:pt x="98" y="49"/>
                  </a:moveTo>
                  <a:lnTo>
                    <a:pt x="98" y="49"/>
                  </a:lnTo>
                  <a:lnTo>
                    <a:pt x="98" y="59"/>
                  </a:lnTo>
                  <a:lnTo>
                    <a:pt x="95" y="69"/>
                  </a:lnTo>
                  <a:lnTo>
                    <a:pt x="90" y="77"/>
                  </a:lnTo>
                  <a:lnTo>
                    <a:pt x="85" y="84"/>
                  </a:lnTo>
                  <a:lnTo>
                    <a:pt x="77" y="90"/>
                  </a:lnTo>
                  <a:lnTo>
                    <a:pt x="69" y="95"/>
                  </a:lnTo>
                  <a:lnTo>
                    <a:pt x="59" y="97"/>
                  </a:lnTo>
                  <a:lnTo>
                    <a:pt x="49" y="98"/>
                  </a:lnTo>
                  <a:lnTo>
                    <a:pt x="49" y="98"/>
                  </a:lnTo>
                  <a:lnTo>
                    <a:pt x="40" y="97"/>
                  </a:lnTo>
                  <a:lnTo>
                    <a:pt x="31" y="95"/>
                  </a:lnTo>
                  <a:lnTo>
                    <a:pt x="23" y="90"/>
                  </a:lnTo>
                  <a:lnTo>
                    <a:pt x="15" y="84"/>
                  </a:lnTo>
                  <a:lnTo>
                    <a:pt x="10" y="77"/>
                  </a:lnTo>
                  <a:lnTo>
                    <a:pt x="5" y="69"/>
                  </a:lnTo>
                  <a:lnTo>
                    <a:pt x="2" y="5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2" y="40"/>
                  </a:lnTo>
                  <a:lnTo>
                    <a:pt x="5" y="30"/>
                  </a:lnTo>
                  <a:lnTo>
                    <a:pt x="10" y="22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4"/>
                  </a:lnTo>
                  <a:lnTo>
                    <a:pt x="40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9" y="2"/>
                  </a:lnTo>
                  <a:lnTo>
                    <a:pt x="69" y="4"/>
                  </a:lnTo>
                  <a:lnTo>
                    <a:pt x="77" y="9"/>
                  </a:lnTo>
                  <a:lnTo>
                    <a:pt x="85" y="15"/>
                  </a:lnTo>
                  <a:lnTo>
                    <a:pt x="90" y="22"/>
                  </a:lnTo>
                  <a:lnTo>
                    <a:pt x="95" y="30"/>
                  </a:lnTo>
                  <a:lnTo>
                    <a:pt x="98" y="40"/>
                  </a:lnTo>
                  <a:lnTo>
                    <a:pt x="98" y="49"/>
                  </a:lnTo>
                  <a:lnTo>
                    <a:pt x="98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1849348" y="0"/>
            <a:ext cx="92467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mputer Screen"/>
          <p:cNvSpPr>
            <a:spLocks noEditPoints="1"/>
          </p:cNvSpPr>
          <p:nvPr/>
        </p:nvSpPr>
        <p:spPr bwMode="auto">
          <a:xfrm>
            <a:off x="1961892" y="1808425"/>
            <a:ext cx="668053" cy="536489"/>
          </a:xfrm>
          <a:custGeom>
            <a:avLst/>
            <a:gdLst>
              <a:gd name="T0" fmla="*/ 23 w 457"/>
              <a:gd name="T1" fmla="*/ 0 h 367"/>
              <a:gd name="T2" fmla="*/ 15 w 457"/>
              <a:gd name="T3" fmla="*/ 2 h 367"/>
              <a:gd name="T4" fmla="*/ 2 w 457"/>
              <a:gd name="T5" fmla="*/ 13 h 367"/>
              <a:gd name="T6" fmla="*/ 0 w 457"/>
              <a:gd name="T7" fmla="*/ 280 h 367"/>
              <a:gd name="T8" fmla="*/ 2 w 457"/>
              <a:gd name="T9" fmla="*/ 290 h 367"/>
              <a:gd name="T10" fmla="*/ 15 w 457"/>
              <a:gd name="T11" fmla="*/ 302 h 367"/>
              <a:gd name="T12" fmla="*/ 168 w 457"/>
              <a:gd name="T13" fmla="*/ 303 h 367"/>
              <a:gd name="T14" fmla="*/ 90 w 457"/>
              <a:gd name="T15" fmla="*/ 342 h 367"/>
              <a:gd name="T16" fmla="*/ 85 w 457"/>
              <a:gd name="T17" fmla="*/ 342 h 367"/>
              <a:gd name="T18" fmla="*/ 79 w 457"/>
              <a:gd name="T19" fmla="*/ 351 h 367"/>
              <a:gd name="T20" fmla="*/ 77 w 457"/>
              <a:gd name="T21" fmla="*/ 355 h 367"/>
              <a:gd name="T22" fmla="*/ 80 w 457"/>
              <a:gd name="T23" fmla="*/ 364 h 367"/>
              <a:gd name="T24" fmla="*/ 90 w 457"/>
              <a:gd name="T25" fmla="*/ 367 h 367"/>
              <a:gd name="T26" fmla="*/ 369 w 457"/>
              <a:gd name="T27" fmla="*/ 367 h 367"/>
              <a:gd name="T28" fmla="*/ 377 w 457"/>
              <a:gd name="T29" fmla="*/ 364 h 367"/>
              <a:gd name="T30" fmla="*/ 382 w 457"/>
              <a:gd name="T31" fmla="*/ 355 h 367"/>
              <a:gd name="T32" fmla="*/ 380 w 457"/>
              <a:gd name="T33" fmla="*/ 351 h 367"/>
              <a:gd name="T34" fmla="*/ 374 w 457"/>
              <a:gd name="T35" fmla="*/ 342 h 367"/>
              <a:gd name="T36" fmla="*/ 289 w 457"/>
              <a:gd name="T37" fmla="*/ 342 h 367"/>
              <a:gd name="T38" fmla="*/ 434 w 457"/>
              <a:gd name="T39" fmla="*/ 303 h 367"/>
              <a:gd name="T40" fmla="*/ 444 w 457"/>
              <a:gd name="T41" fmla="*/ 302 h 367"/>
              <a:gd name="T42" fmla="*/ 455 w 457"/>
              <a:gd name="T43" fmla="*/ 290 h 367"/>
              <a:gd name="T44" fmla="*/ 457 w 457"/>
              <a:gd name="T45" fmla="*/ 23 h 367"/>
              <a:gd name="T46" fmla="*/ 455 w 457"/>
              <a:gd name="T47" fmla="*/ 13 h 367"/>
              <a:gd name="T48" fmla="*/ 444 w 457"/>
              <a:gd name="T49" fmla="*/ 2 h 367"/>
              <a:gd name="T50" fmla="*/ 434 w 457"/>
              <a:gd name="T51" fmla="*/ 0 h 367"/>
              <a:gd name="T52" fmla="*/ 418 w 457"/>
              <a:gd name="T53" fmla="*/ 245 h 367"/>
              <a:gd name="T54" fmla="*/ 411 w 457"/>
              <a:gd name="T55" fmla="*/ 261 h 367"/>
              <a:gd name="T56" fmla="*/ 395 w 457"/>
              <a:gd name="T57" fmla="*/ 267 h 367"/>
              <a:gd name="T58" fmla="*/ 64 w 457"/>
              <a:gd name="T59" fmla="*/ 267 h 367"/>
              <a:gd name="T60" fmla="*/ 48 w 457"/>
              <a:gd name="T61" fmla="*/ 261 h 367"/>
              <a:gd name="T62" fmla="*/ 41 w 457"/>
              <a:gd name="T63" fmla="*/ 245 h 367"/>
              <a:gd name="T64" fmla="*/ 41 w 457"/>
              <a:gd name="T65" fmla="*/ 59 h 367"/>
              <a:gd name="T66" fmla="*/ 48 w 457"/>
              <a:gd name="T67" fmla="*/ 42 h 367"/>
              <a:gd name="T68" fmla="*/ 64 w 457"/>
              <a:gd name="T69" fmla="*/ 36 h 367"/>
              <a:gd name="T70" fmla="*/ 395 w 457"/>
              <a:gd name="T71" fmla="*/ 36 h 367"/>
              <a:gd name="T72" fmla="*/ 411 w 457"/>
              <a:gd name="T73" fmla="*/ 42 h 367"/>
              <a:gd name="T74" fmla="*/ 418 w 457"/>
              <a:gd name="T75" fmla="*/ 59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57" h="367">
                <a:moveTo>
                  <a:pt x="434" y="0"/>
                </a:moveTo>
                <a:lnTo>
                  <a:pt x="23" y="0"/>
                </a:lnTo>
                <a:lnTo>
                  <a:pt x="23" y="0"/>
                </a:lnTo>
                <a:lnTo>
                  <a:pt x="15" y="2"/>
                </a:lnTo>
                <a:lnTo>
                  <a:pt x="7" y="6"/>
                </a:lnTo>
                <a:lnTo>
                  <a:pt x="2" y="13"/>
                </a:lnTo>
                <a:lnTo>
                  <a:pt x="0" y="23"/>
                </a:lnTo>
                <a:lnTo>
                  <a:pt x="0" y="280"/>
                </a:lnTo>
                <a:lnTo>
                  <a:pt x="0" y="280"/>
                </a:lnTo>
                <a:lnTo>
                  <a:pt x="2" y="290"/>
                </a:lnTo>
                <a:lnTo>
                  <a:pt x="7" y="297"/>
                </a:lnTo>
                <a:lnTo>
                  <a:pt x="15" y="302"/>
                </a:lnTo>
                <a:lnTo>
                  <a:pt x="23" y="303"/>
                </a:lnTo>
                <a:lnTo>
                  <a:pt x="168" y="303"/>
                </a:lnTo>
                <a:lnTo>
                  <a:pt x="168" y="342"/>
                </a:lnTo>
                <a:lnTo>
                  <a:pt x="90" y="342"/>
                </a:lnTo>
                <a:lnTo>
                  <a:pt x="90" y="342"/>
                </a:lnTo>
                <a:lnTo>
                  <a:pt x="85" y="342"/>
                </a:lnTo>
                <a:lnTo>
                  <a:pt x="80" y="346"/>
                </a:lnTo>
                <a:lnTo>
                  <a:pt x="79" y="351"/>
                </a:lnTo>
                <a:lnTo>
                  <a:pt x="77" y="355"/>
                </a:lnTo>
                <a:lnTo>
                  <a:pt x="77" y="355"/>
                </a:lnTo>
                <a:lnTo>
                  <a:pt x="79" y="360"/>
                </a:lnTo>
                <a:lnTo>
                  <a:pt x="80" y="364"/>
                </a:lnTo>
                <a:lnTo>
                  <a:pt x="85" y="367"/>
                </a:lnTo>
                <a:lnTo>
                  <a:pt x="90" y="367"/>
                </a:lnTo>
                <a:lnTo>
                  <a:pt x="369" y="367"/>
                </a:lnTo>
                <a:lnTo>
                  <a:pt x="369" y="367"/>
                </a:lnTo>
                <a:lnTo>
                  <a:pt x="374" y="367"/>
                </a:lnTo>
                <a:lnTo>
                  <a:pt x="377" y="364"/>
                </a:lnTo>
                <a:lnTo>
                  <a:pt x="380" y="360"/>
                </a:lnTo>
                <a:lnTo>
                  <a:pt x="382" y="355"/>
                </a:lnTo>
                <a:lnTo>
                  <a:pt x="382" y="355"/>
                </a:lnTo>
                <a:lnTo>
                  <a:pt x="380" y="351"/>
                </a:lnTo>
                <a:lnTo>
                  <a:pt x="377" y="346"/>
                </a:lnTo>
                <a:lnTo>
                  <a:pt x="374" y="342"/>
                </a:lnTo>
                <a:lnTo>
                  <a:pt x="369" y="342"/>
                </a:lnTo>
                <a:lnTo>
                  <a:pt x="289" y="342"/>
                </a:lnTo>
                <a:lnTo>
                  <a:pt x="289" y="303"/>
                </a:lnTo>
                <a:lnTo>
                  <a:pt x="434" y="303"/>
                </a:lnTo>
                <a:lnTo>
                  <a:pt x="434" y="303"/>
                </a:lnTo>
                <a:lnTo>
                  <a:pt x="444" y="302"/>
                </a:lnTo>
                <a:lnTo>
                  <a:pt x="450" y="297"/>
                </a:lnTo>
                <a:lnTo>
                  <a:pt x="455" y="290"/>
                </a:lnTo>
                <a:lnTo>
                  <a:pt x="457" y="280"/>
                </a:lnTo>
                <a:lnTo>
                  <a:pt x="457" y="23"/>
                </a:lnTo>
                <a:lnTo>
                  <a:pt x="457" y="23"/>
                </a:lnTo>
                <a:lnTo>
                  <a:pt x="455" y="13"/>
                </a:lnTo>
                <a:lnTo>
                  <a:pt x="450" y="6"/>
                </a:lnTo>
                <a:lnTo>
                  <a:pt x="444" y="2"/>
                </a:lnTo>
                <a:lnTo>
                  <a:pt x="434" y="0"/>
                </a:lnTo>
                <a:lnTo>
                  <a:pt x="434" y="0"/>
                </a:lnTo>
                <a:close/>
                <a:moveTo>
                  <a:pt x="418" y="245"/>
                </a:moveTo>
                <a:lnTo>
                  <a:pt x="418" y="245"/>
                </a:lnTo>
                <a:lnTo>
                  <a:pt x="416" y="253"/>
                </a:lnTo>
                <a:lnTo>
                  <a:pt x="411" y="261"/>
                </a:lnTo>
                <a:lnTo>
                  <a:pt x="405" y="266"/>
                </a:lnTo>
                <a:lnTo>
                  <a:pt x="395" y="267"/>
                </a:lnTo>
                <a:lnTo>
                  <a:pt x="64" y="267"/>
                </a:lnTo>
                <a:lnTo>
                  <a:pt x="64" y="267"/>
                </a:lnTo>
                <a:lnTo>
                  <a:pt x="54" y="266"/>
                </a:lnTo>
                <a:lnTo>
                  <a:pt x="48" y="261"/>
                </a:lnTo>
                <a:lnTo>
                  <a:pt x="43" y="253"/>
                </a:lnTo>
                <a:lnTo>
                  <a:pt x="41" y="245"/>
                </a:lnTo>
                <a:lnTo>
                  <a:pt x="41" y="59"/>
                </a:lnTo>
                <a:lnTo>
                  <a:pt x="41" y="59"/>
                </a:lnTo>
                <a:lnTo>
                  <a:pt x="43" y="50"/>
                </a:lnTo>
                <a:lnTo>
                  <a:pt x="48" y="42"/>
                </a:lnTo>
                <a:lnTo>
                  <a:pt x="54" y="37"/>
                </a:lnTo>
                <a:lnTo>
                  <a:pt x="64" y="36"/>
                </a:lnTo>
                <a:lnTo>
                  <a:pt x="395" y="36"/>
                </a:lnTo>
                <a:lnTo>
                  <a:pt x="395" y="36"/>
                </a:lnTo>
                <a:lnTo>
                  <a:pt x="405" y="37"/>
                </a:lnTo>
                <a:lnTo>
                  <a:pt x="411" y="42"/>
                </a:lnTo>
                <a:lnTo>
                  <a:pt x="416" y="50"/>
                </a:lnTo>
                <a:lnTo>
                  <a:pt x="418" y="59"/>
                </a:lnTo>
                <a:lnTo>
                  <a:pt x="418" y="2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5766" y="7434"/>
            <a:ext cx="9246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ightbulb"/>
          <p:cNvSpPr>
            <a:spLocks noEditPoints="1"/>
          </p:cNvSpPr>
          <p:nvPr/>
        </p:nvSpPr>
        <p:spPr bwMode="auto">
          <a:xfrm>
            <a:off x="119231" y="278895"/>
            <a:ext cx="497020" cy="666591"/>
          </a:xfrm>
          <a:custGeom>
            <a:avLst/>
            <a:gdLst>
              <a:gd name="T0" fmla="*/ 141 w 340"/>
              <a:gd name="T1" fmla="*/ 1 h 456"/>
              <a:gd name="T2" fmla="*/ 71 w 340"/>
              <a:gd name="T3" fmla="*/ 31 h 456"/>
              <a:gd name="T4" fmla="*/ 21 w 340"/>
              <a:gd name="T5" fmla="*/ 86 h 456"/>
              <a:gd name="T6" fmla="*/ 0 w 340"/>
              <a:gd name="T7" fmla="*/ 158 h 456"/>
              <a:gd name="T8" fmla="*/ 8 w 340"/>
              <a:gd name="T9" fmla="*/ 223 h 456"/>
              <a:gd name="T10" fmla="*/ 37 w 340"/>
              <a:gd name="T11" fmla="*/ 278 h 456"/>
              <a:gd name="T12" fmla="*/ 47 w 340"/>
              <a:gd name="T13" fmla="*/ 331 h 456"/>
              <a:gd name="T14" fmla="*/ 57 w 340"/>
              <a:gd name="T15" fmla="*/ 358 h 456"/>
              <a:gd name="T16" fmla="*/ 63 w 340"/>
              <a:gd name="T17" fmla="*/ 428 h 456"/>
              <a:gd name="T18" fmla="*/ 117 w 340"/>
              <a:gd name="T19" fmla="*/ 437 h 456"/>
              <a:gd name="T20" fmla="*/ 198 w 340"/>
              <a:gd name="T21" fmla="*/ 456 h 456"/>
              <a:gd name="T22" fmla="*/ 221 w 340"/>
              <a:gd name="T23" fmla="*/ 437 h 456"/>
              <a:gd name="T24" fmla="*/ 277 w 340"/>
              <a:gd name="T25" fmla="*/ 428 h 456"/>
              <a:gd name="T26" fmla="*/ 283 w 340"/>
              <a:gd name="T27" fmla="*/ 358 h 456"/>
              <a:gd name="T28" fmla="*/ 291 w 340"/>
              <a:gd name="T29" fmla="*/ 308 h 456"/>
              <a:gd name="T30" fmla="*/ 303 w 340"/>
              <a:gd name="T31" fmla="*/ 278 h 456"/>
              <a:gd name="T32" fmla="*/ 331 w 340"/>
              <a:gd name="T33" fmla="*/ 228 h 456"/>
              <a:gd name="T34" fmla="*/ 340 w 340"/>
              <a:gd name="T35" fmla="*/ 171 h 456"/>
              <a:gd name="T36" fmla="*/ 319 w 340"/>
              <a:gd name="T37" fmla="*/ 89 h 456"/>
              <a:gd name="T38" fmla="*/ 265 w 340"/>
              <a:gd name="T39" fmla="*/ 29 h 456"/>
              <a:gd name="T40" fmla="*/ 187 w 340"/>
              <a:gd name="T41" fmla="*/ 0 h 456"/>
              <a:gd name="T42" fmla="*/ 158 w 340"/>
              <a:gd name="T43" fmla="*/ 257 h 456"/>
              <a:gd name="T44" fmla="*/ 256 w 340"/>
              <a:gd name="T45" fmla="*/ 260 h 456"/>
              <a:gd name="T46" fmla="*/ 207 w 340"/>
              <a:gd name="T47" fmla="*/ 331 h 456"/>
              <a:gd name="T48" fmla="*/ 226 w 340"/>
              <a:gd name="T49" fmla="*/ 243 h 456"/>
              <a:gd name="T50" fmla="*/ 241 w 340"/>
              <a:gd name="T51" fmla="*/ 210 h 456"/>
              <a:gd name="T52" fmla="*/ 234 w 340"/>
              <a:gd name="T53" fmla="*/ 181 h 456"/>
              <a:gd name="T54" fmla="*/ 212 w 340"/>
              <a:gd name="T55" fmla="*/ 171 h 456"/>
              <a:gd name="T56" fmla="*/ 194 w 340"/>
              <a:gd name="T57" fmla="*/ 179 h 456"/>
              <a:gd name="T58" fmla="*/ 181 w 340"/>
              <a:gd name="T59" fmla="*/ 233 h 456"/>
              <a:gd name="T60" fmla="*/ 153 w 340"/>
              <a:gd name="T61" fmla="*/ 189 h 456"/>
              <a:gd name="T62" fmla="*/ 138 w 340"/>
              <a:gd name="T63" fmla="*/ 172 h 456"/>
              <a:gd name="T64" fmla="*/ 114 w 340"/>
              <a:gd name="T65" fmla="*/ 174 h 456"/>
              <a:gd name="T66" fmla="*/ 101 w 340"/>
              <a:gd name="T67" fmla="*/ 190 h 456"/>
              <a:gd name="T68" fmla="*/ 102 w 340"/>
              <a:gd name="T69" fmla="*/ 223 h 456"/>
              <a:gd name="T70" fmla="*/ 133 w 340"/>
              <a:gd name="T71" fmla="*/ 257 h 456"/>
              <a:gd name="T72" fmla="*/ 96 w 340"/>
              <a:gd name="T73" fmla="*/ 291 h 456"/>
              <a:gd name="T74" fmla="*/ 68 w 340"/>
              <a:gd name="T75" fmla="*/ 238 h 456"/>
              <a:gd name="T76" fmla="*/ 49 w 340"/>
              <a:gd name="T77" fmla="*/ 185 h 456"/>
              <a:gd name="T78" fmla="*/ 52 w 340"/>
              <a:gd name="T79" fmla="*/ 140 h 456"/>
              <a:gd name="T80" fmla="*/ 99 w 340"/>
              <a:gd name="T81" fmla="*/ 70 h 456"/>
              <a:gd name="T82" fmla="*/ 161 w 340"/>
              <a:gd name="T83" fmla="*/ 48 h 456"/>
              <a:gd name="T84" fmla="*/ 194 w 340"/>
              <a:gd name="T85" fmla="*/ 50 h 456"/>
              <a:gd name="T86" fmla="*/ 247 w 340"/>
              <a:gd name="T87" fmla="*/ 76 h 456"/>
              <a:gd name="T88" fmla="*/ 282 w 340"/>
              <a:gd name="T89" fmla="*/ 123 h 456"/>
              <a:gd name="T90" fmla="*/ 291 w 340"/>
              <a:gd name="T91" fmla="*/ 171 h 456"/>
              <a:gd name="T92" fmla="*/ 264 w 340"/>
              <a:gd name="T93" fmla="*/ 247 h 456"/>
              <a:gd name="T94" fmla="*/ 212 w 340"/>
              <a:gd name="T95" fmla="*/ 195 h 456"/>
              <a:gd name="T96" fmla="*/ 216 w 340"/>
              <a:gd name="T97" fmla="*/ 208 h 456"/>
              <a:gd name="T98" fmla="*/ 133 w 340"/>
              <a:gd name="T99" fmla="*/ 231 h 456"/>
              <a:gd name="T100" fmla="*/ 124 w 340"/>
              <a:gd name="T101" fmla="*/ 202 h 456"/>
              <a:gd name="T102" fmla="*/ 130 w 340"/>
              <a:gd name="T103" fmla="*/ 199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40" h="456">
                <a:moveTo>
                  <a:pt x="169" y="0"/>
                </a:moveTo>
                <a:lnTo>
                  <a:pt x="169" y="0"/>
                </a:lnTo>
                <a:lnTo>
                  <a:pt x="158" y="0"/>
                </a:lnTo>
                <a:lnTo>
                  <a:pt x="158" y="0"/>
                </a:lnTo>
                <a:lnTo>
                  <a:pt x="141" y="1"/>
                </a:lnTo>
                <a:lnTo>
                  <a:pt x="127" y="4"/>
                </a:lnTo>
                <a:lnTo>
                  <a:pt x="112" y="9"/>
                </a:lnTo>
                <a:lnTo>
                  <a:pt x="97" y="14"/>
                </a:lnTo>
                <a:lnTo>
                  <a:pt x="84" y="22"/>
                </a:lnTo>
                <a:lnTo>
                  <a:pt x="71" y="31"/>
                </a:lnTo>
                <a:lnTo>
                  <a:pt x="60" y="39"/>
                </a:lnTo>
                <a:lnTo>
                  <a:pt x="49" y="50"/>
                </a:lnTo>
                <a:lnTo>
                  <a:pt x="39" y="60"/>
                </a:lnTo>
                <a:lnTo>
                  <a:pt x="29" y="73"/>
                </a:lnTo>
                <a:lnTo>
                  <a:pt x="21" y="86"/>
                </a:lnTo>
                <a:lnTo>
                  <a:pt x="14" y="99"/>
                </a:lnTo>
                <a:lnTo>
                  <a:pt x="9" y="112"/>
                </a:lnTo>
                <a:lnTo>
                  <a:pt x="5" y="127"/>
                </a:lnTo>
                <a:lnTo>
                  <a:pt x="1" y="143"/>
                </a:lnTo>
                <a:lnTo>
                  <a:pt x="0" y="158"/>
                </a:lnTo>
                <a:lnTo>
                  <a:pt x="0" y="158"/>
                </a:lnTo>
                <a:lnTo>
                  <a:pt x="0" y="176"/>
                </a:lnTo>
                <a:lnTo>
                  <a:pt x="0" y="192"/>
                </a:lnTo>
                <a:lnTo>
                  <a:pt x="3" y="208"/>
                </a:lnTo>
                <a:lnTo>
                  <a:pt x="8" y="223"/>
                </a:lnTo>
                <a:lnTo>
                  <a:pt x="13" y="238"/>
                </a:lnTo>
                <a:lnTo>
                  <a:pt x="19" y="252"/>
                </a:lnTo>
                <a:lnTo>
                  <a:pt x="27" y="265"/>
                </a:lnTo>
                <a:lnTo>
                  <a:pt x="37" y="278"/>
                </a:lnTo>
                <a:lnTo>
                  <a:pt x="37" y="278"/>
                </a:lnTo>
                <a:lnTo>
                  <a:pt x="42" y="285"/>
                </a:lnTo>
                <a:lnTo>
                  <a:pt x="45" y="291"/>
                </a:lnTo>
                <a:lnTo>
                  <a:pt x="47" y="300"/>
                </a:lnTo>
                <a:lnTo>
                  <a:pt x="47" y="308"/>
                </a:lnTo>
                <a:lnTo>
                  <a:pt x="47" y="331"/>
                </a:lnTo>
                <a:lnTo>
                  <a:pt x="47" y="331"/>
                </a:lnTo>
                <a:lnTo>
                  <a:pt x="49" y="339"/>
                </a:lnTo>
                <a:lnTo>
                  <a:pt x="50" y="345"/>
                </a:lnTo>
                <a:lnTo>
                  <a:pt x="52" y="353"/>
                </a:lnTo>
                <a:lnTo>
                  <a:pt x="57" y="358"/>
                </a:lnTo>
                <a:lnTo>
                  <a:pt x="57" y="412"/>
                </a:lnTo>
                <a:lnTo>
                  <a:pt x="57" y="412"/>
                </a:lnTo>
                <a:lnTo>
                  <a:pt x="57" y="417"/>
                </a:lnTo>
                <a:lnTo>
                  <a:pt x="58" y="422"/>
                </a:lnTo>
                <a:lnTo>
                  <a:pt x="63" y="428"/>
                </a:lnTo>
                <a:lnTo>
                  <a:pt x="71" y="435"/>
                </a:lnTo>
                <a:lnTo>
                  <a:pt x="76" y="437"/>
                </a:lnTo>
                <a:lnTo>
                  <a:pt x="81" y="437"/>
                </a:lnTo>
                <a:lnTo>
                  <a:pt x="117" y="437"/>
                </a:lnTo>
                <a:lnTo>
                  <a:pt x="117" y="437"/>
                </a:lnTo>
                <a:lnTo>
                  <a:pt x="120" y="445"/>
                </a:lnTo>
                <a:lnTo>
                  <a:pt x="127" y="450"/>
                </a:lnTo>
                <a:lnTo>
                  <a:pt x="133" y="455"/>
                </a:lnTo>
                <a:lnTo>
                  <a:pt x="141" y="456"/>
                </a:lnTo>
                <a:lnTo>
                  <a:pt x="198" y="456"/>
                </a:lnTo>
                <a:lnTo>
                  <a:pt x="198" y="456"/>
                </a:lnTo>
                <a:lnTo>
                  <a:pt x="207" y="455"/>
                </a:lnTo>
                <a:lnTo>
                  <a:pt x="213" y="450"/>
                </a:lnTo>
                <a:lnTo>
                  <a:pt x="218" y="445"/>
                </a:lnTo>
                <a:lnTo>
                  <a:pt x="221" y="437"/>
                </a:lnTo>
                <a:lnTo>
                  <a:pt x="259" y="437"/>
                </a:lnTo>
                <a:lnTo>
                  <a:pt x="259" y="437"/>
                </a:lnTo>
                <a:lnTo>
                  <a:pt x="264" y="437"/>
                </a:lnTo>
                <a:lnTo>
                  <a:pt x="269" y="435"/>
                </a:lnTo>
                <a:lnTo>
                  <a:pt x="277" y="428"/>
                </a:lnTo>
                <a:lnTo>
                  <a:pt x="282" y="422"/>
                </a:lnTo>
                <a:lnTo>
                  <a:pt x="283" y="417"/>
                </a:lnTo>
                <a:lnTo>
                  <a:pt x="283" y="412"/>
                </a:lnTo>
                <a:lnTo>
                  <a:pt x="283" y="358"/>
                </a:lnTo>
                <a:lnTo>
                  <a:pt x="283" y="358"/>
                </a:lnTo>
                <a:lnTo>
                  <a:pt x="287" y="353"/>
                </a:lnTo>
                <a:lnTo>
                  <a:pt x="290" y="345"/>
                </a:lnTo>
                <a:lnTo>
                  <a:pt x="291" y="339"/>
                </a:lnTo>
                <a:lnTo>
                  <a:pt x="291" y="331"/>
                </a:lnTo>
                <a:lnTo>
                  <a:pt x="291" y="308"/>
                </a:lnTo>
                <a:lnTo>
                  <a:pt x="291" y="308"/>
                </a:lnTo>
                <a:lnTo>
                  <a:pt x="293" y="300"/>
                </a:lnTo>
                <a:lnTo>
                  <a:pt x="295" y="291"/>
                </a:lnTo>
                <a:lnTo>
                  <a:pt x="298" y="285"/>
                </a:lnTo>
                <a:lnTo>
                  <a:pt x="303" y="278"/>
                </a:lnTo>
                <a:lnTo>
                  <a:pt x="303" y="278"/>
                </a:lnTo>
                <a:lnTo>
                  <a:pt x="311" y="267"/>
                </a:lnTo>
                <a:lnTo>
                  <a:pt x="319" y="254"/>
                </a:lnTo>
                <a:lnTo>
                  <a:pt x="326" y="241"/>
                </a:lnTo>
                <a:lnTo>
                  <a:pt x="331" y="228"/>
                </a:lnTo>
                <a:lnTo>
                  <a:pt x="335" y="215"/>
                </a:lnTo>
                <a:lnTo>
                  <a:pt x="339" y="200"/>
                </a:lnTo>
                <a:lnTo>
                  <a:pt x="340" y="185"/>
                </a:lnTo>
                <a:lnTo>
                  <a:pt x="340" y="171"/>
                </a:lnTo>
                <a:lnTo>
                  <a:pt x="340" y="171"/>
                </a:lnTo>
                <a:lnTo>
                  <a:pt x="340" y="153"/>
                </a:lnTo>
                <a:lnTo>
                  <a:pt x="337" y="135"/>
                </a:lnTo>
                <a:lnTo>
                  <a:pt x="332" y="119"/>
                </a:lnTo>
                <a:lnTo>
                  <a:pt x="327" y="104"/>
                </a:lnTo>
                <a:lnTo>
                  <a:pt x="319" y="89"/>
                </a:lnTo>
                <a:lnTo>
                  <a:pt x="311" y="75"/>
                </a:lnTo>
                <a:lnTo>
                  <a:pt x="301" y="62"/>
                </a:lnTo>
                <a:lnTo>
                  <a:pt x="290" y="50"/>
                </a:lnTo>
                <a:lnTo>
                  <a:pt x="278" y="39"/>
                </a:lnTo>
                <a:lnTo>
                  <a:pt x="265" y="29"/>
                </a:lnTo>
                <a:lnTo>
                  <a:pt x="251" y="19"/>
                </a:lnTo>
                <a:lnTo>
                  <a:pt x="236" y="13"/>
                </a:lnTo>
                <a:lnTo>
                  <a:pt x="220" y="8"/>
                </a:lnTo>
                <a:lnTo>
                  <a:pt x="203" y="3"/>
                </a:lnTo>
                <a:lnTo>
                  <a:pt x="187" y="0"/>
                </a:lnTo>
                <a:lnTo>
                  <a:pt x="169" y="0"/>
                </a:lnTo>
                <a:lnTo>
                  <a:pt x="169" y="0"/>
                </a:lnTo>
                <a:close/>
                <a:moveTo>
                  <a:pt x="182" y="331"/>
                </a:moveTo>
                <a:lnTo>
                  <a:pt x="158" y="331"/>
                </a:lnTo>
                <a:lnTo>
                  <a:pt x="158" y="257"/>
                </a:lnTo>
                <a:lnTo>
                  <a:pt x="182" y="257"/>
                </a:lnTo>
                <a:lnTo>
                  <a:pt x="182" y="331"/>
                </a:lnTo>
                <a:close/>
                <a:moveTo>
                  <a:pt x="264" y="247"/>
                </a:moveTo>
                <a:lnTo>
                  <a:pt x="264" y="247"/>
                </a:lnTo>
                <a:lnTo>
                  <a:pt x="256" y="260"/>
                </a:lnTo>
                <a:lnTo>
                  <a:pt x="249" y="275"/>
                </a:lnTo>
                <a:lnTo>
                  <a:pt x="244" y="291"/>
                </a:lnTo>
                <a:lnTo>
                  <a:pt x="242" y="308"/>
                </a:lnTo>
                <a:lnTo>
                  <a:pt x="242" y="331"/>
                </a:lnTo>
                <a:lnTo>
                  <a:pt x="207" y="331"/>
                </a:lnTo>
                <a:lnTo>
                  <a:pt x="207" y="257"/>
                </a:lnTo>
                <a:lnTo>
                  <a:pt x="207" y="257"/>
                </a:lnTo>
                <a:lnTo>
                  <a:pt x="215" y="254"/>
                </a:lnTo>
                <a:lnTo>
                  <a:pt x="221" y="249"/>
                </a:lnTo>
                <a:lnTo>
                  <a:pt x="226" y="243"/>
                </a:lnTo>
                <a:lnTo>
                  <a:pt x="231" y="236"/>
                </a:lnTo>
                <a:lnTo>
                  <a:pt x="238" y="223"/>
                </a:lnTo>
                <a:lnTo>
                  <a:pt x="239" y="213"/>
                </a:lnTo>
                <a:lnTo>
                  <a:pt x="239" y="213"/>
                </a:lnTo>
                <a:lnTo>
                  <a:pt x="241" y="210"/>
                </a:lnTo>
                <a:lnTo>
                  <a:pt x="241" y="202"/>
                </a:lnTo>
                <a:lnTo>
                  <a:pt x="239" y="190"/>
                </a:lnTo>
                <a:lnTo>
                  <a:pt x="238" y="185"/>
                </a:lnTo>
                <a:lnTo>
                  <a:pt x="234" y="181"/>
                </a:lnTo>
                <a:lnTo>
                  <a:pt x="234" y="181"/>
                </a:lnTo>
                <a:lnTo>
                  <a:pt x="231" y="177"/>
                </a:lnTo>
                <a:lnTo>
                  <a:pt x="226" y="174"/>
                </a:lnTo>
                <a:lnTo>
                  <a:pt x="220" y="171"/>
                </a:lnTo>
                <a:lnTo>
                  <a:pt x="212" y="171"/>
                </a:lnTo>
                <a:lnTo>
                  <a:pt x="212" y="171"/>
                </a:lnTo>
                <a:lnTo>
                  <a:pt x="207" y="171"/>
                </a:lnTo>
                <a:lnTo>
                  <a:pt x="202" y="172"/>
                </a:lnTo>
                <a:lnTo>
                  <a:pt x="197" y="174"/>
                </a:lnTo>
                <a:lnTo>
                  <a:pt x="194" y="179"/>
                </a:lnTo>
                <a:lnTo>
                  <a:pt x="194" y="179"/>
                </a:lnTo>
                <a:lnTo>
                  <a:pt x="190" y="184"/>
                </a:lnTo>
                <a:lnTo>
                  <a:pt x="187" y="189"/>
                </a:lnTo>
                <a:lnTo>
                  <a:pt x="184" y="203"/>
                </a:lnTo>
                <a:lnTo>
                  <a:pt x="181" y="218"/>
                </a:lnTo>
                <a:lnTo>
                  <a:pt x="181" y="233"/>
                </a:lnTo>
                <a:lnTo>
                  <a:pt x="158" y="233"/>
                </a:lnTo>
                <a:lnTo>
                  <a:pt x="158" y="233"/>
                </a:lnTo>
                <a:lnTo>
                  <a:pt x="158" y="218"/>
                </a:lnTo>
                <a:lnTo>
                  <a:pt x="156" y="203"/>
                </a:lnTo>
                <a:lnTo>
                  <a:pt x="153" y="189"/>
                </a:lnTo>
                <a:lnTo>
                  <a:pt x="150" y="184"/>
                </a:lnTo>
                <a:lnTo>
                  <a:pt x="146" y="179"/>
                </a:lnTo>
                <a:lnTo>
                  <a:pt x="146" y="179"/>
                </a:lnTo>
                <a:lnTo>
                  <a:pt x="143" y="174"/>
                </a:lnTo>
                <a:lnTo>
                  <a:pt x="138" y="172"/>
                </a:lnTo>
                <a:lnTo>
                  <a:pt x="133" y="171"/>
                </a:lnTo>
                <a:lnTo>
                  <a:pt x="128" y="171"/>
                </a:lnTo>
                <a:lnTo>
                  <a:pt x="128" y="171"/>
                </a:lnTo>
                <a:lnTo>
                  <a:pt x="120" y="171"/>
                </a:lnTo>
                <a:lnTo>
                  <a:pt x="114" y="174"/>
                </a:lnTo>
                <a:lnTo>
                  <a:pt x="109" y="177"/>
                </a:lnTo>
                <a:lnTo>
                  <a:pt x="106" y="181"/>
                </a:lnTo>
                <a:lnTo>
                  <a:pt x="106" y="181"/>
                </a:lnTo>
                <a:lnTo>
                  <a:pt x="102" y="185"/>
                </a:lnTo>
                <a:lnTo>
                  <a:pt x="101" y="190"/>
                </a:lnTo>
                <a:lnTo>
                  <a:pt x="99" y="202"/>
                </a:lnTo>
                <a:lnTo>
                  <a:pt x="99" y="210"/>
                </a:lnTo>
                <a:lnTo>
                  <a:pt x="99" y="213"/>
                </a:lnTo>
                <a:lnTo>
                  <a:pt x="99" y="213"/>
                </a:lnTo>
                <a:lnTo>
                  <a:pt x="102" y="223"/>
                </a:lnTo>
                <a:lnTo>
                  <a:pt x="109" y="236"/>
                </a:lnTo>
                <a:lnTo>
                  <a:pt x="112" y="243"/>
                </a:lnTo>
                <a:lnTo>
                  <a:pt x="119" y="249"/>
                </a:lnTo>
                <a:lnTo>
                  <a:pt x="125" y="254"/>
                </a:lnTo>
                <a:lnTo>
                  <a:pt x="133" y="257"/>
                </a:lnTo>
                <a:lnTo>
                  <a:pt x="133" y="331"/>
                </a:lnTo>
                <a:lnTo>
                  <a:pt x="96" y="331"/>
                </a:lnTo>
                <a:lnTo>
                  <a:pt x="96" y="308"/>
                </a:lnTo>
                <a:lnTo>
                  <a:pt x="96" y="308"/>
                </a:lnTo>
                <a:lnTo>
                  <a:pt x="96" y="291"/>
                </a:lnTo>
                <a:lnTo>
                  <a:pt x="91" y="275"/>
                </a:lnTo>
                <a:lnTo>
                  <a:pt x="84" y="260"/>
                </a:lnTo>
                <a:lnTo>
                  <a:pt x="75" y="247"/>
                </a:lnTo>
                <a:lnTo>
                  <a:pt x="75" y="247"/>
                </a:lnTo>
                <a:lnTo>
                  <a:pt x="68" y="238"/>
                </a:lnTo>
                <a:lnTo>
                  <a:pt x="62" y="228"/>
                </a:lnTo>
                <a:lnTo>
                  <a:pt x="57" y="218"/>
                </a:lnTo>
                <a:lnTo>
                  <a:pt x="53" y="207"/>
                </a:lnTo>
                <a:lnTo>
                  <a:pt x="50" y="195"/>
                </a:lnTo>
                <a:lnTo>
                  <a:pt x="49" y="185"/>
                </a:lnTo>
                <a:lnTo>
                  <a:pt x="47" y="172"/>
                </a:lnTo>
                <a:lnTo>
                  <a:pt x="49" y="161"/>
                </a:lnTo>
                <a:lnTo>
                  <a:pt x="49" y="161"/>
                </a:lnTo>
                <a:lnTo>
                  <a:pt x="49" y="150"/>
                </a:lnTo>
                <a:lnTo>
                  <a:pt x="52" y="140"/>
                </a:lnTo>
                <a:lnTo>
                  <a:pt x="55" y="128"/>
                </a:lnTo>
                <a:lnTo>
                  <a:pt x="58" y="119"/>
                </a:lnTo>
                <a:lnTo>
                  <a:pt x="70" y="101"/>
                </a:lnTo>
                <a:lnTo>
                  <a:pt x="83" y="84"/>
                </a:lnTo>
                <a:lnTo>
                  <a:pt x="99" y="70"/>
                </a:lnTo>
                <a:lnTo>
                  <a:pt x="119" y="60"/>
                </a:lnTo>
                <a:lnTo>
                  <a:pt x="128" y="55"/>
                </a:lnTo>
                <a:lnTo>
                  <a:pt x="138" y="52"/>
                </a:lnTo>
                <a:lnTo>
                  <a:pt x="150" y="50"/>
                </a:lnTo>
                <a:lnTo>
                  <a:pt x="161" y="48"/>
                </a:lnTo>
                <a:lnTo>
                  <a:pt x="161" y="48"/>
                </a:lnTo>
                <a:lnTo>
                  <a:pt x="169" y="48"/>
                </a:lnTo>
                <a:lnTo>
                  <a:pt x="169" y="48"/>
                </a:lnTo>
                <a:lnTo>
                  <a:pt x="182" y="48"/>
                </a:lnTo>
                <a:lnTo>
                  <a:pt x="194" y="50"/>
                </a:lnTo>
                <a:lnTo>
                  <a:pt x="207" y="53"/>
                </a:lnTo>
                <a:lnTo>
                  <a:pt x="216" y="58"/>
                </a:lnTo>
                <a:lnTo>
                  <a:pt x="228" y="63"/>
                </a:lnTo>
                <a:lnTo>
                  <a:pt x="238" y="70"/>
                </a:lnTo>
                <a:lnTo>
                  <a:pt x="247" y="76"/>
                </a:lnTo>
                <a:lnTo>
                  <a:pt x="256" y="84"/>
                </a:lnTo>
                <a:lnTo>
                  <a:pt x="264" y="93"/>
                </a:lnTo>
                <a:lnTo>
                  <a:pt x="270" y="102"/>
                </a:lnTo>
                <a:lnTo>
                  <a:pt x="277" y="112"/>
                </a:lnTo>
                <a:lnTo>
                  <a:pt x="282" y="123"/>
                </a:lnTo>
                <a:lnTo>
                  <a:pt x="287" y="133"/>
                </a:lnTo>
                <a:lnTo>
                  <a:pt x="290" y="146"/>
                </a:lnTo>
                <a:lnTo>
                  <a:pt x="291" y="158"/>
                </a:lnTo>
                <a:lnTo>
                  <a:pt x="291" y="171"/>
                </a:lnTo>
                <a:lnTo>
                  <a:pt x="291" y="171"/>
                </a:lnTo>
                <a:lnTo>
                  <a:pt x="290" y="190"/>
                </a:lnTo>
                <a:lnTo>
                  <a:pt x="285" y="212"/>
                </a:lnTo>
                <a:lnTo>
                  <a:pt x="277" y="229"/>
                </a:lnTo>
                <a:lnTo>
                  <a:pt x="264" y="247"/>
                </a:lnTo>
                <a:lnTo>
                  <a:pt x="264" y="247"/>
                </a:lnTo>
                <a:close/>
                <a:moveTo>
                  <a:pt x="205" y="231"/>
                </a:moveTo>
                <a:lnTo>
                  <a:pt x="205" y="231"/>
                </a:lnTo>
                <a:lnTo>
                  <a:pt x="207" y="207"/>
                </a:lnTo>
                <a:lnTo>
                  <a:pt x="208" y="199"/>
                </a:lnTo>
                <a:lnTo>
                  <a:pt x="212" y="195"/>
                </a:lnTo>
                <a:lnTo>
                  <a:pt x="212" y="195"/>
                </a:lnTo>
                <a:lnTo>
                  <a:pt x="215" y="195"/>
                </a:lnTo>
                <a:lnTo>
                  <a:pt x="215" y="195"/>
                </a:lnTo>
                <a:lnTo>
                  <a:pt x="216" y="202"/>
                </a:lnTo>
                <a:lnTo>
                  <a:pt x="216" y="208"/>
                </a:lnTo>
                <a:lnTo>
                  <a:pt x="216" y="208"/>
                </a:lnTo>
                <a:lnTo>
                  <a:pt x="212" y="221"/>
                </a:lnTo>
                <a:lnTo>
                  <a:pt x="205" y="231"/>
                </a:lnTo>
                <a:lnTo>
                  <a:pt x="205" y="231"/>
                </a:lnTo>
                <a:close/>
                <a:moveTo>
                  <a:pt x="133" y="231"/>
                </a:moveTo>
                <a:lnTo>
                  <a:pt x="133" y="231"/>
                </a:lnTo>
                <a:lnTo>
                  <a:pt x="128" y="221"/>
                </a:lnTo>
                <a:lnTo>
                  <a:pt x="124" y="208"/>
                </a:lnTo>
                <a:lnTo>
                  <a:pt x="124" y="208"/>
                </a:lnTo>
                <a:lnTo>
                  <a:pt x="124" y="202"/>
                </a:lnTo>
                <a:lnTo>
                  <a:pt x="125" y="195"/>
                </a:lnTo>
                <a:lnTo>
                  <a:pt x="125" y="195"/>
                </a:lnTo>
                <a:lnTo>
                  <a:pt x="128" y="195"/>
                </a:lnTo>
                <a:lnTo>
                  <a:pt x="128" y="195"/>
                </a:lnTo>
                <a:lnTo>
                  <a:pt x="130" y="199"/>
                </a:lnTo>
                <a:lnTo>
                  <a:pt x="132" y="207"/>
                </a:lnTo>
                <a:lnTo>
                  <a:pt x="133" y="231"/>
                </a:lnTo>
                <a:lnTo>
                  <a:pt x="133" y="2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4022" y="0"/>
            <a:ext cx="924674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Truck"/>
          <p:cNvGrpSpPr/>
          <p:nvPr/>
        </p:nvGrpSpPr>
        <p:grpSpPr>
          <a:xfrm>
            <a:off x="2910946" y="2739590"/>
            <a:ext cx="650825" cy="402001"/>
            <a:chOff x="9790495" y="3239591"/>
            <a:chExt cx="650825" cy="402001"/>
          </a:xfrm>
        </p:grpSpPr>
        <p:sp>
          <p:nvSpPr>
            <p:cNvPr id="18" name="Freeform 355"/>
            <p:cNvSpPr>
              <a:spLocks noEditPoints="1"/>
            </p:cNvSpPr>
            <p:nvPr/>
          </p:nvSpPr>
          <p:spPr bwMode="auto">
            <a:xfrm>
              <a:off x="10309756" y="3399763"/>
              <a:ext cx="131564" cy="192961"/>
            </a:xfrm>
            <a:custGeom>
              <a:avLst/>
              <a:gdLst>
                <a:gd name="T0" fmla="*/ 54 w 90"/>
                <a:gd name="T1" fmla="*/ 0 h 132"/>
                <a:gd name="T2" fmla="*/ 10 w 90"/>
                <a:gd name="T3" fmla="*/ 0 h 132"/>
                <a:gd name="T4" fmla="*/ 10 w 90"/>
                <a:gd name="T5" fmla="*/ 0 h 132"/>
                <a:gd name="T6" fmla="*/ 7 w 90"/>
                <a:gd name="T7" fmla="*/ 0 h 132"/>
                <a:gd name="T8" fmla="*/ 4 w 90"/>
                <a:gd name="T9" fmla="*/ 3 h 132"/>
                <a:gd name="T10" fmla="*/ 2 w 90"/>
                <a:gd name="T11" fmla="*/ 5 h 132"/>
                <a:gd name="T12" fmla="*/ 0 w 90"/>
                <a:gd name="T13" fmla="*/ 8 h 132"/>
                <a:gd name="T14" fmla="*/ 0 w 90"/>
                <a:gd name="T15" fmla="*/ 124 h 132"/>
                <a:gd name="T16" fmla="*/ 0 w 90"/>
                <a:gd name="T17" fmla="*/ 124 h 132"/>
                <a:gd name="T18" fmla="*/ 2 w 90"/>
                <a:gd name="T19" fmla="*/ 127 h 132"/>
                <a:gd name="T20" fmla="*/ 4 w 90"/>
                <a:gd name="T21" fmla="*/ 130 h 132"/>
                <a:gd name="T22" fmla="*/ 7 w 90"/>
                <a:gd name="T23" fmla="*/ 132 h 132"/>
                <a:gd name="T24" fmla="*/ 10 w 90"/>
                <a:gd name="T25" fmla="*/ 132 h 132"/>
                <a:gd name="T26" fmla="*/ 80 w 90"/>
                <a:gd name="T27" fmla="*/ 132 h 132"/>
                <a:gd name="T28" fmla="*/ 80 w 90"/>
                <a:gd name="T29" fmla="*/ 132 h 132"/>
                <a:gd name="T30" fmla="*/ 83 w 90"/>
                <a:gd name="T31" fmla="*/ 132 h 132"/>
                <a:gd name="T32" fmla="*/ 87 w 90"/>
                <a:gd name="T33" fmla="*/ 130 h 132"/>
                <a:gd name="T34" fmla="*/ 88 w 90"/>
                <a:gd name="T35" fmla="*/ 127 h 132"/>
                <a:gd name="T36" fmla="*/ 90 w 90"/>
                <a:gd name="T37" fmla="*/ 124 h 132"/>
                <a:gd name="T38" fmla="*/ 90 w 90"/>
                <a:gd name="T39" fmla="*/ 47 h 132"/>
                <a:gd name="T40" fmla="*/ 90 w 90"/>
                <a:gd name="T41" fmla="*/ 47 h 132"/>
                <a:gd name="T42" fmla="*/ 88 w 90"/>
                <a:gd name="T43" fmla="*/ 42 h 132"/>
                <a:gd name="T44" fmla="*/ 62 w 90"/>
                <a:gd name="T45" fmla="*/ 3 h 132"/>
                <a:gd name="T46" fmla="*/ 62 w 90"/>
                <a:gd name="T47" fmla="*/ 3 h 132"/>
                <a:gd name="T48" fmla="*/ 59 w 90"/>
                <a:gd name="T49" fmla="*/ 1 h 132"/>
                <a:gd name="T50" fmla="*/ 54 w 90"/>
                <a:gd name="T51" fmla="*/ 0 h 132"/>
                <a:gd name="T52" fmla="*/ 54 w 90"/>
                <a:gd name="T53" fmla="*/ 0 h 132"/>
                <a:gd name="T54" fmla="*/ 23 w 90"/>
                <a:gd name="T55" fmla="*/ 32 h 132"/>
                <a:gd name="T56" fmla="*/ 23 w 90"/>
                <a:gd name="T57" fmla="*/ 19 h 132"/>
                <a:gd name="T58" fmla="*/ 23 w 90"/>
                <a:gd name="T59" fmla="*/ 19 h 132"/>
                <a:gd name="T60" fmla="*/ 23 w 90"/>
                <a:gd name="T61" fmla="*/ 16 h 132"/>
                <a:gd name="T62" fmla="*/ 25 w 90"/>
                <a:gd name="T63" fmla="*/ 13 h 132"/>
                <a:gd name="T64" fmla="*/ 28 w 90"/>
                <a:gd name="T65" fmla="*/ 11 h 132"/>
                <a:gd name="T66" fmla="*/ 31 w 90"/>
                <a:gd name="T67" fmla="*/ 9 h 132"/>
                <a:gd name="T68" fmla="*/ 51 w 90"/>
                <a:gd name="T69" fmla="*/ 9 h 132"/>
                <a:gd name="T70" fmla="*/ 51 w 90"/>
                <a:gd name="T71" fmla="*/ 9 h 132"/>
                <a:gd name="T72" fmla="*/ 54 w 90"/>
                <a:gd name="T73" fmla="*/ 11 h 132"/>
                <a:gd name="T74" fmla="*/ 57 w 90"/>
                <a:gd name="T75" fmla="*/ 14 h 132"/>
                <a:gd name="T76" fmla="*/ 67 w 90"/>
                <a:gd name="T77" fmla="*/ 27 h 132"/>
                <a:gd name="T78" fmla="*/ 67 w 90"/>
                <a:gd name="T79" fmla="*/ 27 h 132"/>
                <a:gd name="T80" fmla="*/ 69 w 90"/>
                <a:gd name="T81" fmla="*/ 32 h 132"/>
                <a:gd name="T82" fmla="*/ 67 w 90"/>
                <a:gd name="T83" fmla="*/ 37 h 132"/>
                <a:gd name="T84" fmla="*/ 64 w 90"/>
                <a:gd name="T85" fmla="*/ 40 h 132"/>
                <a:gd name="T86" fmla="*/ 61 w 90"/>
                <a:gd name="T87" fmla="*/ 42 h 132"/>
                <a:gd name="T88" fmla="*/ 31 w 90"/>
                <a:gd name="T89" fmla="*/ 42 h 132"/>
                <a:gd name="T90" fmla="*/ 31 w 90"/>
                <a:gd name="T91" fmla="*/ 42 h 132"/>
                <a:gd name="T92" fmla="*/ 28 w 90"/>
                <a:gd name="T93" fmla="*/ 40 h 132"/>
                <a:gd name="T94" fmla="*/ 25 w 90"/>
                <a:gd name="T95" fmla="*/ 39 h 132"/>
                <a:gd name="T96" fmla="*/ 23 w 90"/>
                <a:gd name="T97" fmla="*/ 35 h 132"/>
                <a:gd name="T98" fmla="*/ 23 w 90"/>
                <a:gd name="T99" fmla="*/ 32 h 132"/>
                <a:gd name="T100" fmla="*/ 23 w 90"/>
                <a:gd name="T101" fmla="*/ 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0" h="132">
                  <a:moveTo>
                    <a:pt x="54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2" y="127"/>
                  </a:lnTo>
                  <a:lnTo>
                    <a:pt x="4" y="130"/>
                  </a:lnTo>
                  <a:lnTo>
                    <a:pt x="7" y="132"/>
                  </a:lnTo>
                  <a:lnTo>
                    <a:pt x="10" y="132"/>
                  </a:lnTo>
                  <a:lnTo>
                    <a:pt x="80" y="132"/>
                  </a:lnTo>
                  <a:lnTo>
                    <a:pt x="80" y="132"/>
                  </a:lnTo>
                  <a:lnTo>
                    <a:pt x="83" y="132"/>
                  </a:lnTo>
                  <a:lnTo>
                    <a:pt x="87" y="130"/>
                  </a:lnTo>
                  <a:lnTo>
                    <a:pt x="88" y="127"/>
                  </a:lnTo>
                  <a:lnTo>
                    <a:pt x="90" y="124"/>
                  </a:lnTo>
                  <a:lnTo>
                    <a:pt x="90" y="47"/>
                  </a:lnTo>
                  <a:lnTo>
                    <a:pt x="90" y="47"/>
                  </a:lnTo>
                  <a:lnTo>
                    <a:pt x="88" y="42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59" y="1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23" y="32"/>
                  </a:moveTo>
                  <a:lnTo>
                    <a:pt x="23" y="19"/>
                  </a:lnTo>
                  <a:lnTo>
                    <a:pt x="23" y="19"/>
                  </a:lnTo>
                  <a:lnTo>
                    <a:pt x="23" y="16"/>
                  </a:lnTo>
                  <a:lnTo>
                    <a:pt x="25" y="13"/>
                  </a:lnTo>
                  <a:lnTo>
                    <a:pt x="28" y="11"/>
                  </a:lnTo>
                  <a:lnTo>
                    <a:pt x="31" y="9"/>
                  </a:lnTo>
                  <a:lnTo>
                    <a:pt x="51" y="9"/>
                  </a:lnTo>
                  <a:lnTo>
                    <a:pt x="51" y="9"/>
                  </a:lnTo>
                  <a:lnTo>
                    <a:pt x="54" y="11"/>
                  </a:lnTo>
                  <a:lnTo>
                    <a:pt x="57" y="14"/>
                  </a:lnTo>
                  <a:lnTo>
                    <a:pt x="67" y="27"/>
                  </a:lnTo>
                  <a:lnTo>
                    <a:pt x="67" y="27"/>
                  </a:lnTo>
                  <a:lnTo>
                    <a:pt x="69" y="32"/>
                  </a:lnTo>
                  <a:lnTo>
                    <a:pt x="67" y="37"/>
                  </a:lnTo>
                  <a:lnTo>
                    <a:pt x="64" y="40"/>
                  </a:lnTo>
                  <a:lnTo>
                    <a:pt x="61" y="42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28" y="40"/>
                  </a:lnTo>
                  <a:lnTo>
                    <a:pt x="25" y="39"/>
                  </a:lnTo>
                  <a:lnTo>
                    <a:pt x="23" y="35"/>
                  </a:lnTo>
                  <a:lnTo>
                    <a:pt x="23" y="32"/>
                  </a:lnTo>
                  <a:lnTo>
                    <a:pt x="23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56"/>
            <p:cNvSpPr>
              <a:spLocks/>
            </p:cNvSpPr>
            <p:nvPr/>
          </p:nvSpPr>
          <p:spPr bwMode="auto">
            <a:xfrm>
              <a:off x="9790495" y="3239591"/>
              <a:ext cx="516024" cy="402001"/>
            </a:xfrm>
            <a:custGeom>
              <a:avLst/>
              <a:gdLst>
                <a:gd name="T0" fmla="*/ 8 w 353"/>
                <a:gd name="T1" fmla="*/ 0 h 275"/>
                <a:gd name="T2" fmla="*/ 5 w 353"/>
                <a:gd name="T3" fmla="*/ 0 h 275"/>
                <a:gd name="T4" fmla="*/ 0 w 353"/>
                <a:gd name="T5" fmla="*/ 4 h 275"/>
                <a:gd name="T6" fmla="*/ 0 w 353"/>
                <a:gd name="T7" fmla="*/ 212 h 275"/>
                <a:gd name="T8" fmla="*/ 0 w 353"/>
                <a:gd name="T9" fmla="*/ 215 h 275"/>
                <a:gd name="T10" fmla="*/ 5 w 353"/>
                <a:gd name="T11" fmla="*/ 220 h 275"/>
                <a:gd name="T12" fmla="*/ 22 w 353"/>
                <a:gd name="T13" fmla="*/ 220 h 275"/>
                <a:gd name="T14" fmla="*/ 26 w 353"/>
                <a:gd name="T15" fmla="*/ 221 h 275"/>
                <a:gd name="T16" fmla="*/ 31 w 353"/>
                <a:gd name="T17" fmla="*/ 228 h 275"/>
                <a:gd name="T18" fmla="*/ 31 w 353"/>
                <a:gd name="T19" fmla="*/ 231 h 275"/>
                <a:gd name="T20" fmla="*/ 31 w 353"/>
                <a:gd name="T21" fmla="*/ 247 h 275"/>
                <a:gd name="T22" fmla="*/ 40 w 353"/>
                <a:gd name="T23" fmla="*/ 265 h 275"/>
                <a:gd name="T24" fmla="*/ 42 w 353"/>
                <a:gd name="T25" fmla="*/ 269 h 275"/>
                <a:gd name="T26" fmla="*/ 53 w 353"/>
                <a:gd name="T27" fmla="*/ 274 h 275"/>
                <a:gd name="T28" fmla="*/ 75 w 353"/>
                <a:gd name="T29" fmla="*/ 275 h 275"/>
                <a:gd name="T30" fmla="*/ 93 w 353"/>
                <a:gd name="T31" fmla="*/ 265 h 275"/>
                <a:gd name="T32" fmla="*/ 102 w 353"/>
                <a:gd name="T33" fmla="*/ 249 h 275"/>
                <a:gd name="T34" fmla="*/ 104 w 353"/>
                <a:gd name="T35" fmla="*/ 239 h 275"/>
                <a:gd name="T36" fmla="*/ 104 w 353"/>
                <a:gd name="T37" fmla="*/ 231 h 275"/>
                <a:gd name="T38" fmla="*/ 106 w 353"/>
                <a:gd name="T39" fmla="*/ 223 h 275"/>
                <a:gd name="T40" fmla="*/ 112 w 353"/>
                <a:gd name="T41" fmla="*/ 220 h 275"/>
                <a:gd name="T42" fmla="*/ 241 w 353"/>
                <a:gd name="T43" fmla="*/ 220 h 275"/>
                <a:gd name="T44" fmla="*/ 247 w 353"/>
                <a:gd name="T45" fmla="*/ 225 h 275"/>
                <a:gd name="T46" fmla="*/ 249 w 353"/>
                <a:gd name="T47" fmla="*/ 231 h 275"/>
                <a:gd name="T48" fmla="*/ 249 w 353"/>
                <a:gd name="T49" fmla="*/ 239 h 275"/>
                <a:gd name="T50" fmla="*/ 252 w 353"/>
                <a:gd name="T51" fmla="*/ 257 h 275"/>
                <a:gd name="T52" fmla="*/ 259 w 353"/>
                <a:gd name="T53" fmla="*/ 265 h 275"/>
                <a:gd name="T54" fmla="*/ 260 w 353"/>
                <a:gd name="T55" fmla="*/ 269 h 275"/>
                <a:gd name="T56" fmla="*/ 283 w 353"/>
                <a:gd name="T57" fmla="*/ 275 h 275"/>
                <a:gd name="T58" fmla="*/ 303 w 353"/>
                <a:gd name="T59" fmla="*/ 272 h 275"/>
                <a:gd name="T60" fmla="*/ 317 w 353"/>
                <a:gd name="T61" fmla="*/ 259 h 275"/>
                <a:gd name="T62" fmla="*/ 322 w 353"/>
                <a:gd name="T63" fmla="*/ 239 h 275"/>
                <a:gd name="T64" fmla="*/ 321 w 353"/>
                <a:gd name="T65" fmla="*/ 231 h 275"/>
                <a:gd name="T66" fmla="*/ 322 w 353"/>
                <a:gd name="T67" fmla="*/ 228 h 275"/>
                <a:gd name="T68" fmla="*/ 327 w 353"/>
                <a:gd name="T69" fmla="*/ 221 h 275"/>
                <a:gd name="T70" fmla="*/ 344 w 353"/>
                <a:gd name="T71" fmla="*/ 220 h 275"/>
                <a:gd name="T72" fmla="*/ 348 w 353"/>
                <a:gd name="T73" fmla="*/ 220 h 275"/>
                <a:gd name="T74" fmla="*/ 352 w 353"/>
                <a:gd name="T75" fmla="*/ 215 h 275"/>
                <a:gd name="T76" fmla="*/ 353 w 353"/>
                <a:gd name="T77" fmla="*/ 8 h 275"/>
                <a:gd name="T78" fmla="*/ 352 w 353"/>
                <a:gd name="T79" fmla="*/ 4 h 275"/>
                <a:gd name="T80" fmla="*/ 348 w 353"/>
                <a:gd name="T81" fmla="*/ 0 h 275"/>
                <a:gd name="T82" fmla="*/ 344 w 353"/>
                <a:gd name="T83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3" h="275">
                  <a:moveTo>
                    <a:pt x="344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0" y="215"/>
                  </a:lnTo>
                  <a:lnTo>
                    <a:pt x="1" y="218"/>
                  </a:lnTo>
                  <a:lnTo>
                    <a:pt x="5" y="220"/>
                  </a:lnTo>
                  <a:lnTo>
                    <a:pt x="8" y="220"/>
                  </a:lnTo>
                  <a:lnTo>
                    <a:pt x="22" y="220"/>
                  </a:lnTo>
                  <a:lnTo>
                    <a:pt x="22" y="220"/>
                  </a:lnTo>
                  <a:lnTo>
                    <a:pt x="26" y="221"/>
                  </a:lnTo>
                  <a:lnTo>
                    <a:pt x="29" y="223"/>
                  </a:lnTo>
                  <a:lnTo>
                    <a:pt x="31" y="228"/>
                  </a:lnTo>
                  <a:lnTo>
                    <a:pt x="31" y="231"/>
                  </a:lnTo>
                  <a:lnTo>
                    <a:pt x="31" y="231"/>
                  </a:lnTo>
                  <a:lnTo>
                    <a:pt x="31" y="239"/>
                  </a:lnTo>
                  <a:lnTo>
                    <a:pt x="31" y="247"/>
                  </a:lnTo>
                  <a:lnTo>
                    <a:pt x="34" y="257"/>
                  </a:lnTo>
                  <a:lnTo>
                    <a:pt x="40" y="265"/>
                  </a:lnTo>
                  <a:lnTo>
                    <a:pt x="40" y="265"/>
                  </a:lnTo>
                  <a:lnTo>
                    <a:pt x="42" y="269"/>
                  </a:lnTo>
                  <a:lnTo>
                    <a:pt x="42" y="269"/>
                  </a:lnTo>
                  <a:lnTo>
                    <a:pt x="53" y="274"/>
                  </a:lnTo>
                  <a:lnTo>
                    <a:pt x="65" y="275"/>
                  </a:lnTo>
                  <a:lnTo>
                    <a:pt x="75" y="275"/>
                  </a:lnTo>
                  <a:lnTo>
                    <a:pt x="84" y="272"/>
                  </a:lnTo>
                  <a:lnTo>
                    <a:pt x="93" y="265"/>
                  </a:lnTo>
                  <a:lnTo>
                    <a:pt x="99" y="259"/>
                  </a:lnTo>
                  <a:lnTo>
                    <a:pt x="102" y="249"/>
                  </a:lnTo>
                  <a:lnTo>
                    <a:pt x="104" y="239"/>
                  </a:lnTo>
                  <a:lnTo>
                    <a:pt x="104" y="239"/>
                  </a:lnTo>
                  <a:lnTo>
                    <a:pt x="104" y="231"/>
                  </a:lnTo>
                  <a:lnTo>
                    <a:pt x="104" y="231"/>
                  </a:lnTo>
                  <a:lnTo>
                    <a:pt x="104" y="228"/>
                  </a:lnTo>
                  <a:lnTo>
                    <a:pt x="106" y="223"/>
                  </a:lnTo>
                  <a:lnTo>
                    <a:pt x="109" y="221"/>
                  </a:lnTo>
                  <a:lnTo>
                    <a:pt x="112" y="220"/>
                  </a:lnTo>
                  <a:lnTo>
                    <a:pt x="241" y="220"/>
                  </a:lnTo>
                  <a:lnTo>
                    <a:pt x="241" y="220"/>
                  </a:lnTo>
                  <a:lnTo>
                    <a:pt x="244" y="221"/>
                  </a:lnTo>
                  <a:lnTo>
                    <a:pt x="247" y="225"/>
                  </a:lnTo>
                  <a:lnTo>
                    <a:pt x="249" y="228"/>
                  </a:lnTo>
                  <a:lnTo>
                    <a:pt x="249" y="231"/>
                  </a:lnTo>
                  <a:lnTo>
                    <a:pt x="249" y="231"/>
                  </a:lnTo>
                  <a:lnTo>
                    <a:pt x="249" y="239"/>
                  </a:lnTo>
                  <a:lnTo>
                    <a:pt x="249" y="247"/>
                  </a:lnTo>
                  <a:lnTo>
                    <a:pt x="252" y="257"/>
                  </a:lnTo>
                  <a:lnTo>
                    <a:pt x="259" y="265"/>
                  </a:lnTo>
                  <a:lnTo>
                    <a:pt x="259" y="265"/>
                  </a:lnTo>
                  <a:lnTo>
                    <a:pt x="260" y="269"/>
                  </a:lnTo>
                  <a:lnTo>
                    <a:pt x="260" y="269"/>
                  </a:lnTo>
                  <a:lnTo>
                    <a:pt x="272" y="274"/>
                  </a:lnTo>
                  <a:lnTo>
                    <a:pt x="283" y="275"/>
                  </a:lnTo>
                  <a:lnTo>
                    <a:pt x="293" y="275"/>
                  </a:lnTo>
                  <a:lnTo>
                    <a:pt x="303" y="272"/>
                  </a:lnTo>
                  <a:lnTo>
                    <a:pt x="311" y="265"/>
                  </a:lnTo>
                  <a:lnTo>
                    <a:pt x="317" y="259"/>
                  </a:lnTo>
                  <a:lnTo>
                    <a:pt x="321" y="249"/>
                  </a:lnTo>
                  <a:lnTo>
                    <a:pt x="322" y="239"/>
                  </a:lnTo>
                  <a:lnTo>
                    <a:pt x="322" y="239"/>
                  </a:lnTo>
                  <a:lnTo>
                    <a:pt x="321" y="231"/>
                  </a:lnTo>
                  <a:lnTo>
                    <a:pt x="321" y="231"/>
                  </a:lnTo>
                  <a:lnTo>
                    <a:pt x="322" y="228"/>
                  </a:lnTo>
                  <a:lnTo>
                    <a:pt x="324" y="223"/>
                  </a:lnTo>
                  <a:lnTo>
                    <a:pt x="327" y="221"/>
                  </a:lnTo>
                  <a:lnTo>
                    <a:pt x="331" y="220"/>
                  </a:lnTo>
                  <a:lnTo>
                    <a:pt x="344" y="220"/>
                  </a:lnTo>
                  <a:lnTo>
                    <a:pt x="344" y="220"/>
                  </a:lnTo>
                  <a:lnTo>
                    <a:pt x="348" y="220"/>
                  </a:lnTo>
                  <a:lnTo>
                    <a:pt x="350" y="218"/>
                  </a:lnTo>
                  <a:lnTo>
                    <a:pt x="352" y="215"/>
                  </a:lnTo>
                  <a:lnTo>
                    <a:pt x="353" y="212"/>
                  </a:lnTo>
                  <a:lnTo>
                    <a:pt x="353" y="8"/>
                  </a:lnTo>
                  <a:lnTo>
                    <a:pt x="353" y="8"/>
                  </a:lnTo>
                  <a:lnTo>
                    <a:pt x="352" y="4"/>
                  </a:lnTo>
                  <a:lnTo>
                    <a:pt x="350" y="1"/>
                  </a:lnTo>
                  <a:lnTo>
                    <a:pt x="348" y="0"/>
                  </a:lnTo>
                  <a:lnTo>
                    <a:pt x="344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72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-304800" y="905010"/>
            <a:ext cx="56769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Title"/>
          <p:cNvSpPr txBox="1"/>
          <p:nvPr/>
        </p:nvSpPr>
        <p:spPr>
          <a:xfrm>
            <a:off x="-116115" y="286357"/>
            <a:ext cx="10064155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RECOMMENDATIONS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54045" y="1307039"/>
            <a:ext cx="3545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CRITERIA FOR PARTICIPANTS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55754" y="1302622"/>
            <a:ext cx="2995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TASK FORCE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99115" y="1436735"/>
            <a:ext cx="4057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COHORT JOB-READINESS TRAINING</a:t>
            </a:r>
            <a:endParaRPr lang="en-US" sz="2000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171840" y="1237713"/>
            <a:ext cx="268605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5754" y="1193066"/>
            <a:ext cx="268605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699115" y="1343194"/>
            <a:ext cx="268605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71840" y="2269711"/>
            <a:ext cx="3276672" cy="156966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txBody>
          <a:bodyPr wrap="square" lIns="228600" tIns="91440" rIns="228600" bIns="9144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~First-Time</a:t>
            </a:r>
            <a:endParaRPr lang="en-US" sz="2000" dirty="0">
              <a:solidFill>
                <a:srgbClr val="E0F2D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~Non-Violent</a:t>
            </a:r>
            <a:endParaRPr lang="en-US" sz="2000" dirty="0">
              <a:solidFill>
                <a:srgbClr val="E0F2D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~Voluntary</a:t>
            </a:r>
            <a:endParaRPr lang="en-US" sz="2000" dirty="0">
              <a:solidFill>
                <a:srgbClr val="E0F2D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7513" y="2289792"/>
            <a:ext cx="3520207" cy="433965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txBody>
          <a:bodyPr wrap="square" lIns="228600" tIns="91440" rIns="228600" bIns="9144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 guidelines and goals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~Judges &amp; Prosecutors</a:t>
            </a:r>
            <a:endParaRPr lang="en-US" sz="2000" dirty="0">
              <a:solidFill>
                <a:srgbClr val="E0F2D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~Attorneys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~Probation and Parole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~Police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~Community Partners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~Employers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~Schools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764825" y="2272327"/>
            <a:ext cx="3781175" cy="249299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txBody>
          <a:bodyPr wrap="square" lIns="228600" tIns="91440" rIns="228600" bIns="9144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~Application and interviewing techniques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~Basic expectations of employment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~Communication skills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2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Ste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771798"/>
              </p:ext>
            </p:extLst>
          </p:nvPr>
        </p:nvGraphicFramePr>
        <p:xfrm>
          <a:off x="851722" y="5120913"/>
          <a:ext cx="6015804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0744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5345060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4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Hospitality services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graphicFrame>
        <p:nvGraphicFramePr>
          <p:cNvPr id="12" name="Ste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187401"/>
              </p:ext>
            </p:extLst>
          </p:nvPr>
        </p:nvGraphicFramePr>
        <p:xfrm>
          <a:off x="851721" y="4042698"/>
          <a:ext cx="5968179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65434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5302745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4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Nursing</a:t>
                      </a:r>
                      <a:r>
                        <a:rPr lang="en-US" sz="20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assistant, home health care, dental assistants</a:t>
                      </a:r>
                      <a:endParaRPr lang="en-US" sz="20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graphicFrame>
        <p:nvGraphicFramePr>
          <p:cNvPr id="11" name="Ste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681099"/>
              </p:ext>
            </p:extLst>
          </p:nvPr>
        </p:nvGraphicFramePr>
        <p:xfrm>
          <a:off x="851721" y="2964482"/>
          <a:ext cx="5920554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2279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5248275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4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Welding, plumbing,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electrical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graphicFrame>
        <p:nvGraphicFramePr>
          <p:cNvPr id="4" name="Ste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068984"/>
              </p:ext>
            </p:extLst>
          </p:nvPr>
        </p:nvGraphicFramePr>
        <p:xfrm>
          <a:off x="851722" y="1886266"/>
          <a:ext cx="5901504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7999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5243505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4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Truck</a:t>
                      </a:r>
                      <a:r>
                        <a:rPr lang="en-US" sz="2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drivers and automotive professions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sp>
        <p:nvSpPr>
          <p:cNvPr id="14" name="Sub Title"/>
          <p:cNvSpPr txBox="1"/>
          <p:nvPr/>
        </p:nvSpPr>
        <p:spPr>
          <a:xfrm>
            <a:off x="0" y="1356642"/>
            <a:ext cx="7318029" cy="369332"/>
          </a:xfrm>
          <a:prstGeom prst="rect">
            <a:avLst/>
          </a:prstGeom>
          <a:noFill/>
        </p:spPr>
        <p:txBody>
          <a:bodyPr wrap="square" lIns="457200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 to tradeschools.net and Real Work Matters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Title Line"/>
          <p:cNvCxnSpPr/>
          <p:nvPr/>
        </p:nvCxnSpPr>
        <p:spPr>
          <a:xfrm>
            <a:off x="-304800" y="1314450"/>
            <a:ext cx="575701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Title"/>
          <p:cNvSpPr txBox="1"/>
          <p:nvPr/>
        </p:nvSpPr>
        <p:spPr>
          <a:xfrm>
            <a:off x="-116115" y="695797"/>
            <a:ext cx="8002815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Highly Employable Fields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762750" y="1876846"/>
            <a:ext cx="3638550" cy="923925"/>
            <a:chOff x="6762750" y="2190750"/>
            <a:chExt cx="3638550" cy="923925"/>
          </a:xfrm>
        </p:grpSpPr>
        <p:sp>
          <p:nvSpPr>
            <p:cNvPr id="5" name="Rectangle 4"/>
            <p:cNvSpPr/>
            <p:nvPr/>
          </p:nvSpPr>
          <p:spPr>
            <a:xfrm>
              <a:off x="6762750" y="2190750"/>
              <a:ext cx="3638550" cy="923925"/>
            </a:xfrm>
            <a:prstGeom prst="rect">
              <a:avLst/>
            </a:prstGeom>
            <a:solidFill>
              <a:srgbClr val="A9DB8D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791325" y="2306999"/>
              <a:ext cx="3609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Starting salary @ $44,000+</a:t>
              </a:r>
            </a:p>
            <a:p>
              <a:r>
                <a:rPr lang="en-US" dirty="0" smtClean="0">
                  <a:solidFill>
                    <a:schemeClr val="bg2"/>
                  </a:solidFill>
                </a:rPr>
                <a:t>Training cost @ $3,000-$5,000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61535" y="2950936"/>
            <a:ext cx="3638550" cy="923925"/>
            <a:chOff x="6762750" y="2190750"/>
            <a:chExt cx="3638550" cy="923925"/>
          </a:xfrm>
        </p:grpSpPr>
        <p:sp>
          <p:nvSpPr>
            <p:cNvPr id="19" name="Rectangle 18"/>
            <p:cNvSpPr/>
            <p:nvPr/>
          </p:nvSpPr>
          <p:spPr>
            <a:xfrm>
              <a:off x="6762750" y="2190750"/>
              <a:ext cx="3638550" cy="923925"/>
            </a:xfrm>
            <a:prstGeom prst="rect">
              <a:avLst/>
            </a:prstGeom>
            <a:solidFill>
              <a:srgbClr val="A9DB8D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91325" y="2306999"/>
              <a:ext cx="3609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Starting salary @ $57,000+</a:t>
              </a:r>
            </a:p>
            <a:p>
              <a:r>
                <a:rPr lang="en-US" dirty="0" smtClean="0">
                  <a:solidFill>
                    <a:schemeClr val="bg2"/>
                  </a:solidFill>
                </a:rPr>
                <a:t>Training cost @ $2,500-$4,000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791325" y="4033611"/>
            <a:ext cx="3638550" cy="923925"/>
            <a:chOff x="6762750" y="2190750"/>
            <a:chExt cx="3638550" cy="923925"/>
          </a:xfrm>
        </p:grpSpPr>
        <p:sp>
          <p:nvSpPr>
            <p:cNvPr id="22" name="Rectangle 21"/>
            <p:cNvSpPr/>
            <p:nvPr/>
          </p:nvSpPr>
          <p:spPr>
            <a:xfrm>
              <a:off x="6762750" y="2190750"/>
              <a:ext cx="3638550" cy="923925"/>
            </a:xfrm>
            <a:prstGeom prst="rect">
              <a:avLst/>
            </a:prstGeom>
            <a:solidFill>
              <a:srgbClr val="A9DB8D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91325" y="2306999"/>
              <a:ext cx="3609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Starting salary @ $28,000+</a:t>
              </a:r>
            </a:p>
            <a:p>
              <a:r>
                <a:rPr lang="en-US" dirty="0" smtClean="0">
                  <a:solidFill>
                    <a:schemeClr val="bg2"/>
                  </a:solidFill>
                </a:rPr>
                <a:t>Training cost @ $3,000-$6,500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834530" y="5116260"/>
            <a:ext cx="3638550" cy="923925"/>
            <a:chOff x="6762750" y="2190750"/>
            <a:chExt cx="3638550" cy="923925"/>
          </a:xfrm>
        </p:grpSpPr>
        <p:sp>
          <p:nvSpPr>
            <p:cNvPr id="25" name="Rectangle 24"/>
            <p:cNvSpPr/>
            <p:nvPr/>
          </p:nvSpPr>
          <p:spPr>
            <a:xfrm>
              <a:off x="6762750" y="2190750"/>
              <a:ext cx="3638550" cy="923925"/>
            </a:xfrm>
            <a:prstGeom prst="rect">
              <a:avLst/>
            </a:prstGeom>
            <a:solidFill>
              <a:srgbClr val="A9DB8D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91325" y="2306999"/>
              <a:ext cx="3609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Starting salary @ $24,000+</a:t>
              </a:r>
            </a:p>
            <a:p>
              <a:r>
                <a:rPr lang="en-US" dirty="0" smtClean="0">
                  <a:solidFill>
                    <a:schemeClr val="bg2"/>
                  </a:solidFill>
                </a:rPr>
                <a:t>Training cost @ $1,000-$2,500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306636" y="6329049"/>
            <a:ext cx="2743200" cy="365125"/>
          </a:xfrm>
        </p:spPr>
        <p:txBody>
          <a:bodyPr/>
          <a:lstStyle/>
          <a:p>
            <a:fld id="{899E45D7-9A4D-4002-A521-98702E48FBF2}" type="slidenum">
              <a:rPr lang="en-US" smtClean="0"/>
              <a:t>11</a:t>
            </a:fld>
            <a:endParaRPr lang="en-US" dirty="0"/>
          </a:p>
        </p:txBody>
      </p:sp>
      <p:sp>
        <p:nvSpPr>
          <p:cNvPr id="27" name="Sub Title"/>
          <p:cNvSpPr txBox="1"/>
          <p:nvPr/>
        </p:nvSpPr>
        <p:spPr>
          <a:xfrm>
            <a:off x="-477680" y="6243004"/>
            <a:ext cx="11668836" cy="461665"/>
          </a:xfrm>
          <a:prstGeom prst="rect">
            <a:avLst/>
          </a:prstGeom>
          <a:noFill/>
        </p:spPr>
        <p:txBody>
          <a:bodyPr wrap="square" lIns="457200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 consider military service as an option / alternative.</a:t>
            </a:r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5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"/>
          <p:cNvSpPr txBox="1"/>
          <p:nvPr/>
        </p:nvSpPr>
        <p:spPr>
          <a:xfrm>
            <a:off x="4418949" y="2996242"/>
            <a:ext cx="7472304" cy="132343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rtlCol="0" anchor="ctr" anchorCtr="0">
            <a:spAutoFit/>
          </a:bodyPr>
          <a:lstStyle/>
          <a:p>
            <a:pPr algn="r"/>
            <a:r>
              <a:rPr lang="en-US" sz="8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Questions?</a:t>
            </a:r>
            <a:endParaRPr lang="en-US" sz="8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089418" y="4452810"/>
            <a:ext cx="6091291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24674" y="0"/>
            <a:ext cx="92467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ear"/>
          <p:cNvGrpSpPr/>
          <p:nvPr/>
        </p:nvGrpSpPr>
        <p:grpSpPr>
          <a:xfrm>
            <a:off x="1024821" y="1065733"/>
            <a:ext cx="668053" cy="668053"/>
            <a:chOff x="1445262" y="271462"/>
            <a:chExt cx="668053" cy="668053"/>
          </a:xfrm>
        </p:grpSpPr>
        <p:sp>
          <p:nvSpPr>
            <p:cNvPr id="13" name="Freeform 192"/>
            <p:cNvSpPr>
              <a:spLocks noEditPoints="1"/>
            </p:cNvSpPr>
            <p:nvPr/>
          </p:nvSpPr>
          <p:spPr bwMode="auto">
            <a:xfrm>
              <a:off x="1445262" y="271462"/>
              <a:ext cx="668053" cy="668053"/>
            </a:xfrm>
            <a:custGeom>
              <a:avLst/>
              <a:gdLst>
                <a:gd name="T0" fmla="*/ 409 w 457"/>
                <a:gd name="T1" fmla="*/ 178 h 457"/>
                <a:gd name="T2" fmla="*/ 398 w 457"/>
                <a:gd name="T3" fmla="*/ 166 h 457"/>
                <a:gd name="T4" fmla="*/ 390 w 457"/>
                <a:gd name="T5" fmla="*/ 142 h 457"/>
                <a:gd name="T6" fmla="*/ 411 w 457"/>
                <a:gd name="T7" fmla="*/ 116 h 457"/>
                <a:gd name="T8" fmla="*/ 411 w 457"/>
                <a:gd name="T9" fmla="*/ 88 h 457"/>
                <a:gd name="T10" fmla="*/ 355 w 457"/>
                <a:gd name="T11" fmla="*/ 41 h 457"/>
                <a:gd name="T12" fmla="*/ 326 w 457"/>
                <a:gd name="T13" fmla="*/ 62 h 457"/>
                <a:gd name="T14" fmla="*/ 305 w 457"/>
                <a:gd name="T15" fmla="*/ 65 h 457"/>
                <a:gd name="T16" fmla="*/ 285 w 457"/>
                <a:gd name="T17" fmla="*/ 57 h 457"/>
                <a:gd name="T18" fmla="*/ 277 w 457"/>
                <a:gd name="T19" fmla="*/ 20 h 457"/>
                <a:gd name="T20" fmla="*/ 266 w 457"/>
                <a:gd name="T21" fmla="*/ 2 h 457"/>
                <a:gd name="T22" fmla="*/ 192 w 457"/>
                <a:gd name="T23" fmla="*/ 2 h 457"/>
                <a:gd name="T24" fmla="*/ 179 w 457"/>
                <a:gd name="T25" fmla="*/ 41 h 457"/>
                <a:gd name="T26" fmla="*/ 173 w 457"/>
                <a:gd name="T27" fmla="*/ 57 h 457"/>
                <a:gd name="T28" fmla="*/ 153 w 457"/>
                <a:gd name="T29" fmla="*/ 65 h 457"/>
                <a:gd name="T30" fmla="*/ 132 w 457"/>
                <a:gd name="T31" fmla="*/ 62 h 457"/>
                <a:gd name="T32" fmla="*/ 103 w 457"/>
                <a:gd name="T33" fmla="*/ 41 h 457"/>
                <a:gd name="T34" fmla="*/ 47 w 457"/>
                <a:gd name="T35" fmla="*/ 88 h 457"/>
                <a:gd name="T36" fmla="*/ 47 w 457"/>
                <a:gd name="T37" fmla="*/ 116 h 457"/>
                <a:gd name="T38" fmla="*/ 69 w 457"/>
                <a:gd name="T39" fmla="*/ 142 h 457"/>
                <a:gd name="T40" fmla="*/ 60 w 457"/>
                <a:gd name="T41" fmla="*/ 166 h 457"/>
                <a:gd name="T42" fmla="*/ 49 w 457"/>
                <a:gd name="T43" fmla="*/ 178 h 457"/>
                <a:gd name="T44" fmla="*/ 13 w 457"/>
                <a:gd name="T45" fmla="*/ 181 h 457"/>
                <a:gd name="T46" fmla="*/ 0 w 457"/>
                <a:gd name="T47" fmla="*/ 258 h 457"/>
                <a:gd name="T48" fmla="*/ 13 w 457"/>
                <a:gd name="T49" fmla="*/ 276 h 457"/>
                <a:gd name="T50" fmla="*/ 49 w 457"/>
                <a:gd name="T51" fmla="*/ 279 h 457"/>
                <a:gd name="T52" fmla="*/ 60 w 457"/>
                <a:gd name="T53" fmla="*/ 290 h 457"/>
                <a:gd name="T54" fmla="*/ 69 w 457"/>
                <a:gd name="T55" fmla="*/ 315 h 457"/>
                <a:gd name="T56" fmla="*/ 47 w 457"/>
                <a:gd name="T57" fmla="*/ 341 h 457"/>
                <a:gd name="T58" fmla="*/ 47 w 457"/>
                <a:gd name="T59" fmla="*/ 369 h 457"/>
                <a:gd name="T60" fmla="*/ 103 w 457"/>
                <a:gd name="T61" fmla="*/ 416 h 457"/>
                <a:gd name="T62" fmla="*/ 132 w 457"/>
                <a:gd name="T63" fmla="*/ 395 h 457"/>
                <a:gd name="T64" fmla="*/ 153 w 457"/>
                <a:gd name="T65" fmla="*/ 391 h 457"/>
                <a:gd name="T66" fmla="*/ 173 w 457"/>
                <a:gd name="T67" fmla="*/ 400 h 457"/>
                <a:gd name="T68" fmla="*/ 179 w 457"/>
                <a:gd name="T69" fmla="*/ 437 h 457"/>
                <a:gd name="T70" fmla="*/ 192 w 457"/>
                <a:gd name="T71" fmla="*/ 455 h 457"/>
                <a:gd name="T72" fmla="*/ 266 w 457"/>
                <a:gd name="T73" fmla="*/ 455 h 457"/>
                <a:gd name="T74" fmla="*/ 277 w 457"/>
                <a:gd name="T75" fmla="*/ 416 h 457"/>
                <a:gd name="T76" fmla="*/ 285 w 457"/>
                <a:gd name="T77" fmla="*/ 400 h 457"/>
                <a:gd name="T78" fmla="*/ 305 w 457"/>
                <a:gd name="T79" fmla="*/ 391 h 457"/>
                <a:gd name="T80" fmla="*/ 326 w 457"/>
                <a:gd name="T81" fmla="*/ 395 h 457"/>
                <a:gd name="T82" fmla="*/ 355 w 457"/>
                <a:gd name="T83" fmla="*/ 416 h 457"/>
                <a:gd name="T84" fmla="*/ 411 w 457"/>
                <a:gd name="T85" fmla="*/ 369 h 457"/>
                <a:gd name="T86" fmla="*/ 411 w 457"/>
                <a:gd name="T87" fmla="*/ 341 h 457"/>
                <a:gd name="T88" fmla="*/ 390 w 457"/>
                <a:gd name="T89" fmla="*/ 315 h 457"/>
                <a:gd name="T90" fmla="*/ 398 w 457"/>
                <a:gd name="T91" fmla="*/ 290 h 457"/>
                <a:gd name="T92" fmla="*/ 409 w 457"/>
                <a:gd name="T93" fmla="*/ 279 h 457"/>
                <a:gd name="T94" fmla="*/ 445 w 457"/>
                <a:gd name="T95" fmla="*/ 276 h 457"/>
                <a:gd name="T96" fmla="*/ 457 w 457"/>
                <a:gd name="T97" fmla="*/ 199 h 457"/>
                <a:gd name="T98" fmla="*/ 445 w 457"/>
                <a:gd name="T99" fmla="*/ 181 h 457"/>
                <a:gd name="T100" fmla="*/ 228 w 457"/>
                <a:gd name="T101" fmla="*/ 326 h 457"/>
                <a:gd name="T102" fmla="*/ 175 w 457"/>
                <a:gd name="T103" fmla="*/ 310 h 457"/>
                <a:gd name="T104" fmla="*/ 134 w 457"/>
                <a:gd name="T105" fmla="*/ 248 h 457"/>
                <a:gd name="T106" fmla="*/ 132 w 457"/>
                <a:gd name="T107" fmla="*/ 219 h 457"/>
                <a:gd name="T108" fmla="*/ 160 w 457"/>
                <a:gd name="T109" fmla="*/ 160 h 457"/>
                <a:gd name="T110" fmla="*/ 219 w 457"/>
                <a:gd name="T111" fmla="*/ 130 h 457"/>
                <a:gd name="T112" fmla="*/ 250 w 457"/>
                <a:gd name="T113" fmla="*/ 132 h 457"/>
                <a:gd name="T114" fmla="*/ 310 w 457"/>
                <a:gd name="T115" fmla="*/ 173 h 457"/>
                <a:gd name="T116" fmla="*/ 326 w 457"/>
                <a:gd name="T117" fmla="*/ 228 h 457"/>
                <a:gd name="T118" fmla="*/ 320 w 457"/>
                <a:gd name="T119" fmla="*/ 266 h 457"/>
                <a:gd name="T120" fmla="*/ 267 w 457"/>
                <a:gd name="T121" fmla="*/ 318 h 457"/>
                <a:gd name="T122" fmla="*/ 228 w 457"/>
                <a:gd name="T123" fmla="*/ 326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57" h="457">
                  <a:moveTo>
                    <a:pt x="437" y="179"/>
                  </a:moveTo>
                  <a:lnTo>
                    <a:pt x="416" y="179"/>
                  </a:lnTo>
                  <a:lnTo>
                    <a:pt x="416" y="179"/>
                  </a:lnTo>
                  <a:lnTo>
                    <a:pt x="409" y="178"/>
                  </a:lnTo>
                  <a:lnTo>
                    <a:pt x="404" y="176"/>
                  </a:lnTo>
                  <a:lnTo>
                    <a:pt x="399" y="171"/>
                  </a:lnTo>
                  <a:lnTo>
                    <a:pt x="398" y="166"/>
                  </a:lnTo>
                  <a:lnTo>
                    <a:pt x="398" y="166"/>
                  </a:lnTo>
                  <a:lnTo>
                    <a:pt x="391" y="153"/>
                  </a:lnTo>
                  <a:lnTo>
                    <a:pt x="391" y="153"/>
                  </a:lnTo>
                  <a:lnTo>
                    <a:pt x="390" y="147"/>
                  </a:lnTo>
                  <a:lnTo>
                    <a:pt x="390" y="142"/>
                  </a:lnTo>
                  <a:lnTo>
                    <a:pt x="391" y="135"/>
                  </a:lnTo>
                  <a:lnTo>
                    <a:pt x="396" y="130"/>
                  </a:lnTo>
                  <a:lnTo>
                    <a:pt x="411" y="116"/>
                  </a:lnTo>
                  <a:lnTo>
                    <a:pt x="411" y="116"/>
                  </a:lnTo>
                  <a:lnTo>
                    <a:pt x="416" y="109"/>
                  </a:lnTo>
                  <a:lnTo>
                    <a:pt x="417" y="101"/>
                  </a:lnTo>
                  <a:lnTo>
                    <a:pt x="416" y="95"/>
                  </a:lnTo>
                  <a:lnTo>
                    <a:pt x="411" y="88"/>
                  </a:lnTo>
                  <a:lnTo>
                    <a:pt x="370" y="46"/>
                  </a:lnTo>
                  <a:lnTo>
                    <a:pt x="370" y="46"/>
                  </a:lnTo>
                  <a:lnTo>
                    <a:pt x="364" y="42"/>
                  </a:lnTo>
                  <a:lnTo>
                    <a:pt x="355" y="41"/>
                  </a:lnTo>
                  <a:lnTo>
                    <a:pt x="349" y="42"/>
                  </a:lnTo>
                  <a:lnTo>
                    <a:pt x="342" y="46"/>
                  </a:lnTo>
                  <a:lnTo>
                    <a:pt x="326" y="62"/>
                  </a:lnTo>
                  <a:lnTo>
                    <a:pt x="326" y="62"/>
                  </a:lnTo>
                  <a:lnTo>
                    <a:pt x="321" y="65"/>
                  </a:lnTo>
                  <a:lnTo>
                    <a:pt x="316" y="67"/>
                  </a:lnTo>
                  <a:lnTo>
                    <a:pt x="310" y="67"/>
                  </a:lnTo>
                  <a:lnTo>
                    <a:pt x="305" y="65"/>
                  </a:lnTo>
                  <a:lnTo>
                    <a:pt x="305" y="65"/>
                  </a:lnTo>
                  <a:lnTo>
                    <a:pt x="290" y="60"/>
                  </a:lnTo>
                  <a:lnTo>
                    <a:pt x="290" y="60"/>
                  </a:lnTo>
                  <a:lnTo>
                    <a:pt x="285" y="57"/>
                  </a:lnTo>
                  <a:lnTo>
                    <a:pt x="282" y="52"/>
                  </a:lnTo>
                  <a:lnTo>
                    <a:pt x="279" y="47"/>
                  </a:lnTo>
                  <a:lnTo>
                    <a:pt x="277" y="41"/>
                  </a:lnTo>
                  <a:lnTo>
                    <a:pt x="277" y="20"/>
                  </a:lnTo>
                  <a:lnTo>
                    <a:pt x="277" y="20"/>
                  </a:lnTo>
                  <a:lnTo>
                    <a:pt x="276" y="11"/>
                  </a:lnTo>
                  <a:lnTo>
                    <a:pt x="272" y="7"/>
                  </a:lnTo>
                  <a:lnTo>
                    <a:pt x="266" y="2"/>
                  </a:lnTo>
                  <a:lnTo>
                    <a:pt x="258" y="0"/>
                  </a:lnTo>
                  <a:lnTo>
                    <a:pt x="199" y="0"/>
                  </a:lnTo>
                  <a:lnTo>
                    <a:pt x="199" y="0"/>
                  </a:lnTo>
                  <a:lnTo>
                    <a:pt x="192" y="2"/>
                  </a:lnTo>
                  <a:lnTo>
                    <a:pt x="186" y="7"/>
                  </a:lnTo>
                  <a:lnTo>
                    <a:pt x="181" y="11"/>
                  </a:lnTo>
                  <a:lnTo>
                    <a:pt x="179" y="20"/>
                  </a:lnTo>
                  <a:lnTo>
                    <a:pt x="179" y="41"/>
                  </a:lnTo>
                  <a:lnTo>
                    <a:pt x="179" y="41"/>
                  </a:lnTo>
                  <a:lnTo>
                    <a:pt x="179" y="47"/>
                  </a:lnTo>
                  <a:lnTo>
                    <a:pt x="176" y="52"/>
                  </a:lnTo>
                  <a:lnTo>
                    <a:pt x="173" y="57"/>
                  </a:lnTo>
                  <a:lnTo>
                    <a:pt x="166" y="60"/>
                  </a:lnTo>
                  <a:lnTo>
                    <a:pt x="166" y="60"/>
                  </a:lnTo>
                  <a:lnTo>
                    <a:pt x="153" y="65"/>
                  </a:lnTo>
                  <a:lnTo>
                    <a:pt x="153" y="65"/>
                  </a:lnTo>
                  <a:lnTo>
                    <a:pt x="148" y="67"/>
                  </a:lnTo>
                  <a:lnTo>
                    <a:pt x="142" y="67"/>
                  </a:lnTo>
                  <a:lnTo>
                    <a:pt x="137" y="65"/>
                  </a:lnTo>
                  <a:lnTo>
                    <a:pt x="132" y="62"/>
                  </a:lnTo>
                  <a:lnTo>
                    <a:pt x="116" y="46"/>
                  </a:lnTo>
                  <a:lnTo>
                    <a:pt x="116" y="46"/>
                  </a:lnTo>
                  <a:lnTo>
                    <a:pt x="109" y="42"/>
                  </a:lnTo>
                  <a:lnTo>
                    <a:pt x="103" y="41"/>
                  </a:lnTo>
                  <a:lnTo>
                    <a:pt x="95" y="42"/>
                  </a:lnTo>
                  <a:lnTo>
                    <a:pt x="88" y="46"/>
                  </a:lnTo>
                  <a:lnTo>
                    <a:pt x="47" y="88"/>
                  </a:lnTo>
                  <a:lnTo>
                    <a:pt x="47" y="88"/>
                  </a:lnTo>
                  <a:lnTo>
                    <a:pt x="43" y="95"/>
                  </a:lnTo>
                  <a:lnTo>
                    <a:pt x="41" y="101"/>
                  </a:lnTo>
                  <a:lnTo>
                    <a:pt x="43" y="109"/>
                  </a:lnTo>
                  <a:lnTo>
                    <a:pt x="47" y="116"/>
                  </a:lnTo>
                  <a:lnTo>
                    <a:pt x="62" y="130"/>
                  </a:lnTo>
                  <a:lnTo>
                    <a:pt x="62" y="130"/>
                  </a:lnTo>
                  <a:lnTo>
                    <a:pt x="65" y="135"/>
                  </a:lnTo>
                  <a:lnTo>
                    <a:pt x="69" y="142"/>
                  </a:lnTo>
                  <a:lnTo>
                    <a:pt x="69" y="147"/>
                  </a:lnTo>
                  <a:lnTo>
                    <a:pt x="67" y="153"/>
                  </a:lnTo>
                  <a:lnTo>
                    <a:pt x="67" y="153"/>
                  </a:lnTo>
                  <a:lnTo>
                    <a:pt x="60" y="166"/>
                  </a:lnTo>
                  <a:lnTo>
                    <a:pt x="60" y="166"/>
                  </a:lnTo>
                  <a:lnTo>
                    <a:pt x="57" y="171"/>
                  </a:lnTo>
                  <a:lnTo>
                    <a:pt x="54" y="176"/>
                  </a:lnTo>
                  <a:lnTo>
                    <a:pt x="49" y="178"/>
                  </a:lnTo>
                  <a:lnTo>
                    <a:pt x="43" y="179"/>
                  </a:lnTo>
                  <a:lnTo>
                    <a:pt x="20" y="179"/>
                  </a:lnTo>
                  <a:lnTo>
                    <a:pt x="20" y="179"/>
                  </a:lnTo>
                  <a:lnTo>
                    <a:pt x="13" y="181"/>
                  </a:lnTo>
                  <a:lnTo>
                    <a:pt x="7" y="186"/>
                  </a:lnTo>
                  <a:lnTo>
                    <a:pt x="2" y="191"/>
                  </a:lnTo>
                  <a:lnTo>
                    <a:pt x="0" y="199"/>
                  </a:lnTo>
                  <a:lnTo>
                    <a:pt x="0" y="258"/>
                  </a:lnTo>
                  <a:lnTo>
                    <a:pt x="0" y="258"/>
                  </a:lnTo>
                  <a:lnTo>
                    <a:pt x="2" y="266"/>
                  </a:lnTo>
                  <a:lnTo>
                    <a:pt x="7" y="271"/>
                  </a:lnTo>
                  <a:lnTo>
                    <a:pt x="13" y="276"/>
                  </a:lnTo>
                  <a:lnTo>
                    <a:pt x="20" y="277"/>
                  </a:lnTo>
                  <a:lnTo>
                    <a:pt x="43" y="277"/>
                  </a:lnTo>
                  <a:lnTo>
                    <a:pt x="43" y="277"/>
                  </a:lnTo>
                  <a:lnTo>
                    <a:pt x="49" y="279"/>
                  </a:lnTo>
                  <a:lnTo>
                    <a:pt x="54" y="280"/>
                  </a:lnTo>
                  <a:lnTo>
                    <a:pt x="57" y="285"/>
                  </a:lnTo>
                  <a:lnTo>
                    <a:pt x="60" y="290"/>
                  </a:lnTo>
                  <a:lnTo>
                    <a:pt x="60" y="290"/>
                  </a:lnTo>
                  <a:lnTo>
                    <a:pt x="67" y="303"/>
                  </a:lnTo>
                  <a:lnTo>
                    <a:pt x="67" y="303"/>
                  </a:lnTo>
                  <a:lnTo>
                    <a:pt x="69" y="310"/>
                  </a:lnTo>
                  <a:lnTo>
                    <a:pt x="69" y="315"/>
                  </a:lnTo>
                  <a:lnTo>
                    <a:pt x="65" y="321"/>
                  </a:lnTo>
                  <a:lnTo>
                    <a:pt x="62" y="326"/>
                  </a:lnTo>
                  <a:lnTo>
                    <a:pt x="47" y="341"/>
                  </a:lnTo>
                  <a:lnTo>
                    <a:pt x="47" y="341"/>
                  </a:lnTo>
                  <a:lnTo>
                    <a:pt x="43" y="347"/>
                  </a:lnTo>
                  <a:lnTo>
                    <a:pt x="41" y="356"/>
                  </a:lnTo>
                  <a:lnTo>
                    <a:pt x="43" y="362"/>
                  </a:lnTo>
                  <a:lnTo>
                    <a:pt x="47" y="369"/>
                  </a:lnTo>
                  <a:lnTo>
                    <a:pt x="88" y="411"/>
                  </a:lnTo>
                  <a:lnTo>
                    <a:pt x="88" y="411"/>
                  </a:lnTo>
                  <a:lnTo>
                    <a:pt x="95" y="414"/>
                  </a:lnTo>
                  <a:lnTo>
                    <a:pt x="103" y="416"/>
                  </a:lnTo>
                  <a:lnTo>
                    <a:pt x="109" y="414"/>
                  </a:lnTo>
                  <a:lnTo>
                    <a:pt x="116" y="411"/>
                  </a:lnTo>
                  <a:lnTo>
                    <a:pt x="132" y="395"/>
                  </a:lnTo>
                  <a:lnTo>
                    <a:pt x="132" y="395"/>
                  </a:lnTo>
                  <a:lnTo>
                    <a:pt x="137" y="391"/>
                  </a:lnTo>
                  <a:lnTo>
                    <a:pt x="142" y="390"/>
                  </a:lnTo>
                  <a:lnTo>
                    <a:pt x="148" y="390"/>
                  </a:lnTo>
                  <a:lnTo>
                    <a:pt x="153" y="391"/>
                  </a:lnTo>
                  <a:lnTo>
                    <a:pt x="153" y="391"/>
                  </a:lnTo>
                  <a:lnTo>
                    <a:pt x="166" y="396"/>
                  </a:lnTo>
                  <a:lnTo>
                    <a:pt x="166" y="396"/>
                  </a:lnTo>
                  <a:lnTo>
                    <a:pt x="173" y="400"/>
                  </a:lnTo>
                  <a:lnTo>
                    <a:pt x="176" y="404"/>
                  </a:lnTo>
                  <a:lnTo>
                    <a:pt x="179" y="409"/>
                  </a:lnTo>
                  <a:lnTo>
                    <a:pt x="179" y="416"/>
                  </a:lnTo>
                  <a:lnTo>
                    <a:pt x="179" y="437"/>
                  </a:lnTo>
                  <a:lnTo>
                    <a:pt x="179" y="437"/>
                  </a:lnTo>
                  <a:lnTo>
                    <a:pt x="181" y="445"/>
                  </a:lnTo>
                  <a:lnTo>
                    <a:pt x="186" y="450"/>
                  </a:lnTo>
                  <a:lnTo>
                    <a:pt x="192" y="455"/>
                  </a:lnTo>
                  <a:lnTo>
                    <a:pt x="199" y="457"/>
                  </a:lnTo>
                  <a:lnTo>
                    <a:pt x="258" y="457"/>
                  </a:lnTo>
                  <a:lnTo>
                    <a:pt x="258" y="457"/>
                  </a:lnTo>
                  <a:lnTo>
                    <a:pt x="266" y="455"/>
                  </a:lnTo>
                  <a:lnTo>
                    <a:pt x="272" y="450"/>
                  </a:lnTo>
                  <a:lnTo>
                    <a:pt x="276" y="445"/>
                  </a:lnTo>
                  <a:lnTo>
                    <a:pt x="277" y="437"/>
                  </a:lnTo>
                  <a:lnTo>
                    <a:pt x="277" y="416"/>
                  </a:lnTo>
                  <a:lnTo>
                    <a:pt x="277" y="416"/>
                  </a:lnTo>
                  <a:lnTo>
                    <a:pt x="279" y="409"/>
                  </a:lnTo>
                  <a:lnTo>
                    <a:pt x="282" y="404"/>
                  </a:lnTo>
                  <a:lnTo>
                    <a:pt x="285" y="400"/>
                  </a:lnTo>
                  <a:lnTo>
                    <a:pt x="290" y="396"/>
                  </a:lnTo>
                  <a:lnTo>
                    <a:pt x="290" y="396"/>
                  </a:lnTo>
                  <a:lnTo>
                    <a:pt x="305" y="391"/>
                  </a:lnTo>
                  <a:lnTo>
                    <a:pt x="305" y="391"/>
                  </a:lnTo>
                  <a:lnTo>
                    <a:pt x="310" y="390"/>
                  </a:lnTo>
                  <a:lnTo>
                    <a:pt x="316" y="390"/>
                  </a:lnTo>
                  <a:lnTo>
                    <a:pt x="321" y="391"/>
                  </a:lnTo>
                  <a:lnTo>
                    <a:pt x="326" y="395"/>
                  </a:lnTo>
                  <a:lnTo>
                    <a:pt x="342" y="411"/>
                  </a:lnTo>
                  <a:lnTo>
                    <a:pt x="342" y="411"/>
                  </a:lnTo>
                  <a:lnTo>
                    <a:pt x="349" y="414"/>
                  </a:lnTo>
                  <a:lnTo>
                    <a:pt x="355" y="416"/>
                  </a:lnTo>
                  <a:lnTo>
                    <a:pt x="364" y="414"/>
                  </a:lnTo>
                  <a:lnTo>
                    <a:pt x="370" y="411"/>
                  </a:lnTo>
                  <a:lnTo>
                    <a:pt x="411" y="369"/>
                  </a:lnTo>
                  <a:lnTo>
                    <a:pt x="411" y="369"/>
                  </a:lnTo>
                  <a:lnTo>
                    <a:pt x="416" y="362"/>
                  </a:lnTo>
                  <a:lnTo>
                    <a:pt x="417" y="356"/>
                  </a:lnTo>
                  <a:lnTo>
                    <a:pt x="416" y="347"/>
                  </a:lnTo>
                  <a:lnTo>
                    <a:pt x="411" y="341"/>
                  </a:lnTo>
                  <a:lnTo>
                    <a:pt x="396" y="326"/>
                  </a:lnTo>
                  <a:lnTo>
                    <a:pt x="396" y="326"/>
                  </a:lnTo>
                  <a:lnTo>
                    <a:pt x="391" y="321"/>
                  </a:lnTo>
                  <a:lnTo>
                    <a:pt x="390" y="315"/>
                  </a:lnTo>
                  <a:lnTo>
                    <a:pt x="390" y="310"/>
                  </a:lnTo>
                  <a:lnTo>
                    <a:pt x="391" y="303"/>
                  </a:lnTo>
                  <a:lnTo>
                    <a:pt x="391" y="303"/>
                  </a:lnTo>
                  <a:lnTo>
                    <a:pt x="398" y="290"/>
                  </a:lnTo>
                  <a:lnTo>
                    <a:pt x="398" y="290"/>
                  </a:lnTo>
                  <a:lnTo>
                    <a:pt x="399" y="285"/>
                  </a:lnTo>
                  <a:lnTo>
                    <a:pt x="404" y="280"/>
                  </a:lnTo>
                  <a:lnTo>
                    <a:pt x="409" y="279"/>
                  </a:lnTo>
                  <a:lnTo>
                    <a:pt x="416" y="277"/>
                  </a:lnTo>
                  <a:lnTo>
                    <a:pt x="437" y="277"/>
                  </a:lnTo>
                  <a:lnTo>
                    <a:pt x="437" y="277"/>
                  </a:lnTo>
                  <a:lnTo>
                    <a:pt x="445" y="276"/>
                  </a:lnTo>
                  <a:lnTo>
                    <a:pt x="452" y="271"/>
                  </a:lnTo>
                  <a:lnTo>
                    <a:pt x="455" y="266"/>
                  </a:lnTo>
                  <a:lnTo>
                    <a:pt x="457" y="258"/>
                  </a:lnTo>
                  <a:lnTo>
                    <a:pt x="457" y="199"/>
                  </a:lnTo>
                  <a:lnTo>
                    <a:pt x="457" y="199"/>
                  </a:lnTo>
                  <a:lnTo>
                    <a:pt x="455" y="191"/>
                  </a:lnTo>
                  <a:lnTo>
                    <a:pt x="452" y="186"/>
                  </a:lnTo>
                  <a:lnTo>
                    <a:pt x="445" y="181"/>
                  </a:lnTo>
                  <a:lnTo>
                    <a:pt x="437" y="179"/>
                  </a:lnTo>
                  <a:lnTo>
                    <a:pt x="437" y="179"/>
                  </a:lnTo>
                  <a:close/>
                  <a:moveTo>
                    <a:pt x="228" y="326"/>
                  </a:moveTo>
                  <a:lnTo>
                    <a:pt x="228" y="326"/>
                  </a:lnTo>
                  <a:lnTo>
                    <a:pt x="219" y="326"/>
                  </a:lnTo>
                  <a:lnTo>
                    <a:pt x="209" y="325"/>
                  </a:lnTo>
                  <a:lnTo>
                    <a:pt x="191" y="318"/>
                  </a:lnTo>
                  <a:lnTo>
                    <a:pt x="175" y="310"/>
                  </a:lnTo>
                  <a:lnTo>
                    <a:pt x="160" y="297"/>
                  </a:lnTo>
                  <a:lnTo>
                    <a:pt x="148" y="284"/>
                  </a:lnTo>
                  <a:lnTo>
                    <a:pt x="139" y="266"/>
                  </a:lnTo>
                  <a:lnTo>
                    <a:pt x="134" y="248"/>
                  </a:lnTo>
                  <a:lnTo>
                    <a:pt x="132" y="23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2" y="219"/>
                  </a:lnTo>
                  <a:lnTo>
                    <a:pt x="134" y="209"/>
                  </a:lnTo>
                  <a:lnTo>
                    <a:pt x="139" y="191"/>
                  </a:lnTo>
                  <a:lnTo>
                    <a:pt x="148" y="173"/>
                  </a:lnTo>
                  <a:lnTo>
                    <a:pt x="160" y="160"/>
                  </a:lnTo>
                  <a:lnTo>
                    <a:pt x="175" y="147"/>
                  </a:lnTo>
                  <a:lnTo>
                    <a:pt x="191" y="139"/>
                  </a:lnTo>
                  <a:lnTo>
                    <a:pt x="209" y="132"/>
                  </a:lnTo>
                  <a:lnTo>
                    <a:pt x="219" y="130"/>
                  </a:lnTo>
                  <a:lnTo>
                    <a:pt x="228" y="130"/>
                  </a:lnTo>
                  <a:lnTo>
                    <a:pt x="228" y="130"/>
                  </a:lnTo>
                  <a:lnTo>
                    <a:pt x="240" y="130"/>
                  </a:lnTo>
                  <a:lnTo>
                    <a:pt x="250" y="132"/>
                  </a:lnTo>
                  <a:lnTo>
                    <a:pt x="267" y="139"/>
                  </a:lnTo>
                  <a:lnTo>
                    <a:pt x="284" y="147"/>
                  </a:lnTo>
                  <a:lnTo>
                    <a:pt x="298" y="160"/>
                  </a:lnTo>
                  <a:lnTo>
                    <a:pt x="310" y="173"/>
                  </a:lnTo>
                  <a:lnTo>
                    <a:pt x="320" y="191"/>
                  </a:lnTo>
                  <a:lnTo>
                    <a:pt x="324" y="209"/>
                  </a:lnTo>
                  <a:lnTo>
                    <a:pt x="326" y="219"/>
                  </a:lnTo>
                  <a:lnTo>
                    <a:pt x="326" y="228"/>
                  </a:lnTo>
                  <a:lnTo>
                    <a:pt x="326" y="228"/>
                  </a:lnTo>
                  <a:lnTo>
                    <a:pt x="326" y="238"/>
                  </a:lnTo>
                  <a:lnTo>
                    <a:pt x="324" y="248"/>
                  </a:lnTo>
                  <a:lnTo>
                    <a:pt x="320" y="266"/>
                  </a:lnTo>
                  <a:lnTo>
                    <a:pt x="310" y="284"/>
                  </a:lnTo>
                  <a:lnTo>
                    <a:pt x="298" y="297"/>
                  </a:lnTo>
                  <a:lnTo>
                    <a:pt x="284" y="310"/>
                  </a:lnTo>
                  <a:lnTo>
                    <a:pt x="267" y="318"/>
                  </a:lnTo>
                  <a:lnTo>
                    <a:pt x="250" y="325"/>
                  </a:lnTo>
                  <a:lnTo>
                    <a:pt x="240" y="326"/>
                  </a:lnTo>
                  <a:lnTo>
                    <a:pt x="228" y="326"/>
                  </a:lnTo>
                  <a:lnTo>
                    <a:pt x="228" y="3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3"/>
            <p:cNvSpPr>
              <a:spLocks/>
            </p:cNvSpPr>
            <p:nvPr/>
          </p:nvSpPr>
          <p:spPr bwMode="auto">
            <a:xfrm>
              <a:off x="1706928" y="533128"/>
              <a:ext cx="143259" cy="143259"/>
            </a:xfrm>
            <a:custGeom>
              <a:avLst/>
              <a:gdLst>
                <a:gd name="T0" fmla="*/ 98 w 98"/>
                <a:gd name="T1" fmla="*/ 49 h 98"/>
                <a:gd name="T2" fmla="*/ 98 w 98"/>
                <a:gd name="T3" fmla="*/ 49 h 98"/>
                <a:gd name="T4" fmla="*/ 98 w 98"/>
                <a:gd name="T5" fmla="*/ 59 h 98"/>
                <a:gd name="T6" fmla="*/ 95 w 98"/>
                <a:gd name="T7" fmla="*/ 69 h 98"/>
                <a:gd name="T8" fmla="*/ 90 w 98"/>
                <a:gd name="T9" fmla="*/ 77 h 98"/>
                <a:gd name="T10" fmla="*/ 85 w 98"/>
                <a:gd name="T11" fmla="*/ 84 h 98"/>
                <a:gd name="T12" fmla="*/ 77 w 98"/>
                <a:gd name="T13" fmla="*/ 90 h 98"/>
                <a:gd name="T14" fmla="*/ 69 w 98"/>
                <a:gd name="T15" fmla="*/ 95 h 98"/>
                <a:gd name="T16" fmla="*/ 59 w 98"/>
                <a:gd name="T17" fmla="*/ 97 h 98"/>
                <a:gd name="T18" fmla="*/ 49 w 98"/>
                <a:gd name="T19" fmla="*/ 98 h 98"/>
                <a:gd name="T20" fmla="*/ 49 w 98"/>
                <a:gd name="T21" fmla="*/ 98 h 98"/>
                <a:gd name="T22" fmla="*/ 40 w 98"/>
                <a:gd name="T23" fmla="*/ 97 h 98"/>
                <a:gd name="T24" fmla="*/ 31 w 98"/>
                <a:gd name="T25" fmla="*/ 95 h 98"/>
                <a:gd name="T26" fmla="*/ 23 w 98"/>
                <a:gd name="T27" fmla="*/ 90 h 98"/>
                <a:gd name="T28" fmla="*/ 15 w 98"/>
                <a:gd name="T29" fmla="*/ 84 h 98"/>
                <a:gd name="T30" fmla="*/ 10 w 98"/>
                <a:gd name="T31" fmla="*/ 77 h 98"/>
                <a:gd name="T32" fmla="*/ 5 w 98"/>
                <a:gd name="T33" fmla="*/ 69 h 98"/>
                <a:gd name="T34" fmla="*/ 2 w 98"/>
                <a:gd name="T35" fmla="*/ 59 h 98"/>
                <a:gd name="T36" fmla="*/ 0 w 98"/>
                <a:gd name="T37" fmla="*/ 49 h 98"/>
                <a:gd name="T38" fmla="*/ 0 w 98"/>
                <a:gd name="T39" fmla="*/ 49 h 98"/>
                <a:gd name="T40" fmla="*/ 2 w 98"/>
                <a:gd name="T41" fmla="*/ 40 h 98"/>
                <a:gd name="T42" fmla="*/ 5 w 98"/>
                <a:gd name="T43" fmla="*/ 30 h 98"/>
                <a:gd name="T44" fmla="*/ 10 w 98"/>
                <a:gd name="T45" fmla="*/ 22 h 98"/>
                <a:gd name="T46" fmla="*/ 15 w 98"/>
                <a:gd name="T47" fmla="*/ 15 h 98"/>
                <a:gd name="T48" fmla="*/ 23 w 98"/>
                <a:gd name="T49" fmla="*/ 9 h 98"/>
                <a:gd name="T50" fmla="*/ 31 w 98"/>
                <a:gd name="T51" fmla="*/ 4 h 98"/>
                <a:gd name="T52" fmla="*/ 40 w 98"/>
                <a:gd name="T53" fmla="*/ 2 h 98"/>
                <a:gd name="T54" fmla="*/ 49 w 98"/>
                <a:gd name="T55" fmla="*/ 0 h 98"/>
                <a:gd name="T56" fmla="*/ 49 w 98"/>
                <a:gd name="T57" fmla="*/ 0 h 98"/>
                <a:gd name="T58" fmla="*/ 59 w 98"/>
                <a:gd name="T59" fmla="*/ 2 h 98"/>
                <a:gd name="T60" fmla="*/ 69 w 98"/>
                <a:gd name="T61" fmla="*/ 4 h 98"/>
                <a:gd name="T62" fmla="*/ 77 w 98"/>
                <a:gd name="T63" fmla="*/ 9 h 98"/>
                <a:gd name="T64" fmla="*/ 85 w 98"/>
                <a:gd name="T65" fmla="*/ 15 h 98"/>
                <a:gd name="T66" fmla="*/ 90 w 98"/>
                <a:gd name="T67" fmla="*/ 22 h 98"/>
                <a:gd name="T68" fmla="*/ 95 w 98"/>
                <a:gd name="T69" fmla="*/ 30 h 98"/>
                <a:gd name="T70" fmla="*/ 98 w 98"/>
                <a:gd name="T71" fmla="*/ 40 h 98"/>
                <a:gd name="T72" fmla="*/ 98 w 98"/>
                <a:gd name="T73" fmla="*/ 49 h 98"/>
                <a:gd name="T74" fmla="*/ 98 w 98"/>
                <a:gd name="T75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8" h="98">
                  <a:moveTo>
                    <a:pt x="98" y="49"/>
                  </a:moveTo>
                  <a:lnTo>
                    <a:pt x="98" y="49"/>
                  </a:lnTo>
                  <a:lnTo>
                    <a:pt x="98" y="59"/>
                  </a:lnTo>
                  <a:lnTo>
                    <a:pt x="95" y="69"/>
                  </a:lnTo>
                  <a:lnTo>
                    <a:pt x="90" y="77"/>
                  </a:lnTo>
                  <a:lnTo>
                    <a:pt x="85" y="84"/>
                  </a:lnTo>
                  <a:lnTo>
                    <a:pt x="77" y="90"/>
                  </a:lnTo>
                  <a:lnTo>
                    <a:pt x="69" y="95"/>
                  </a:lnTo>
                  <a:lnTo>
                    <a:pt x="59" y="97"/>
                  </a:lnTo>
                  <a:lnTo>
                    <a:pt x="49" y="98"/>
                  </a:lnTo>
                  <a:lnTo>
                    <a:pt x="49" y="98"/>
                  </a:lnTo>
                  <a:lnTo>
                    <a:pt x="40" y="97"/>
                  </a:lnTo>
                  <a:lnTo>
                    <a:pt x="31" y="95"/>
                  </a:lnTo>
                  <a:lnTo>
                    <a:pt x="23" y="90"/>
                  </a:lnTo>
                  <a:lnTo>
                    <a:pt x="15" y="84"/>
                  </a:lnTo>
                  <a:lnTo>
                    <a:pt x="10" y="77"/>
                  </a:lnTo>
                  <a:lnTo>
                    <a:pt x="5" y="69"/>
                  </a:lnTo>
                  <a:lnTo>
                    <a:pt x="2" y="5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2" y="40"/>
                  </a:lnTo>
                  <a:lnTo>
                    <a:pt x="5" y="30"/>
                  </a:lnTo>
                  <a:lnTo>
                    <a:pt x="10" y="22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4"/>
                  </a:lnTo>
                  <a:lnTo>
                    <a:pt x="40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9" y="2"/>
                  </a:lnTo>
                  <a:lnTo>
                    <a:pt x="69" y="4"/>
                  </a:lnTo>
                  <a:lnTo>
                    <a:pt x="77" y="9"/>
                  </a:lnTo>
                  <a:lnTo>
                    <a:pt x="85" y="15"/>
                  </a:lnTo>
                  <a:lnTo>
                    <a:pt x="90" y="22"/>
                  </a:lnTo>
                  <a:lnTo>
                    <a:pt x="95" y="30"/>
                  </a:lnTo>
                  <a:lnTo>
                    <a:pt x="98" y="40"/>
                  </a:lnTo>
                  <a:lnTo>
                    <a:pt x="98" y="49"/>
                  </a:lnTo>
                  <a:lnTo>
                    <a:pt x="98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1849348" y="0"/>
            <a:ext cx="92467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mputer Screen"/>
          <p:cNvSpPr>
            <a:spLocks noEditPoints="1"/>
          </p:cNvSpPr>
          <p:nvPr/>
        </p:nvSpPr>
        <p:spPr bwMode="auto">
          <a:xfrm>
            <a:off x="1961892" y="1808425"/>
            <a:ext cx="668053" cy="536489"/>
          </a:xfrm>
          <a:custGeom>
            <a:avLst/>
            <a:gdLst>
              <a:gd name="T0" fmla="*/ 23 w 457"/>
              <a:gd name="T1" fmla="*/ 0 h 367"/>
              <a:gd name="T2" fmla="*/ 15 w 457"/>
              <a:gd name="T3" fmla="*/ 2 h 367"/>
              <a:gd name="T4" fmla="*/ 2 w 457"/>
              <a:gd name="T5" fmla="*/ 13 h 367"/>
              <a:gd name="T6" fmla="*/ 0 w 457"/>
              <a:gd name="T7" fmla="*/ 280 h 367"/>
              <a:gd name="T8" fmla="*/ 2 w 457"/>
              <a:gd name="T9" fmla="*/ 290 h 367"/>
              <a:gd name="T10" fmla="*/ 15 w 457"/>
              <a:gd name="T11" fmla="*/ 302 h 367"/>
              <a:gd name="T12" fmla="*/ 168 w 457"/>
              <a:gd name="T13" fmla="*/ 303 h 367"/>
              <a:gd name="T14" fmla="*/ 90 w 457"/>
              <a:gd name="T15" fmla="*/ 342 h 367"/>
              <a:gd name="T16" fmla="*/ 85 w 457"/>
              <a:gd name="T17" fmla="*/ 342 h 367"/>
              <a:gd name="T18" fmla="*/ 79 w 457"/>
              <a:gd name="T19" fmla="*/ 351 h 367"/>
              <a:gd name="T20" fmla="*/ 77 w 457"/>
              <a:gd name="T21" fmla="*/ 355 h 367"/>
              <a:gd name="T22" fmla="*/ 80 w 457"/>
              <a:gd name="T23" fmla="*/ 364 h 367"/>
              <a:gd name="T24" fmla="*/ 90 w 457"/>
              <a:gd name="T25" fmla="*/ 367 h 367"/>
              <a:gd name="T26" fmla="*/ 369 w 457"/>
              <a:gd name="T27" fmla="*/ 367 h 367"/>
              <a:gd name="T28" fmla="*/ 377 w 457"/>
              <a:gd name="T29" fmla="*/ 364 h 367"/>
              <a:gd name="T30" fmla="*/ 382 w 457"/>
              <a:gd name="T31" fmla="*/ 355 h 367"/>
              <a:gd name="T32" fmla="*/ 380 w 457"/>
              <a:gd name="T33" fmla="*/ 351 h 367"/>
              <a:gd name="T34" fmla="*/ 374 w 457"/>
              <a:gd name="T35" fmla="*/ 342 h 367"/>
              <a:gd name="T36" fmla="*/ 289 w 457"/>
              <a:gd name="T37" fmla="*/ 342 h 367"/>
              <a:gd name="T38" fmla="*/ 434 w 457"/>
              <a:gd name="T39" fmla="*/ 303 h 367"/>
              <a:gd name="T40" fmla="*/ 444 w 457"/>
              <a:gd name="T41" fmla="*/ 302 h 367"/>
              <a:gd name="T42" fmla="*/ 455 w 457"/>
              <a:gd name="T43" fmla="*/ 290 h 367"/>
              <a:gd name="T44" fmla="*/ 457 w 457"/>
              <a:gd name="T45" fmla="*/ 23 h 367"/>
              <a:gd name="T46" fmla="*/ 455 w 457"/>
              <a:gd name="T47" fmla="*/ 13 h 367"/>
              <a:gd name="T48" fmla="*/ 444 w 457"/>
              <a:gd name="T49" fmla="*/ 2 h 367"/>
              <a:gd name="T50" fmla="*/ 434 w 457"/>
              <a:gd name="T51" fmla="*/ 0 h 367"/>
              <a:gd name="T52" fmla="*/ 418 w 457"/>
              <a:gd name="T53" fmla="*/ 245 h 367"/>
              <a:gd name="T54" fmla="*/ 411 w 457"/>
              <a:gd name="T55" fmla="*/ 261 h 367"/>
              <a:gd name="T56" fmla="*/ 395 w 457"/>
              <a:gd name="T57" fmla="*/ 267 h 367"/>
              <a:gd name="T58" fmla="*/ 64 w 457"/>
              <a:gd name="T59" fmla="*/ 267 h 367"/>
              <a:gd name="T60" fmla="*/ 48 w 457"/>
              <a:gd name="T61" fmla="*/ 261 h 367"/>
              <a:gd name="T62" fmla="*/ 41 w 457"/>
              <a:gd name="T63" fmla="*/ 245 h 367"/>
              <a:gd name="T64" fmla="*/ 41 w 457"/>
              <a:gd name="T65" fmla="*/ 59 h 367"/>
              <a:gd name="T66" fmla="*/ 48 w 457"/>
              <a:gd name="T67" fmla="*/ 42 h 367"/>
              <a:gd name="T68" fmla="*/ 64 w 457"/>
              <a:gd name="T69" fmla="*/ 36 h 367"/>
              <a:gd name="T70" fmla="*/ 395 w 457"/>
              <a:gd name="T71" fmla="*/ 36 h 367"/>
              <a:gd name="T72" fmla="*/ 411 w 457"/>
              <a:gd name="T73" fmla="*/ 42 h 367"/>
              <a:gd name="T74" fmla="*/ 418 w 457"/>
              <a:gd name="T75" fmla="*/ 59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57" h="367">
                <a:moveTo>
                  <a:pt x="434" y="0"/>
                </a:moveTo>
                <a:lnTo>
                  <a:pt x="23" y="0"/>
                </a:lnTo>
                <a:lnTo>
                  <a:pt x="23" y="0"/>
                </a:lnTo>
                <a:lnTo>
                  <a:pt x="15" y="2"/>
                </a:lnTo>
                <a:lnTo>
                  <a:pt x="7" y="6"/>
                </a:lnTo>
                <a:lnTo>
                  <a:pt x="2" y="13"/>
                </a:lnTo>
                <a:lnTo>
                  <a:pt x="0" y="23"/>
                </a:lnTo>
                <a:lnTo>
                  <a:pt x="0" y="280"/>
                </a:lnTo>
                <a:lnTo>
                  <a:pt x="0" y="280"/>
                </a:lnTo>
                <a:lnTo>
                  <a:pt x="2" y="290"/>
                </a:lnTo>
                <a:lnTo>
                  <a:pt x="7" y="297"/>
                </a:lnTo>
                <a:lnTo>
                  <a:pt x="15" y="302"/>
                </a:lnTo>
                <a:lnTo>
                  <a:pt x="23" y="303"/>
                </a:lnTo>
                <a:lnTo>
                  <a:pt x="168" y="303"/>
                </a:lnTo>
                <a:lnTo>
                  <a:pt x="168" y="342"/>
                </a:lnTo>
                <a:lnTo>
                  <a:pt x="90" y="342"/>
                </a:lnTo>
                <a:lnTo>
                  <a:pt x="90" y="342"/>
                </a:lnTo>
                <a:lnTo>
                  <a:pt x="85" y="342"/>
                </a:lnTo>
                <a:lnTo>
                  <a:pt x="80" y="346"/>
                </a:lnTo>
                <a:lnTo>
                  <a:pt x="79" y="351"/>
                </a:lnTo>
                <a:lnTo>
                  <a:pt x="77" y="355"/>
                </a:lnTo>
                <a:lnTo>
                  <a:pt x="77" y="355"/>
                </a:lnTo>
                <a:lnTo>
                  <a:pt x="79" y="360"/>
                </a:lnTo>
                <a:lnTo>
                  <a:pt x="80" y="364"/>
                </a:lnTo>
                <a:lnTo>
                  <a:pt x="85" y="367"/>
                </a:lnTo>
                <a:lnTo>
                  <a:pt x="90" y="367"/>
                </a:lnTo>
                <a:lnTo>
                  <a:pt x="369" y="367"/>
                </a:lnTo>
                <a:lnTo>
                  <a:pt x="369" y="367"/>
                </a:lnTo>
                <a:lnTo>
                  <a:pt x="374" y="367"/>
                </a:lnTo>
                <a:lnTo>
                  <a:pt x="377" y="364"/>
                </a:lnTo>
                <a:lnTo>
                  <a:pt x="380" y="360"/>
                </a:lnTo>
                <a:lnTo>
                  <a:pt x="382" y="355"/>
                </a:lnTo>
                <a:lnTo>
                  <a:pt x="382" y="355"/>
                </a:lnTo>
                <a:lnTo>
                  <a:pt x="380" y="351"/>
                </a:lnTo>
                <a:lnTo>
                  <a:pt x="377" y="346"/>
                </a:lnTo>
                <a:lnTo>
                  <a:pt x="374" y="342"/>
                </a:lnTo>
                <a:lnTo>
                  <a:pt x="369" y="342"/>
                </a:lnTo>
                <a:lnTo>
                  <a:pt x="289" y="342"/>
                </a:lnTo>
                <a:lnTo>
                  <a:pt x="289" y="303"/>
                </a:lnTo>
                <a:lnTo>
                  <a:pt x="434" y="303"/>
                </a:lnTo>
                <a:lnTo>
                  <a:pt x="434" y="303"/>
                </a:lnTo>
                <a:lnTo>
                  <a:pt x="444" y="302"/>
                </a:lnTo>
                <a:lnTo>
                  <a:pt x="450" y="297"/>
                </a:lnTo>
                <a:lnTo>
                  <a:pt x="455" y="290"/>
                </a:lnTo>
                <a:lnTo>
                  <a:pt x="457" y="280"/>
                </a:lnTo>
                <a:lnTo>
                  <a:pt x="457" y="23"/>
                </a:lnTo>
                <a:lnTo>
                  <a:pt x="457" y="23"/>
                </a:lnTo>
                <a:lnTo>
                  <a:pt x="455" y="13"/>
                </a:lnTo>
                <a:lnTo>
                  <a:pt x="450" y="6"/>
                </a:lnTo>
                <a:lnTo>
                  <a:pt x="444" y="2"/>
                </a:lnTo>
                <a:lnTo>
                  <a:pt x="434" y="0"/>
                </a:lnTo>
                <a:lnTo>
                  <a:pt x="434" y="0"/>
                </a:lnTo>
                <a:close/>
                <a:moveTo>
                  <a:pt x="418" y="245"/>
                </a:moveTo>
                <a:lnTo>
                  <a:pt x="418" y="245"/>
                </a:lnTo>
                <a:lnTo>
                  <a:pt x="416" y="253"/>
                </a:lnTo>
                <a:lnTo>
                  <a:pt x="411" y="261"/>
                </a:lnTo>
                <a:lnTo>
                  <a:pt x="405" y="266"/>
                </a:lnTo>
                <a:lnTo>
                  <a:pt x="395" y="267"/>
                </a:lnTo>
                <a:lnTo>
                  <a:pt x="64" y="267"/>
                </a:lnTo>
                <a:lnTo>
                  <a:pt x="64" y="267"/>
                </a:lnTo>
                <a:lnTo>
                  <a:pt x="54" y="266"/>
                </a:lnTo>
                <a:lnTo>
                  <a:pt x="48" y="261"/>
                </a:lnTo>
                <a:lnTo>
                  <a:pt x="43" y="253"/>
                </a:lnTo>
                <a:lnTo>
                  <a:pt x="41" y="245"/>
                </a:lnTo>
                <a:lnTo>
                  <a:pt x="41" y="59"/>
                </a:lnTo>
                <a:lnTo>
                  <a:pt x="41" y="59"/>
                </a:lnTo>
                <a:lnTo>
                  <a:pt x="43" y="50"/>
                </a:lnTo>
                <a:lnTo>
                  <a:pt x="48" y="42"/>
                </a:lnTo>
                <a:lnTo>
                  <a:pt x="54" y="37"/>
                </a:lnTo>
                <a:lnTo>
                  <a:pt x="64" y="36"/>
                </a:lnTo>
                <a:lnTo>
                  <a:pt x="395" y="36"/>
                </a:lnTo>
                <a:lnTo>
                  <a:pt x="395" y="36"/>
                </a:lnTo>
                <a:lnTo>
                  <a:pt x="405" y="37"/>
                </a:lnTo>
                <a:lnTo>
                  <a:pt x="411" y="42"/>
                </a:lnTo>
                <a:lnTo>
                  <a:pt x="416" y="50"/>
                </a:lnTo>
                <a:lnTo>
                  <a:pt x="418" y="59"/>
                </a:lnTo>
                <a:lnTo>
                  <a:pt x="418" y="2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5766" y="7434"/>
            <a:ext cx="9246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ightbulb"/>
          <p:cNvSpPr>
            <a:spLocks noEditPoints="1"/>
          </p:cNvSpPr>
          <p:nvPr/>
        </p:nvSpPr>
        <p:spPr bwMode="auto">
          <a:xfrm>
            <a:off x="119231" y="278895"/>
            <a:ext cx="497020" cy="666591"/>
          </a:xfrm>
          <a:custGeom>
            <a:avLst/>
            <a:gdLst>
              <a:gd name="T0" fmla="*/ 141 w 340"/>
              <a:gd name="T1" fmla="*/ 1 h 456"/>
              <a:gd name="T2" fmla="*/ 71 w 340"/>
              <a:gd name="T3" fmla="*/ 31 h 456"/>
              <a:gd name="T4" fmla="*/ 21 w 340"/>
              <a:gd name="T5" fmla="*/ 86 h 456"/>
              <a:gd name="T6" fmla="*/ 0 w 340"/>
              <a:gd name="T7" fmla="*/ 158 h 456"/>
              <a:gd name="T8" fmla="*/ 8 w 340"/>
              <a:gd name="T9" fmla="*/ 223 h 456"/>
              <a:gd name="T10" fmla="*/ 37 w 340"/>
              <a:gd name="T11" fmla="*/ 278 h 456"/>
              <a:gd name="T12" fmla="*/ 47 w 340"/>
              <a:gd name="T13" fmla="*/ 331 h 456"/>
              <a:gd name="T14" fmla="*/ 57 w 340"/>
              <a:gd name="T15" fmla="*/ 358 h 456"/>
              <a:gd name="T16" fmla="*/ 63 w 340"/>
              <a:gd name="T17" fmla="*/ 428 h 456"/>
              <a:gd name="T18" fmla="*/ 117 w 340"/>
              <a:gd name="T19" fmla="*/ 437 h 456"/>
              <a:gd name="T20" fmla="*/ 198 w 340"/>
              <a:gd name="T21" fmla="*/ 456 h 456"/>
              <a:gd name="T22" fmla="*/ 221 w 340"/>
              <a:gd name="T23" fmla="*/ 437 h 456"/>
              <a:gd name="T24" fmla="*/ 277 w 340"/>
              <a:gd name="T25" fmla="*/ 428 h 456"/>
              <a:gd name="T26" fmla="*/ 283 w 340"/>
              <a:gd name="T27" fmla="*/ 358 h 456"/>
              <a:gd name="T28" fmla="*/ 291 w 340"/>
              <a:gd name="T29" fmla="*/ 308 h 456"/>
              <a:gd name="T30" fmla="*/ 303 w 340"/>
              <a:gd name="T31" fmla="*/ 278 h 456"/>
              <a:gd name="T32" fmla="*/ 331 w 340"/>
              <a:gd name="T33" fmla="*/ 228 h 456"/>
              <a:gd name="T34" fmla="*/ 340 w 340"/>
              <a:gd name="T35" fmla="*/ 171 h 456"/>
              <a:gd name="T36" fmla="*/ 319 w 340"/>
              <a:gd name="T37" fmla="*/ 89 h 456"/>
              <a:gd name="T38" fmla="*/ 265 w 340"/>
              <a:gd name="T39" fmla="*/ 29 h 456"/>
              <a:gd name="T40" fmla="*/ 187 w 340"/>
              <a:gd name="T41" fmla="*/ 0 h 456"/>
              <a:gd name="T42" fmla="*/ 158 w 340"/>
              <a:gd name="T43" fmla="*/ 257 h 456"/>
              <a:gd name="T44" fmla="*/ 256 w 340"/>
              <a:gd name="T45" fmla="*/ 260 h 456"/>
              <a:gd name="T46" fmla="*/ 207 w 340"/>
              <a:gd name="T47" fmla="*/ 331 h 456"/>
              <a:gd name="T48" fmla="*/ 226 w 340"/>
              <a:gd name="T49" fmla="*/ 243 h 456"/>
              <a:gd name="T50" fmla="*/ 241 w 340"/>
              <a:gd name="T51" fmla="*/ 210 h 456"/>
              <a:gd name="T52" fmla="*/ 234 w 340"/>
              <a:gd name="T53" fmla="*/ 181 h 456"/>
              <a:gd name="T54" fmla="*/ 212 w 340"/>
              <a:gd name="T55" fmla="*/ 171 h 456"/>
              <a:gd name="T56" fmla="*/ 194 w 340"/>
              <a:gd name="T57" fmla="*/ 179 h 456"/>
              <a:gd name="T58" fmla="*/ 181 w 340"/>
              <a:gd name="T59" fmla="*/ 233 h 456"/>
              <a:gd name="T60" fmla="*/ 153 w 340"/>
              <a:gd name="T61" fmla="*/ 189 h 456"/>
              <a:gd name="T62" fmla="*/ 138 w 340"/>
              <a:gd name="T63" fmla="*/ 172 h 456"/>
              <a:gd name="T64" fmla="*/ 114 w 340"/>
              <a:gd name="T65" fmla="*/ 174 h 456"/>
              <a:gd name="T66" fmla="*/ 101 w 340"/>
              <a:gd name="T67" fmla="*/ 190 h 456"/>
              <a:gd name="T68" fmla="*/ 102 w 340"/>
              <a:gd name="T69" fmla="*/ 223 h 456"/>
              <a:gd name="T70" fmla="*/ 133 w 340"/>
              <a:gd name="T71" fmla="*/ 257 h 456"/>
              <a:gd name="T72" fmla="*/ 96 w 340"/>
              <a:gd name="T73" fmla="*/ 291 h 456"/>
              <a:gd name="T74" fmla="*/ 68 w 340"/>
              <a:gd name="T75" fmla="*/ 238 h 456"/>
              <a:gd name="T76" fmla="*/ 49 w 340"/>
              <a:gd name="T77" fmla="*/ 185 h 456"/>
              <a:gd name="T78" fmla="*/ 52 w 340"/>
              <a:gd name="T79" fmla="*/ 140 h 456"/>
              <a:gd name="T80" fmla="*/ 99 w 340"/>
              <a:gd name="T81" fmla="*/ 70 h 456"/>
              <a:gd name="T82" fmla="*/ 161 w 340"/>
              <a:gd name="T83" fmla="*/ 48 h 456"/>
              <a:gd name="T84" fmla="*/ 194 w 340"/>
              <a:gd name="T85" fmla="*/ 50 h 456"/>
              <a:gd name="T86" fmla="*/ 247 w 340"/>
              <a:gd name="T87" fmla="*/ 76 h 456"/>
              <a:gd name="T88" fmla="*/ 282 w 340"/>
              <a:gd name="T89" fmla="*/ 123 h 456"/>
              <a:gd name="T90" fmla="*/ 291 w 340"/>
              <a:gd name="T91" fmla="*/ 171 h 456"/>
              <a:gd name="T92" fmla="*/ 264 w 340"/>
              <a:gd name="T93" fmla="*/ 247 h 456"/>
              <a:gd name="T94" fmla="*/ 212 w 340"/>
              <a:gd name="T95" fmla="*/ 195 h 456"/>
              <a:gd name="T96" fmla="*/ 216 w 340"/>
              <a:gd name="T97" fmla="*/ 208 h 456"/>
              <a:gd name="T98" fmla="*/ 133 w 340"/>
              <a:gd name="T99" fmla="*/ 231 h 456"/>
              <a:gd name="T100" fmla="*/ 124 w 340"/>
              <a:gd name="T101" fmla="*/ 202 h 456"/>
              <a:gd name="T102" fmla="*/ 130 w 340"/>
              <a:gd name="T103" fmla="*/ 199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40" h="456">
                <a:moveTo>
                  <a:pt x="169" y="0"/>
                </a:moveTo>
                <a:lnTo>
                  <a:pt x="169" y="0"/>
                </a:lnTo>
                <a:lnTo>
                  <a:pt x="158" y="0"/>
                </a:lnTo>
                <a:lnTo>
                  <a:pt x="158" y="0"/>
                </a:lnTo>
                <a:lnTo>
                  <a:pt x="141" y="1"/>
                </a:lnTo>
                <a:lnTo>
                  <a:pt x="127" y="4"/>
                </a:lnTo>
                <a:lnTo>
                  <a:pt x="112" y="9"/>
                </a:lnTo>
                <a:lnTo>
                  <a:pt x="97" y="14"/>
                </a:lnTo>
                <a:lnTo>
                  <a:pt x="84" y="22"/>
                </a:lnTo>
                <a:lnTo>
                  <a:pt x="71" y="31"/>
                </a:lnTo>
                <a:lnTo>
                  <a:pt x="60" y="39"/>
                </a:lnTo>
                <a:lnTo>
                  <a:pt x="49" y="50"/>
                </a:lnTo>
                <a:lnTo>
                  <a:pt x="39" y="60"/>
                </a:lnTo>
                <a:lnTo>
                  <a:pt x="29" y="73"/>
                </a:lnTo>
                <a:lnTo>
                  <a:pt x="21" y="86"/>
                </a:lnTo>
                <a:lnTo>
                  <a:pt x="14" y="99"/>
                </a:lnTo>
                <a:lnTo>
                  <a:pt x="9" y="112"/>
                </a:lnTo>
                <a:lnTo>
                  <a:pt x="5" y="127"/>
                </a:lnTo>
                <a:lnTo>
                  <a:pt x="1" y="143"/>
                </a:lnTo>
                <a:lnTo>
                  <a:pt x="0" y="158"/>
                </a:lnTo>
                <a:lnTo>
                  <a:pt x="0" y="158"/>
                </a:lnTo>
                <a:lnTo>
                  <a:pt x="0" y="176"/>
                </a:lnTo>
                <a:lnTo>
                  <a:pt x="0" y="192"/>
                </a:lnTo>
                <a:lnTo>
                  <a:pt x="3" y="208"/>
                </a:lnTo>
                <a:lnTo>
                  <a:pt x="8" y="223"/>
                </a:lnTo>
                <a:lnTo>
                  <a:pt x="13" y="238"/>
                </a:lnTo>
                <a:lnTo>
                  <a:pt x="19" y="252"/>
                </a:lnTo>
                <a:lnTo>
                  <a:pt x="27" y="265"/>
                </a:lnTo>
                <a:lnTo>
                  <a:pt x="37" y="278"/>
                </a:lnTo>
                <a:lnTo>
                  <a:pt x="37" y="278"/>
                </a:lnTo>
                <a:lnTo>
                  <a:pt x="42" y="285"/>
                </a:lnTo>
                <a:lnTo>
                  <a:pt x="45" y="291"/>
                </a:lnTo>
                <a:lnTo>
                  <a:pt x="47" y="300"/>
                </a:lnTo>
                <a:lnTo>
                  <a:pt x="47" y="308"/>
                </a:lnTo>
                <a:lnTo>
                  <a:pt x="47" y="331"/>
                </a:lnTo>
                <a:lnTo>
                  <a:pt x="47" y="331"/>
                </a:lnTo>
                <a:lnTo>
                  <a:pt x="49" y="339"/>
                </a:lnTo>
                <a:lnTo>
                  <a:pt x="50" y="345"/>
                </a:lnTo>
                <a:lnTo>
                  <a:pt x="52" y="353"/>
                </a:lnTo>
                <a:lnTo>
                  <a:pt x="57" y="358"/>
                </a:lnTo>
                <a:lnTo>
                  <a:pt x="57" y="412"/>
                </a:lnTo>
                <a:lnTo>
                  <a:pt x="57" y="412"/>
                </a:lnTo>
                <a:lnTo>
                  <a:pt x="57" y="417"/>
                </a:lnTo>
                <a:lnTo>
                  <a:pt x="58" y="422"/>
                </a:lnTo>
                <a:lnTo>
                  <a:pt x="63" y="428"/>
                </a:lnTo>
                <a:lnTo>
                  <a:pt x="71" y="435"/>
                </a:lnTo>
                <a:lnTo>
                  <a:pt x="76" y="437"/>
                </a:lnTo>
                <a:lnTo>
                  <a:pt x="81" y="437"/>
                </a:lnTo>
                <a:lnTo>
                  <a:pt x="117" y="437"/>
                </a:lnTo>
                <a:lnTo>
                  <a:pt x="117" y="437"/>
                </a:lnTo>
                <a:lnTo>
                  <a:pt x="120" y="445"/>
                </a:lnTo>
                <a:lnTo>
                  <a:pt x="127" y="450"/>
                </a:lnTo>
                <a:lnTo>
                  <a:pt x="133" y="455"/>
                </a:lnTo>
                <a:lnTo>
                  <a:pt x="141" y="456"/>
                </a:lnTo>
                <a:lnTo>
                  <a:pt x="198" y="456"/>
                </a:lnTo>
                <a:lnTo>
                  <a:pt x="198" y="456"/>
                </a:lnTo>
                <a:lnTo>
                  <a:pt x="207" y="455"/>
                </a:lnTo>
                <a:lnTo>
                  <a:pt x="213" y="450"/>
                </a:lnTo>
                <a:lnTo>
                  <a:pt x="218" y="445"/>
                </a:lnTo>
                <a:lnTo>
                  <a:pt x="221" y="437"/>
                </a:lnTo>
                <a:lnTo>
                  <a:pt x="259" y="437"/>
                </a:lnTo>
                <a:lnTo>
                  <a:pt x="259" y="437"/>
                </a:lnTo>
                <a:lnTo>
                  <a:pt x="264" y="437"/>
                </a:lnTo>
                <a:lnTo>
                  <a:pt x="269" y="435"/>
                </a:lnTo>
                <a:lnTo>
                  <a:pt x="277" y="428"/>
                </a:lnTo>
                <a:lnTo>
                  <a:pt x="282" y="422"/>
                </a:lnTo>
                <a:lnTo>
                  <a:pt x="283" y="417"/>
                </a:lnTo>
                <a:lnTo>
                  <a:pt x="283" y="412"/>
                </a:lnTo>
                <a:lnTo>
                  <a:pt x="283" y="358"/>
                </a:lnTo>
                <a:lnTo>
                  <a:pt x="283" y="358"/>
                </a:lnTo>
                <a:lnTo>
                  <a:pt x="287" y="353"/>
                </a:lnTo>
                <a:lnTo>
                  <a:pt x="290" y="345"/>
                </a:lnTo>
                <a:lnTo>
                  <a:pt x="291" y="339"/>
                </a:lnTo>
                <a:lnTo>
                  <a:pt x="291" y="331"/>
                </a:lnTo>
                <a:lnTo>
                  <a:pt x="291" y="308"/>
                </a:lnTo>
                <a:lnTo>
                  <a:pt x="291" y="308"/>
                </a:lnTo>
                <a:lnTo>
                  <a:pt x="293" y="300"/>
                </a:lnTo>
                <a:lnTo>
                  <a:pt x="295" y="291"/>
                </a:lnTo>
                <a:lnTo>
                  <a:pt x="298" y="285"/>
                </a:lnTo>
                <a:lnTo>
                  <a:pt x="303" y="278"/>
                </a:lnTo>
                <a:lnTo>
                  <a:pt x="303" y="278"/>
                </a:lnTo>
                <a:lnTo>
                  <a:pt x="311" y="267"/>
                </a:lnTo>
                <a:lnTo>
                  <a:pt x="319" y="254"/>
                </a:lnTo>
                <a:lnTo>
                  <a:pt x="326" y="241"/>
                </a:lnTo>
                <a:lnTo>
                  <a:pt x="331" y="228"/>
                </a:lnTo>
                <a:lnTo>
                  <a:pt x="335" y="215"/>
                </a:lnTo>
                <a:lnTo>
                  <a:pt x="339" y="200"/>
                </a:lnTo>
                <a:lnTo>
                  <a:pt x="340" y="185"/>
                </a:lnTo>
                <a:lnTo>
                  <a:pt x="340" y="171"/>
                </a:lnTo>
                <a:lnTo>
                  <a:pt x="340" y="171"/>
                </a:lnTo>
                <a:lnTo>
                  <a:pt x="340" y="153"/>
                </a:lnTo>
                <a:lnTo>
                  <a:pt x="337" y="135"/>
                </a:lnTo>
                <a:lnTo>
                  <a:pt x="332" y="119"/>
                </a:lnTo>
                <a:lnTo>
                  <a:pt x="327" y="104"/>
                </a:lnTo>
                <a:lnTo>
                  <a:pt x="319" y="89"/>
                </a:lnTo>
                <a:lnTo>
                  <a:pt x="311" y="75"/>
                </a:lnTo>
                <a:lnTo>
                  <a:pt x="301" y="62"/>
                </a:lnTo>
                <a:lnTo>
                  <a:pt x="290" y="50"/>
                </a:lnTo>
                <a:lnTo>
                  <a:pt x="278" y="39"/>
                </a:lnTo>
                <a:lnTo>
                  <a:pt x="265" y="29"/>
                </a:lnTo>
                <a:lnTo>
                  <a:pt x="251" y="19"/>
                </a:lnTo>
                <a:lnTo>
                  <a:pt x="236" y="13"/>
                </a:lnTo>
                <a:lnTo>
                  <a:pt x="220" y="8"/>
                </a:lnTo>
                <a:lnTo>
                  <a:pt x="203" y="3"/>
                </a:lnTo>
                <a:lnTo>
                  <a:pt x="187" y="0"/>
                </a:lnTo>
                <a:lnTo>
                  <a:pt x="169" y="0"/>
                </a:lnTo>
                <a:lnTo>
                  <a:pt x="169" y="0"/>
                </a:lnTo>
                <a:close/>
                <a:moveTo>
                  <a:pt x="182" y="331"/>
                </a:moveTo>
                <a:lnTo>
                  <a:pt x="158" y="331"/>
                </a:lnTo>
                <a:lnTo>
                  <a:pt x="158" y="257"/>
                </a:lnTo>
                <a:lnTo>
                  <a:pt x="182" y="257"/>
                </a:lnTo>
                <a:lnTo>
                  <a:pt x="182" y="331"/>
                </a:lnTo>
                <a:close/>
                <a:moveTo>
                  <a:pt x="264" y="247"/>
                </a:moveTo>
                <a:lnTo>
                  <a:pt x="264" y="247"/>
                </a:lnTo>
                <a:lnTo>
                  <a:pt x="256" y="260"/>
                </a:lnTo>
                <a:lnTo>
                  <a:pt x="249" y="275"/>
                </a:lnTo>
                <a:lnTo>
                  <a:pt x="244" y="291"/>
                </a:lnTo>
                <a:lnTo>
                  <a:pt x="242" y="308"/>
                </a:lnTo>
                <a:lnTo>
                  <a:pt x="242" y="331"/>
                </a:lnTo>
                <a:lnTo>
                  <a:pt x="207" y="331"/>
                </a:lnTo>
                <a:lnTo>
                  <a:pt x="207" y="257"/>
                </a:lnTo>
                <a:lnTo>
                  <a:pt x="207" y="257"/>
                </a:lnTo>
                <a:lnTo>
                  <a:pt x="215" y="254"/>
                </a:lnTo>
                <a:lnTo>
                  <a:pt x="221" y="249"/>
                </a:lnTo>
                <a:lnTo>
                  <a:pt x="226" y="243"/>
                </a:lnTo>
                <a:lnTo>
                  <a:pt x="231" y="236"/>
                </a:lnTo>
                <a:lnTo>
                  <a:pt x="238" y="223"/>
                </a:lnTo>
                <a:lnTo>
                  <a:pt x="239" y="213"/>
                </a:lnTo>
                <a:lnTo>
                  <a:pt x="239" y="213"/>
                </a:lnTo>
                <a:lnTo>
                  <a:pt x="241" y="210"/>
                </a:lnTo>
                <a:lnTo>
                  <a:pt x="241" y="202"/>
                </a:lnTo>
                <a:lnTo>
                  <a:pt x="239" y="190"/>
                </a:lnTo>
                <a:lnTo>
                  <a:pt x="238" y="185"/>
                </a:lnTo>
                <a:lnTo>
                  <a:pt x="234" y="181"/>
                </a:lnTo>
                <a:lnTo>
                  <a:pt x="234" y="181"/>
                </a:lnTo>
                <a:lnTo>
                  <a:pt x="231" y="177"/>
                </a:lnTo>
                <a:lnTo>
                  <a:pt x="226" y="174"/>
                </a:lnTo>
                <a:lnTo>
                  <a:pt x="220" y="171"/>
                </a:lnTo>
                <a:lnTo>
                  <a:pt x="212" y="171"/>
                </a:lnTo>
                <a:lnTo>
                  <a:pt x="212" y="171"/>
                </a:lnTo>
                <a:lnTo>
                  <a:pt x="207" y="171"/>
                </a:lnTo>
                <a:lnTo>
                  <a:pt x="202" y="172"/>
                </a:lnTo>
                <a:lnTo>
                  <a:pt x="197" y="174"/>
                </a:lnTo>
                <a:lnTo>
                  <a:pt x="194" y="179"/>
                </a:lnTo>
                <a:lnTo>
                  <a:pt x="194" y="179"/>
                </a:lnTo>
                <a:lnTo>
                  <a:pt x="190" y="184"/>
                </a:lnTo>
                <a:lnTo>
                  <a:pt x="187" y="189"/>
                </a:lnTo>
                <a:lnTo>
                  <a:pt x="184" y="203"/>
                </a:lnTo>
                <a:lnTo>
                  <a:pt x="181" y="218"/>
                </a:lnTo>
                <a:lnTo>
                  <a:pt x="181" y="233"/>
                </a:lnTo>
                <a:lnTo>
                  <a:pt x="158" y="233"/>
                </a:lnTo>
                <a:lnTo>
                  <a:pt x="158" y="233"/>
                </a:lnTo>
                <a:lnTo>
                  <a:pt x="158" y="218"/>
                </a:lnTo>
                <a:lnTo>
                  <a:pt x="156" y="203"/>
                </a:lnTo>
                <a:lnTo>
                  <a:pt x="153" y="189"/>
                </a:lnTo>
                <a:lnTo>
                  <a:pt x="150" y="184"/>
                </a:lnTo>
                <a:lnTo>
                  <a:pt x="146" y="179"/>
                </a:lnTo>
                <a:lnTo>
                  <a:pt x="146" y="179"/>
                </a:lnTo>
                <a:lnTo>
                  <a:pt x="143" y="174"/>
                </a:lnTo>
                <a:lnTo>
                  <a:pt x="138" y="172"/>
                </a:lnTo>
                <a:lnTo>
                  <a:pt x="133" y="171"/>
                </a:lnTo>
                <a:lnTo>
                  <a:pt x="128" y="171"/>
                </a:lnTo>
                <a:lnTo>
                  <a:pt x="128" y="171"/>
                </a:lnTo>
                <a:lnTo>
                  <a:pt x="120" y="171"/>
                </a:lnTo>
                <a:lnTo>
                  <a:pt x="114" y="174"/>
                </a:lnTo>
                <a:lnTo>
                  <a:pt x="109" y="177"/>
                </a:lnTo>
                <a:lnTo>
                  <a:pt x="106" y="181"/>
                </a:lnTo>
                <a:lnTo>
                  <a:pt x="106" y="181"/>
                </a:lnTo>
                <a:lnTo>
                  <a:pt x="102" y="185"/>
                </a:lnTo>
                <a:lnTo>
                  <a:pt x="101" y="190"/>
                </a:lnTo>
                <a:lnTo>
                  <a:pt x="99" y="202"/>
                </a:lnTo>
                <a:lnTo>
                  <a:pt x="99" y="210"/>
                </a:lnTo>
                <a:lnTo>
                  <a:pt x="99" y="213"/>
                </a:lnTo>
                <a:lnTo>
                  <a:pt x="99" y="213"/>
                </a:lnTo>
                <a:lnTo>
                  <a:pt x="102" y="223"/>
                </a:lnTo>
                <a:lnTo>
                  <a:pt x="109" y="236"/>
                </a:lnTo>
                <a:lnTo>
                  <a:pt x="112" y="243"/>
                </a:lnTo>
                <a:lnTo>
                  <a:pt x="119" y="249"/>
                </a:lnTo>
                <a:lnTo>
                  <a:pt x="125" y="254"/>
                </a:lnTo>
                <a:lnTo>
                  <a:pt x="133" y="257"/>
                </a:lnTo>
                <a:lnTo>
                  <a:pt x="133" y="331"/>
                </a:lnTo>
                <a:lnTo>
                  <a:pt x="96" y="331"/>
                </a:lnTo>
                <a:lnTo>
                  <a:pt x="96" y="308"/>
                </a:lnTo>
                <a:lnTo>
                  <a:pt x="96" y="308"/>
                </a:lnTo>
                <a:lnTo>
                  <a:pt x="96" y="291"/>
                </a:lnTo>
                <a:lnTo>
                  <a:pt x="91" y="275"/>
                </a:lnTo>
                <a:lnTo>
                  <a:pt x="84" y="260"/>
                </a:lnTo>
                <a:lnTo>
                  <a:pt x="75" y="247"/>
                </a:lnTo>
                <a:lnTo>
                  <a:pt x="75" y="247"/>
                </a:lnTo>
                <a:lnTo>
                  <a:pt x="68" y="238"/>
                </a:lnTo>
                <a:lnTo>
                  <a:pt x="62" y="228"/>
                </a:lnTo>
                <a:lnTo>
                  <a:pt x="57" y="218"/>
                </a:lnTo>
                <a:lnTo>
                  <a:pt x="53" y="207"/>
                </a:lnTo>
                <a:lnTo>
                  <a:pt x="50" y="195"/>
                </a:lnTo>
                <a:lnTo>
                  <a:pt x="49" y="185"/>
                </a:lnTo>
                <a:lnTo>
                  <a:pt x="47" y="172"/>
                </a:lnTo>
                <a:lnTo>
                  <a:pt x="49" y="161"/>
                </a:lnTo>
                <a:lnTo>
                  <a:pt x="49" y="161"/>
                </a:lnTo>
                <a:lnTo>
                  <a:pt x="49" y="150"/>
                </a:lnTo>
                <a:lnTo>
                  <a:pt x="52" y="140"/>
                </a:lnTo>
                <a:lnTo>
                  <a:pt x="55" y="128"/>
                </a:lnTo>
                <a:lnTo>
                  <a:pt x="58" y="119"/>
                </a:lnTo>
                <a:lnTo>
                  <a:pt x="70" y="101"/>
                </a:lnTo>
                <a:lnTo>
                  <a:pt x="83" y="84"/>
                </a:lnTo>
                <a:lnTo>
                  <a:pt x="99" y="70"/>
                </a:lnTo>
                <a:lnTo>
                  <a:pt x="119" y="60"/>
                </a:lnTo>
                <a:lnTo>
                  <a:pt x="128" y="55"/>
                </a:lnTo>
                <a:lnTo>
                  <a:pt x="138" y="52"/>
                </a:lnTo>
                <a:lnTo>
                  <a:pt x="150" y="50"/>
                </a:lnTo>
                <a:lnTo>
                  <a:pt x="161" y="48"/>
                </a:lnTo>
                <a:lnTo>
                  <a:pt x="161" y="48"/>
                </a:lnTo>
                <a:lnTo>
                  <a:pt x="169" y="48"/>
                </a:lnTo>
                <a:lnTo>
                  <a:pt x="169" y="48"/>
                </a:lnTo>
                <a:lnTo>
                  <a:pt x="182" y="48"/>
                </a:lnTo>
                <a:lnTo>
                  <a:pt x="194" y="50"/>
                </a:lnTo>
                <a:lnTo>
                  <a:pt x="207" y="53"/>
                </a:lnTo>
                <a:lnTo>
                  <a:pt x="216" y="58"/>
                </a:lnTo>
                <a:lnTo>
                  <a:pt x="228" y="63"/>
                </a:lnTo>
                <a:lnTo>
                  <a:pt x="238" y="70"/>
                </a:lnTo>
                <a:lnTo>
                  <a:pt x="247" y="76"/>
                </a:lnTo>
                <a:lnTo>
                  <a:pt x="256" y="84"/>
                </a:lnTo>
                <a:lnTo>
                  <a:pt x="264" y="93"/>
                </a:lnTo>
                <a:lnTo>
                  <a:pt x="270" y="102"/>
                </a:lnTo>
                <a:lnTo>
                  <a:pt x="277" y="112"/>
                </a:lnTo>
                <a:lnTo>
                  <a:pt x="282" y="123"/>
                </a:lnTo>
                <a:lnTo>
                  <a:pt x="287" y="133"/>
                </a:lnTo>
                <a:lnTo>
                  <a:pt x="290" y="146"/>
                </a:lnTo>
                <a:lnTo>
                  <a:pt x="291" y="158"/>
                </a:lnTo>
                <a:lnTo>
                  <a:pt x="291" y="171"/>
                </a:lnTo>
                <a:lnTo>
                  <a:pt x="291" y="171"/>
                </a:lnTo>
                <a:lnTo>
                  <a:pt x="290" y="190"/>
                </a:lnTo>
                <a:lnTo>
                  <a:pt x="285" y="212"/>
                </a:lnTo>
                <a:lnTo>
                  <a:pt x="277" y="229"/>
                </a:lnTo>
                <a:lnTo>
                  <a:pt x="264" y="247"/>
                </a:lnTo>
                <a:lnTo>
                  <a:pt x="264" y="247"/>
                </a:lnTo>
                <a:close/>
                <a:moveTo>
                  <a:pt x="205" y="231"/>
                </a:moveTo>
                <a:lnTo>
                  <a:pt x="205" y="231"/>
                </a:lnTo>
                <a:lnTo>
                  <a:pt x="207" y="207"/>
                </a:lnTo>
                <a:lnTo>
                  <a:pt x="208" y="199"/>
                </a:lnTo>
                <a:lnTo>
                  <a:pt x="212" y="195"/>
                </a:lnTo>
                <a:lnTo>
                  <a:pt x="212" y="195"/>
                </a:lnTo>
                <a:lnTo>
                  <a:pt x="215" y="195"/>
                </a:lnTo>
                <a:lnTo>
                  <a:pt x="215" y="195"/>
                </a:lnTo>
                <a:lnTo>
                  <a:pt x="216" y="202"/>
                </a:lnTo>
                <a:lnTo>
                  <a:pt x="216" y="208"/>
                </a:lnTo>
                <a:lnTo>
                  <a:pt x="216" y="208"/>
                </a:lnTo>
                <a:lnTo>
                  <a:pt x="212" y="221"/>
                </a:lnTo>
                <a:lnTo>
                  <a:pt x="205" y="231"/>
                </a:lnTo>
                <a:lnTo>
                  <a:pt x="205" y="231"/>
                </a:lnTo>
                <a:close/>
                <a:moveTo>
                  <a:pt x="133" y="231"/>
                </a:moveTo>
                <a:lnTo>
                  <a:pt x="133" y="231"/>
                </a:lnTo>
                <a:lnTo>
                  <a:pt x="128" y="221"/>
                </a:lnTo>
                <a:lnTo>
                  <a:pt x="124" y="208"/>
                </a:lnTo>
                <a:lnTo>
                  <a:pt x="124" y="208"/>
                </a:lnTo>
                <a:lnTo>
                  <a:pt x="124" y="202"/>
                </a:lnTo>
                <a:lnTo>
                  <a:pt x="125" y="195"/>
                </a:lnTo>
                <a:lnTo>
                  <a:pt x="125" y="195"/>
                </a:lnTo>
                <a:lnTo>
                  <a:pt x="128" y="195"/>
                </a:lnTo>
                <a:lnTo>
                  <a:pt x="128" y="195"/>
                </a:lnTo>
                <a:lnTo>
                  <a:pt x="130" y="199"/>
                </a:lnTo>
                <a:lnTo>
                  <a:pt x="132" y="207"/>
                </a:lnTo>
                <a:lnTo>
                  <a:pt x="133" y="231"/>
                </a:lnTo>
                <a:lnTo>
                  <a:pt x="133" y="2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4022" y="0"/>
            <a:ext cx="924674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Truck"/>
          <p:cNvGrpSpPr/>
          <p:nvPr/>
        </p:nvGrpSpPr>
        <p:grpSpPr>
          <a:xfrm>
            <a:off x="2910946" y="2739590"/>
            <a:ext cx="650825" cy="402001"/>
            <a:chOff x="9790495" y="3239591"/>
            <a:chExt cx="650825" cy="402001"/>
          </a:xfrm>
        </p:grpSpPr>
        <p:sp>
          <p:nvSpPr>
            <p:cNvPr id="18" name="Freeform 355"/>
            <p:cNvSpPr>
              <a:spLocks noEditPoints="1"/>
            </p:cNvSpPr>
            <p:nvPr/>
          </p:nvSpPr>
          <p:spPr bwMode="auto">
            <a:xfrm>
              <a:off x="10309756" y="3399763"/>
              <a:ext cx="131564" cy="192961"/>
            </a:xfrm>
            <a:custGeom>
              <a:avLst/>
              <a:gdLst>
                <a:gd name="T0" fmla="*/ 54 w 90"/>
                <a:gd name="T1" fmla="*/ 0 h 132"/>
                <a:gd name="T2" fmla="*/ 10 w 90"/>
                <a:gd name="T3" fmla="*/ 0 h 132"/>
                <a:gd name="T4" fmla="*/ 10 w 90"/>
                <a:gd name="T5" fmla="*/ 0 h 132"/>
                <a:gd name="T6" fmla="*/ 7 w 90"/>
                <a:gd name="T7" fmla="*/ 0 h 132"/>
                <a:gd name="T8" fmla="*/ 4 w 90"/>
                <a:gd name="T9" fmla="*/ 3 h 132"/>
                <a:gd name="T10" fmla="*/ 2 w 90"/>
                <a:gd name="T11" fmla="*/ 5 h 132"/>
                <a:gd name="T12" fmla="*/ 0 w 90"/>
                <a:gd name="T13" fmla="*/ 8 h 132"/>
                <a:gd name="T14" fmla="*/ 0 w 90"/>
                <a:gd name="T15" fmla="*/ 124 h 132"/>
                <a:gd name="T16" fmla="*/ 0 w 90"/>
                <a:gd name="T17" fmla="*/ 124 h 132"/>
                <a:gd name="T18" fmla="*/ 2 w 90"/>
                <a:gd name="T19" fmla="*/ 127 h 132"/>
                <a:gd name="T20" fmla="*/ 4 w 90"/>
                <a:gd name="T21" fmla="*/ 130 h 132"/>
                <a:gd name="T22" fmla="*/ 7 w 90"/>
                <a:gd name="T23" fmla="*/ 132 h 132"/>
                <a:gd name="T24" fmla="*/ 10 w 90"/>
                <a:gd name="T25" fmla="*/ 132 h 132"/>
                <a:gd name="T26" fmla="*/ 80 w 90"/>
                <a:gd name="T27" fmla="*/ 132 h 132"/>
                <a:gd name="T28" fmla="*/ 80 w 90"/>
                <a:gd name="T29" fmla="*/ 132 h 132"/>
                <a:gd name="T30" fmla="*/ 83 w 90"/>
                <a:gd name="T31" fmla="*/ 132 h 132"/>
                <a:gd name="T32" fmla="*/ 87 w 90"/>
                <a:gd name="T33" fmla="*/ 130 h 132"/>
                <a:gd name="T34" fmla="*/ 88 w 90"/>
                <a:gd name="T35" fmla="*/ 127 h 132"/>
                <a:gd name="T36" fmla="*/ 90 w 90"/>
                <a:gd name="T37" fmla="*/ 124 h 132"/>
                <a:gd name="T38" fmla="*/ 90 w 90"/>
                <a:gd name="T39" fmla="*/ 47 h 132"/>
                <a:gd name="T40" fmla="*/ 90 w 90"/>
                <a:gd name="T41" fmla="*/ 47 h 132"/>
                <a:gd name="T42" fmla="*/ 88 w 90"/>
                <a:gd name="T43" fmla="*/ 42 h 132"/>
                <a:gd name="T44" fmla="*/ 62 w 90"/>
                <a:gd name="T45" fmla="*/ 3 h 132"/>
                <a:gd name="T46" fmla="*/ 62 w 90"/>
                <a:gd name="T47" fmla="*/ 3 h 132"/>
                <a:gd name="T48" fmla="*/ 59 w 90"/>
                <a:gd name="T49" fmla="*/ 1 h 132"/>
                <a:gd name="T50" fmla="*/ 54 w 90"/>
                <a:gd name="T51" fmla="*/ 0 h 132"/>
                <a:gd name="T52" fmla="*/ 54 w 90"/>
                <a:gd name="T53" fmla="*/ 0 h 132"/>
                <a:gd name="T54" fmla="*/ 23 w 90"/>
                <a:gd name="T55" fmla="*/ 32 h 132"/>
                <a:gd name="T56" fmla="*/ 23 w 90"/>
                <a:gd name="T57" fmla="*/ 19 h 132"/>
                <a:gd name="T58" fmla="*/ 23 w 90"/>
                <a:gd name="T59" fmla="*/ 19 h 132"/>
                <a:gd name="T60" fmla="*/ 23 w 90"/>
                <a:gd name="T61" fmla="*/ 16 h 132"/>
                <a:gd name="T62" fmla="*/ 25 w 90"/>
                <a:gd name="T63" fmla="*/ 13 h 132"/>
                <a:gd name="T64" fmla="*/ 28 w 90"/>
                <a:gd name="T65" fmla="*/ 11 h 132"/>
                <a:gd name="T66" fmla="*/ 31 w 90"/>
                <a:gd name="T67" fmla="*/ 9 h 132"/>
                <a:gd name="T68" fmla="*/ 51 w 90"/>
                <a:gd name="T69" fmla="*/ 9 h 132"/>
                <a:gd name="T70" fmla="*/ 51 w 90"/>
                <a:gd name="T71" fmla="*/ 9 h 132"/>
                <a:gd name="T72" fmla="*/ 54 w 90"/>
                <a:gd name="T73" fmla="*/ 11 h 132"/>
                <a:gd name="T74" fmla="*/ 57 w 90"/>
                <a:gd name="T75" fmla="*/ 14 h 132"/>
                <a:gd name="T76" fmla="*/ 67 w 90"/>
                <a:gd name="T77" fmla="*/ 27 h 132"/>
                <a:gd name="T78" fmla="*/ 67 w 90"/>
                <a:gd name="T79" fmla="*/ 27 h 132"/>
                <a:gd name="T80" fmla="*/ 69 w 90"/>
                <a:gd name="T81" fmla="*/ 32 h 132"/>
                <a:gd name="T82" fmla="*/ 67 w 90"/>
                <a:gd name="T83" fmla="*/ 37 h 132"/>
                <a:gd name="T84" fmla="*/ 64 w 90"/>
                <a:gd name="T85" fmla="*/ 40 h 132"/>
                <a:gd name="T86" fmla="*/ 61 w 90"/>
                <a:gd name="T87" fmla="*/ 42 h 132"/>
                <a:gd name="T88" fmla="*/ 31 w 90"/>
                <a:gd name="T89" fmla="*/ 42 h 132"/>
                <a:gd name="T90" fmla="*/ 31 w 90"/>
                <a:gd name="T91" fmla="*/ 42 h 132"/>
                <a:gd name="T92" fmla="*/ 28 w 90"/>
                <a:gd name="T93" fmla="*/ 40 h 132"/>
                <a:gd name="T94" fmla="*/ 25 w 90"/>
                <a:gd name="T95" fmla="*/ 39 h 132"/>
                <a:gd name="T96" fmla="*/ 23 w 90"/>
                <a:gd name="T97" fmla="*/ 35 h 132"/>
                <a:gd name="T98" fmla="*/ 23 w 90"/>
                <a:gd name="T99" fmla="*/ 32 h 132"/>
                <a:gd name="T100" fmla="*/ 23 w 90"/>
                <a:gd name="T101" fmla="*/ 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0" h="132">
                  <a:moveTo>
                    <a:pt x="54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2" y="127"/>
                  </a:lnTo>
                  <a:lnTo>
                    <a:pt x="4" y="130"/>
                  </a:lnTo>
                  <a:lnTo>
                    <a:pt x="7" y="132"/>
                  </a:lnTo>
                  <a:lnTo>
                    <a:pt x="10" y="132"/>
                  </a:lnTo>
                  <a:lnTo>
                    <a:pt x="80" y="132"/>
                  </a:lnTo>
                  <a:lnTo>
                    <a:pt x="80" y="132"/>
                  </a:lnTo>
                  <a:lnTo>
                    <a:pt x="83" y="132"/>
                  </a:lnTo>
                  <a:lnTo>
                    <a:pt x="87" y="130"/>
                  </a:lnTo>
                  <a:lnTo>
                    <a:pt x="88" y="127"/>
                  </a:lnTo>
                  <a:lnTo>
                    <a:pt x="90" y="124"/>
                  </a:lnTo>
                  <a:lnTo>
                    <a:pt x="90" y="47"/>
                  </a:lnTo>
                  <a:lnTo>
                    <a:pt x="90" y="47"/>
                  </a:lnTo>
                  <a:lnTo>
                    <a:pt x="88" y="42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59" y="1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23" y="32"/>
                  </a:moveTo>
                  <a:lnTo>
                    <a:pt x="23" y="19"/>
                  </a:lnTo>
                  <a:lnTo>
                    <a:pt x="23" y="19"/>
                  </a:lnTo>
                  <a:lnTo>
                    <a:pt x="23" y="16"/>
                  </a:lnTo>
                  <a:lnTo>
                    <a:pt x="25" y="13"/>
                  </a:lnTo>
                  <a:lnTo>
                    <a:pt x="28" y="11"/>
                  </a:lnTo>
                  <a:lnTo>
                    <a:pt x="31" y="9"/>
                  </a:lnTo>
                  <a:lnTo>
                    <a:pt x="51" y="9"/>
                  </a:lnTo>
                  <a:lnTo>
                    <a:pt x="51" y="9"/>
                  </a:lnTo>
                  <a:lnTo>
                    <a:pt x="54" y="11"/>
                  </a:lnTo>
                  <a:lnTo>
                    <a:pt x="57" y="14"/>
                  </a:lnTo>
                  <a:lnTo>
                    <a:pt x="67" y="27"/>
                  </a:lnTo>
                  <a:lnTo>
                    <a:pt x="67" y="27"/>
                  </a:lnTo>
                  <a:lnTo>
                    <a:pt x="69" y="32"/>
                  </a:lnTo>
                  <a:lnTo>
                    <a:pt x="67" y="37"/>
                  </a:lnTo>
                  <a:lnTo>
                    <a:pt x="64" y="40"/>
                  </a:lnTo>
                  <a:lnTo>
                    <a:pt x="61" y="42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28" y="40"/>
                  </a:lnTo>
                  <a:lnTo>
                    <a:pt x="25" y="39"/>
                  </a:lnTo>
                  <a:lnTo>
                    <a:pt x="23" y="35"/>
                  </a:lnTo>
                  <a:lnTo>
                    <a:pt x="23" y="32"/>
                  </a:lnTo>
                  <a:lnTo>
                    <a:pt x="23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56"/>
            <p:cNvSpPr>
              <a:spLocks/>
            </p:cNvSpPr>
            <p:nvPr/>
          </p:nvSpPr>
          <p:spPr bwMode="auto">
            <a:xfrm>
              <a:off x="9790495" y="3239591"/>
              <a:ext cx="516024" cy="402001"/>
            </a:xfrm>
            <a:custGeom>
              <a:avLst/>
              <a:gdLst>
                <a:gd name="T0" fmla="*/ 8 w 353"/>
                <a:gd name="T1" fmla="*/ 0 h 275"/>
                <a:gd name="T2" fmla="*/ 5 w 353"/>
                <a:gd name="T3" fmla="*/ 0 h 275"/>
                <a:gd name="T4" fmla="*/ 0 w 353"/>
                <a:gd name="T5" fmla="*/ 4 h 275"/>
                <a:gd name="T6" fmla="*/ 0 w 353"/>
                <a:gd name="T7" fmla="*/ 212 h 275"/>
                <a:gd name="T8" fmla="*/ 0 w 353"/>
                <a:gd name="T9" fmla="*/ 215 h 275"/>
                <a:gd name="T10" fmla="*/ 5 w 353"/>
                <a:gd name="T11" fmla="*/ 220 h 275"/>
                <a:gd name="T12" fmla="*/ 22 w 353"/>
                <a:gd name="T13" fmla="*/ 220 h 275"/>
                <a:gd name="T14" fmla="*/ 26 w 353"/>
                <a:gd name="T15" fmla="*/ 221 h 275"/>
                <a:gd name="T16" fmla="*/ 31 w 353"/>
                <a:gd name="T17" fmla="*/ 228 h 275"/>
                <a:gd name="T18" fmla="*/ 31 w 353"/>
                <a:gd name="T19" fmla="*/ 231 h 275"/>
                <a:gd name="T20" fmla="*/ 31 w 353"/>
                <a:gd name="T21" fmla="*/ 247 h 275"/>
                <a:gd name="T22" fmla="*/ 40 w 353"/>
                <a:gd name="T23" fmla="*/ 265 h 275"/>
                <a:gd name="T24" fmla="*/ 42 w 353"/>
                <a:gd name="T25" fmla="*/ 269 h 275"/>
                <a:gd name="T26" fmla="*/ 53 w 353"/>
                <a:gd name="T27" fmla="*/ 274 h 275"/>
                <a:gd name="T28" fmla="*/ 75 w 353"/>
                <a:gd name="T29" fmla="*/ 275 h 275"/>
                <a:gd name="T30" fmla="*/ 93 w 353"/>
                <a:gd name="T31" fmla="*/ 265 h 275"/>
                <a:gd name="T32" fmla="*/ 102 w 353"/>
                <a:gd name="T33" fmla="*/ 249 h 275"/>
                <a:gd name="T34" fmla="*/ 104 w 353"/>
                <a:gd name="T35" fmla="*/ 239 h 275"/>
                <a:gd name="T36" fmla="*/ 104 w 353"/>
                <a:gd name="T37" fmla="*/ 231 h 275"/>
                <a:gd name="T38" fmla="*/ 106 w 353"/>
                <a:gd name="T39" fmla="*/ 223 h 275"/>
                <a:gd name="T40" fmla="*/ 112 w 353"/>
                <a:gd name="T41" fmla="*/ 220 h 275"/>
                <a:gd name="T42" fmla="*/ 241 w 353"/>
                <a:gd name="T43" fmla="*/ 220 h 275"/>
                <a:gd name="T44" fmla="*/ 247 w 353"/>
                <a:gd name="T45" fmla="*/ 225 h 275"/>
                <a:gd name="T46" fmla="*/ 249 w 353"/>
                <a:gd name="T47" fmla="*/ 231 h 275"/>
                <a:gd name="T48" fmla="*/ 249 w 353"/>
                <a:gd name="T49" fmla="*/ 239 h 275"/>
                <a:gd name="T50" fmla="*/ 252 w 353"/>
                <a:gd name="T51" fmla="*/ 257 h 275"/>
                <a:gd name="T52" fmla="*/ 259 w 353"/>
                <a:gd name="T53" fmla="*/ 265 h 275"/>
                <a:gd name="T54" fmla="*/ 260 w 353"/>
                <a:gd name="T55" fmla="*/ 269 h 275"/>
                <a:gd name="T56" fmla="*/ 283 w 353"/>
                <a:gd name="T57" fmla="*/ 275 h 275"/>
                <a:gd name="T58" fmla="*/ 303 w 353"/>
                <a:gd name="T59" fmla="*/ 272 h 275"/>
                <a:gd name="T60" fmla="*/ 317 w 353"/>
                <a:gd name="T61" fmla="*/ 259 h 275"/>
                <a:gd name="T62" fmla="*/ 322 w 353"/>
                <a:gd name="T63" fmla="*/ 239 h 275"/>
                <a:gd name="T64" fmla="*/ 321 w 353"/>
                <a:gd name="T65" fmla="*/ 231 h 275"/>
                <a:gd name="T66" fmla="*/ 322 w 353"/>
                <a:gd name="T67" fmla="*/ 228 h 275"/>
                <a:gd name="T68" fmla="*/ 327 w 353"/>
                <a:gd name="T69" fmla="*/ 221 h 275"/>
                <a:gd name="T70" fmla="*/ 344 w 353"/>
                <a:gd name="T71" fmla="*/ 220 h 275"/>
                <a:gd name="T72" fmla="*/ 348 w 353"/>
                <a:gd name="T73" fmla="*/ 220 h 275"/>
                <a:gd name="T74" fmla="*/ 352 w 353"/>
                <a:gd name="T75" fmla="*/ 215 h 275"/>
                <a:gd name="T76" fmla="*/ 353 w 353"/>
                <a:gd name="T77" fmla="*/ 8 h 275"/>
                <a:gd name="T78" fmla="*/ 352 w 353"/>
                <a:gd name="T79" fmla="*/ 4 h 275"/>
                <a:gd name="T80" fmla="*/ 348 w 353"/>
                <a:gd name="T81" fmla="*/ 0 h 275"/>
                <a:gd name="T82" fmla="*/ 344 w 353"/>
                <a:gd name="T83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3" h="275">
                  <a:moveTo>
                    <a:pt x="344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0" y="215"/>
                  </a:lnTo>
                  <a:lnTo>
                    <a:pt x="1" y="218"/>
                  </a:lnTo>
                  <a:lnTo>
                    <a:pt x="5" y="220"/>
                  </a:lnTo>
                  <a:lnTo>
                    <a:pt x="8" y="220"/>
                  </a:lnTo>
                  <a:lnTo>
                    <a:pt x="22" y="220"/>
                  </a:lnTo>
                  <a:lnTo>
                    <a:pt x="22" y="220"/>
                  </a:lnTo>
                  <a:lnTo>
                    <a:pt x="26" y="221"/>
                  </a:lnTo>
                  <a:lnTo>
                    <a:pt x="29" y="223"/>
                  </a:lnTo>
                  <a:lnTo>
                    <a:pt x="31" y="228"/>
                  </a:lnTo>
                  <a:lnTo>
                    <a:pt x="31" y="231"/>
                  </a:lnTo>
                  <a:lnTo>
                    <a:pt x="31" y="231"/>
                  </a:lnTo>
                  <a:lnTo>
                    <a:pt x="31" y="239"/>
                  </a:lnTo>
                  <a:lnTo>
                    <a:pt x="31" y="247"/>
                  </a:lnTo>
                  <a:lnTo>
                    <a:pt x="34" y="257"/>
                  </a:lnTo>
                  <a:lnTo>
                    <a:pt x="40" y="265"/>
                  </a:lnTo>
                  <a:lnTo>
                    <a:pt x="40" y="265"/>
                  </a:lnTo>
                  <a:lnTo>
                    <a:pt x="42" y="269"/>
                  </a:lnTo>
                  <a:lnTo>
                    <a:pt x="42" y="269"/>
                  </a:lnTo>
                  <a:lnTo>
                    <a:pt x="53" y="274"/>
                  </a:lnTo>
                  <a:lnTo>
                    <a:pt x="65" y="275"/>
                  </a:lnTo>
                  <a:lnTo>
                    <a:pt x="75" y="275"/>
                  </a:lnTo>
                  <a:lnTo>
                    <a:pt x="84" y="272"/>
                  </a:lnTo>
                  <a:lnTo>
                    <a:pt x="93" y="265"/>
                  </a:lnTo>
                  <a:lnTo>
                    <a:pt x="99" y="259"/>
                  </a:lnTo>
                  <a:lnTo>
                    <a:pt x="102" y="249"/>
                  </a:lnTo>
                  <a:lnTo>
                    <a:pt x="104" y="239"/>
                  </a:lnTo>
                  <a:lnTo>
                    <a:pt x="104" y="239"/>
                  </a:lnTo>
                  <a:lnTo>
                    <a:pt x="104" y="231"/>
                  </a:lnTo>
                  <a:lnTo>
                    <a:pt x="104" y="231"/>
                  </a:lnTo>
                  <a:lnTo>
                    <a:pt x="104" y="228"/>
                  </a:lnTo>
                  <a:lnTo>
                    <a:pt x="106" y="223"/>
                  </a:lnTo>
                  <a:lnTo>
                    <a:pt x="109" y="221"/>
                  </a:lnTo>
                  <a:lnTo>
                    <a:pt x="112" y="220"/>
                  </a:lnTo>
                  <a:lnTo>
                    <a:pt x="241" y="220"/>
                  </a:lnTo>
                  <a:lnTo>
                    <a:pt x="241" y="220"/>
                  </a:lnTo>
                  <a:lnTo>
                    <a:pt x="244" y="221"/>
                  </a:lnTo>
                  <a:lnTo>
                    <a:pt x="247" y="225"/>
                  </a:lnTo>
                  <a:lnTo>
                    <a:pt x="249" y="228"/>
                  </a:lnTo>
                  <a:lnTo>
                    <a:pt x="249" y="231"/>
                  </a:lnTo>
                  <a:lnTo>
                    <a:pt x="249" y="231"/>
                  </a:lnTo>
                  <a:lnTo>
                    <a:pt x="249" y="239"/>
                  </a:lnTo>
                  <a:lnTo>
                    <a:pt x="249" y="247"/>
                  </a:lnTo>
                  <a:lnTo>
                    <a:pt x="252" y="257"/>
                  </a:lnTo>
                  <a:lnTo>
                    <a:pt x="259" y="265"/>
                  </a:lnTo>
                  <a:lnTo>
                    <a:pt x="259" y="265"/>
                  </a:lnTo>
                  <a:lnTo>
                    <a:pt x="260" y="269"/>
                  </a:lnTo>
                  <a:lnTo>
                    <a:pt x="260" y="269"/>
                  </a:lnTo>
                  <a:lnTo>
                    <a:pt x="272" y="274"/>
                  </a:lnTo>
                  <a:lnTo>
                    <a:pt x="283" y="275"/>
                  </a:lnTo>
                  <a:lnTo>
                    <a:pt x="293" y="275"/>
                  </a:lnTo>
                  <a:lnTo>
                    <a:pt x="303" y="272"/>
                  </a:lnTo>
                  <a:lnTo>
                    <a:pt x="311" y="265"/>
                  </a:lnTo>
                  <a:lnTo>
                    <a:pt x="317" y="259"/>
                  </a:lnTo>
                  <a:lnTo>
                    <a:pt x="321" y="249"/>
                  </a:lnTo>
                  <a:lnTo>
                    <a:pt x="322" y="239"/>
                  </a:lnTo>
                  <a:lnTo>
                    <a:pt x="322" y="239"/>
                  </a:lnTo>
                  <a:lnTo>
                    <a:pt x="321" y="231"/>
                  </a:lnTo>
                  <a:lnTo>
                    <a:pt x="321" y="231"/>
                  </a:lnTo>
                  <a:lnTo>
                    <a:pt x="322" y="228"/>
                  </a:lnTo>
                  <a:lnTo>
                    <a:pt x="324" y="223"/>
                  </a:lnTo>
                  <a:lnTo>
                    <a:pt x="327" y="221"/>
                  </a:lnTo>
                  <a:lnTo>
                    <a:pt x="331" y="220"/>
                  </a:lnTo>
                  <a:lnTo>
                    <a:pt x="344" y="220"/>
                  </a:lnTo>
                  <a:lnTo>
                    <a:pt x="344" y="220"/>
                  </a:lnTo>
                  <a:lnTo>
                    <a:pt x="348" y="220"/>
                  </a:lnTo>
                  <a:lnTo>
                    <a:pt x="350" y="218"/>
                  </a:lnTo>
                  <a:lnTo>
                    <a:pt x="352" y="215"/>
                  </a:lnTo>
                  <a:lnTo>
                    <a:pt x="353" y="212"/>
                  </a:lnTo>
                  <a:lnTo>
                    <a:pt x="353" y="8"/>
                  </a:lnTo>
                  <a:lnTo>
                    <a:pt x="353" y="8"/>
                  </a:lnTo>
                  <a:lnTo>
                    <a:pt x="352" y="4"/>
                  </a:lnTo>
                  <a:lnTo>
                    <a:pt x="350" y="1"/>
                  </a:lnTo>
                  <a:lnTo>
                    <a:pt x="348" y="0"/>
                  </a:lnTo>
                  <a:lnTo>
                    <a:pt x="344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2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Ste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177982"/>
              </p:ext>
            </p:extLst>
          </p:nvPr>
        </p:nvGraphicFramePr>
        <p:xfrm>
          <a:off x="506437" y="4717349"/>
          <a:ext cx="11282288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2351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8299937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Dena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Potter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Department of General Services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graphicFrame>
        <p:nvGraphicFramePr>
          <p:cNvPr id="12" name="Ste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947719"/>
              </p:ext>
            </p:extLst>
          </p:nvPr>
        </p:nvGraphicFramePr>
        <p:xfrm>
          <a:off x="506438" y="3625066"/>
          <a:ext cx="11282288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2350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8299938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Shari Carlson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Department of Social Services</a:t>
                      </a:r>
                      <a:endParaRPr lang="en-US" sz="20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graphicFrame>
        <p:nvGraphicFramePr>
          <p:cNvPr id="11" name="Ste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43244"/>
              </p:ext>
            </p:extLst>
          </p:nvPr>
        </p:nvGraphicFramePr>
        <p:xfrm>
          <a:off x="506437" y="2546850"/>
          <a:ext cx="11282289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68283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8314006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Briant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Atkins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Department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Fire Programs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graphicFrame>
        <p:nvGraphicFramePr>
          <p:cNvPr id="4" name="Ste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725003"/>
              </p:ext>
            </p:extLst>
          </p:nvPr>
        </p:nvGraphicFramePr>
        <p:xfrm>
          <a:off x="506437" y="1468634"/>
          <a:ext cx="11282289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40148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8342141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Mira Signer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Department of Behavior</a:t>
                      </a:r>
                      <a:r>
                        <a:rPr lang="en-US" sz="2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 Health &amp; Developmental Services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  <p:cxnSp>
        <p:nvCxnSpPr>
          <p:cNvPr id="15" name="Title Line"/>
          <p:cNvCxnSpPr/>
          <p:nvPr/>
        </p:nvCxnSpPr>
        <p:spPr>
          <a:xfrm>
            <a:off x="-304800" y="1314450"/>
            <a:ext cx="575701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Title"/>
          <p:cNvSpPr txBox="1"/>
          <p:nvPr/>
        </p:nvSpPr>
        <p:spPr>
          <a:xfrm>
            <a:off x="-116115" y="695797"/>
            <a:ext cx="8002815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3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27" name="Ste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157193"/>
              </p:ext>
            </p:extLst>
          </p:nvPr>
        </p:nvGraphicFramePr>
        <p:xfrm>
          <a:off x="506438" y="5800559"/>
          <a:ext cx="11282288" cy="9102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2350">
                  <a:extLst>
                    <a:ext uri="{9D8B030D-6E8A-4147-A177-3AD203B41FA5}">
                      <a16:colId xmlns:a16="http://schemas.microsoft.com/office/drawing/2014/main" xmlns="" val="2799359903"/>
                    </a:ext>
                  </a:extLst>
                </a:gridCol>
                <a:gridCol w="8299938">
                  <a:extLst>
                    <a:ext uri="{9D8B030D-6E8A-4147-A177-3AD203B41FA5}">
                      <a16:colId xmlns:a16="http://schemas.microsoft.com/office/drawing/2014/main" xmlns="" val="3046901633"/>
                    </a:ext>
                  </a:extLst>
                </a:gridCol>
              </a:tblGrid>
              <a:tr h="91024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Katharine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Bond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rgbClr val="EFCE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EFCEC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Dominion</a:t>
                      </a:r>
                      <a:r>
                        <a:rPr lang="en-US" sz="2000" baseline="0" dirty="0" smtClean="0">
                          <a:solidFill>
                            <a:srgbClr val="EFCEC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Energy</a:t>
                      </a:r>
                      <a:endParaRPr lang="en-US" sz="2000" dirty="0">
                        <a:solidFill>
                          <a:srgbClr val="EFCEC9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9254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46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erview"/>
          <p:cNvSpPr txBox="1"/>
          <p:nvPr/>
        </p:nvSpPr>
        <p:spPr>
          <a:xfrm>
            <a:off x="609600" y="1646153"/>
            <a:ext cx="9940119" cy="3877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certain first-time, non-violent offenders sentencing alternatives can prevent cycles of incarceration before they begin.</a:t>
            </a:r>
          </a:p>
          <a:p>
            <a:endParaRPr lang="en-US" sz="28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Considerable resources are dedicated to training and rehabilitating those who already are incarcerated.</a:t>
            </a:r>
          </a:p>
          <a:p>
            <a:endParaRPr lang="en-US" sz="28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Virginia can save money and change lives through successful implementation of workforce alternatives.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-304800" y="1314450"/>
            <a:ext cx="56769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Title"/>
          <p:cNvSpPr txBox="1"/>
          <p:nvPr/>
        </p:nvSpPr>
        <p:spPr>
          <a:xfrm>
            <a:off x="-116114" y="695797"/>
            <a:ext cx="5671094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6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Stat 3"/>
          <p:cNvGrpSpPr/>
          <p:nvPr/>
        </p:nvGrpSpPr>
        <p:grpSpPr>
          <a:xfrm>
            <a:off x="8543485" y="2345476"/>
            <a:ext cx="3338248" cy="3685111"/>
            <a:chOff x="609600" y="3429000"/>
            <a:chExt cx="2286000" cy="2743200"/>
          </a:xfrm>
        </p:grpSpPr>
        <p:grpSp>
          <p:nvGrpSpPr>
            <p:cNvPr id="99" name="Container"/>
            <p:cNvGrpSpPr/>
            <p:nvPr/>
          </p:nvGrpSpPr>
          <p:grpSpPr>
            <a:xfrm>
              <a:off x="609600" y="3429000"/>
              <a:ext cx="2286000" cy="2743200"/>
              <a:chOff x="609600" y="3429000"/>
              <a:chExt cx="2286000" cy="2743200"/>
            </a:xfrm>
          </p:grpSpPr>
          <p:sp>
            <p:nvSpPr>
              <p:cNvPr id="104" name="Box"/>
              <p:cNvSpPr/>
              <p:nvPr/>
            </p:nvSpPr>
            <p:spPr>
              <a:xfrm>
                <a:off x="609600" y="3429000"/>
                <a:ext cx="2286000" cy="27432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Stat"/>
              <p:cNvSpPr/>
              <p:nvPr/>
            </p:nvSpPr>
            <p:spPr>
              <a:xfrm>
                <a:off x="609600" y="3886200"/>
                <a:ext cx="2286000" cy="9144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0" name="Explainer Text"/>
            <p:cNvSpPr txBox="1"/>
            <p:nvPr/>
          </p:nvSpPr>
          <p:spPr>
            <a:xfrm>
              <a:off x="609600" y="4800600"/>
              <a:ext cx="2286000" cy="1371600"/>
            </a:xfrm>
            <a:prstGeom prst="rect">
              <a:avLst/>
            </a:prstGeom>
            <a:noFill/>
          </p:spPr>
          <p:txBody>
            <a:bodyPr wrap="square" lIns="182880" tIns="182880" rIns="182880" bIns="182880" rtlCol="0">
              <a:normAutofit/>
            </a:bodyPr>
            <a:lstStyle/>
            <a:p>
              <a:r>
                <a:rPr lang="en-US" sz="20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 capita cost for prisoners in Virginia</a:t>
              </a:r>
              <a:endPara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1" name="Stat Text"/>
            <p:cNvSpPr txBox="1"/>
            <p:nvPr/>
          </p:nvSpPr>
          <p:spPr>
            <a:xfrm>
              <a:off x="609600" y="4307600"/>
              <a:ext cx="2285999" cy="526951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chemeClr val="accent4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$29,967</a:t>
              </a:r>
              <a:endParaRPr lang="en-US" sz="4000" b="1" dirty="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2" name="Increase Profit By"/>
            <p:cNvSpPr txBox="1"/>
            <p:nvPr/>
          </p:nvSpPr>
          <p:spPr>
            <a:xfrm>
              <a:off x="609600" y="3919095"/>
              <a:ext cx="228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4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 OF 2017</a:t>
              </a:r>
              <a:endParaRPr lang="en-US" sz="1400" dirty="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3" name="Container Title"/>
            <p:cNvSpPr txBox="1"/>
            <p:nvPr/>
          </p:nvSpPr>
          <p:spPr>
            <a:xfrm>
              <a:off x="609600" y="3464171"/>
              <a:ext cx="2285999" cy="297842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20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Cost per inmate</a:t>
              </a:r>
              <a:endPara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0" name="Stat 2"/>
          <p:cNvGrpSpPr/>
          <p:nvPr/>
        </p:nvGrpSpPr>
        <p:grpSpPr>
          <a:xfrm>
            <a:off x="4474179" y="2319902"/>
            <a:ext cx="3338248" cy="3685111"/>
            <a:chOff x="609600" y="3429000"/>
            <a:chExt cx="2286000" cy="2743200"/>
          </a:xfrm>
        </p:grpSpPr>
        <p:grpSp>
          <p:nvGrpSpPr>
            <p:cNvPr id="91" name="Container"/>
            <p:cNvGrpSpPr/>
            <p:nvPr/>
          </p:nvGrpSpPr>
          <p:grpSpPr>
            <a:xfrm>
              <a:off x="609600" y="3429000"/>
              <a:ext cx="2286000" cy="2743200"/>
              <a:chOff x="609600" y="3429000"/>
              <a:chExt cx="2286000" cy="2743200"/>
            </a:xfrm>
          </p:grpSpPr>
          <p:sp>
            <p:nvSpPr>
              <p:cNvPr id="96" name="Box"/>
              <p:cNvSpPr/>
              <p:nvPr/>
            </p:nvSpPr>
            <p:spPr>
              <a:xfrm>
                <a:off x="609600" y="3429000"/>
                <a:ext cx="2286000" cy="27432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Stat"/>
              <p:cNvSpPr/>
              <p:nvPr/>
            </p:nvSpPr>
            <p:spPr>
              <a:xfrm>
                <a:off x="609600" y="3886200"/>
                <a:ext cx="2286000" cy="9144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2" name="Explainer Text"/>
            <p:cNvSpPr txBox="1"/>
            <p:nvPr/>
          </p:nvSpPr>
          <p:spPr>
            <a:xfrm>
              <a:off x="609600" y="4800600"/>
              <a:ext cx="2286000" cy="1371600"/>
            </a:xfrm>
            <a:prstGeom prst="rect">
              <a:avLst/>
            </a:prstGeom>
            <a:noFill/>
          </p:spPr>
          <p:txBody>
            <a:bodyPr wrap="square" lIns="182880" tIns="182880" rIns="182880" bIns="182880" rtlCol="0">
              <a:norm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State-responsible inmates housed in local jails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3" name="Stat Text"/>
            <p:cNvSpPr txBox="1"/>
            <p:nvPr/>
          </p:nvSpPr>
          <p:spPr>
            <a:xfrm>
              <a:off x="609600" y="4126665"/>
              <a:ext cx="2286000" cy="707886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18,837</a:t>
              </a:r>
              <a:endParaRPr lang="en-US" sz="40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4" name="Increase Profit By"/>
            <p:cNvSpPr txBox="1"/>
            <p:nvPr/>
          </p:nvSpPr>
          <p:spPr>
            <a:xfrm>
              <a:off x="609600" y="3919095"/>
              <a:ext cx="228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 OF AUGUST 2018</a:t>
              </a:r>
              <a:endParaRPr lang="en-US" sz="1400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Container Title"/>
            <p:cNvSpPr txBox="1"/>
            <p:nvPr/>
          </p:nvSpPr>
          <p:spPr>
            <a:xfrm>
              <a:off x="609600" y="3464171"/>
              <a:ext cx="2286000" cy="297842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# jailed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" name="Stat 1"/>
          <p:cNvGrpSpPr/>
          <p:nvPr/>
        </p:nvGrpSpPr>
        <p:grpSpPr>
          <a:xfrm>
            <a:off x="350285" y="2273186"/>
            <a:ext cx="3348250" cy="3685111"/>
            <a:chOff x="609600" y="3429000"/>
            <a:chExt cx="2292849" cy="2743200"/>
          </a:xfrm>
        </p:grpSpPr>
        <p:sp>
          <p:nvSpPr>
            <p:cNvPr id="31" name="Box"/>
            <p:cNvSpPr/>
            <p:nvPr/>
          </p:nvSpPr>
          <p:spPr>
            <a:xfrm>
              <a:off x="609600" y="3429000"/>
              <a:ext cx="2286000" cy="27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tat"/>
            <p:cNvSpPr/>
            <p:nvPr/>
          </p:nvSpPr>
          <p:spPr>
            <a:xfrm>
              <a:off x="609600" y="3886200"/>
              <a:ext cx="2286000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Explainer Text"/>
            <p:cNvSpPr txBox="1"/>
            <p:nvPr/>
          </p:nvSpPr>
          <p:spPr>
            <a:xfrm>
              <a:off x="616449" y="4800600"/>
              <a:ext cx="2286000" cy="1371600"/>
            </a:xfrm>
            <a:prstGeom prst="rect">
              <a:avLst/>
            </a:prstGeom>
            <a:noFill/>
          </p:spPr>
          <p:txBody>
            <a:bodyPr wrap="square" lIns="182880" tIns="182880" rIns="182880" bIns="182880" rtlCol="0">
              <a:norm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State inmates in prisons 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Stat Text"/>
            <p:cNvSpPr txBox="1"/>
            <p:nvPr/>
          </p:nvSpPr>
          <p:spPr>
            <a:xfrm>
              <a:off x="616449" y="4126665"/>
              <a:ext cx="2286000" cy="707886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30,047</a:t>
              </a:r>
              <a:endParaRPr lang="en-US" sz="4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7" name="Increase Profit By"/>
            <p:cNvSpPr txBox="1"/>
            <p:nvPr/>
          </p:nvSpPr>
          <p:spPr>
            <a:xfrm>
              <a:off x="609600" y="3919095"/>
              <a:ext cx="228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 OF AUGUST 2018</a:t>
              </a:r>
              <a:endParaRPr lang="en-US" sz="140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Container Title"/>
            <p:cNvSpPr txBox="1"/>
            <p:nvPr/>
          </p:nvSpPr>
          <p:spPr>
            <a:xfrm>
              <a:off x="609600" y="3464171"/>
              <a:ext cx="2286000" cy="297842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# in prison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cxnSp>
        <p:nvCxnSpPr>
          <p:cNvPr id="39" name="Straight Connector 38"/>
          <p:cNvCxnSpPr/>
          <p:nvPr/>
        </p:nvCxnSpPr>
        <p:spPr>
          <a:xfrm>
            <a:off x="-304800" y="1314450"/>
            <a:ext cx="56769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Title"/>
          <p:cNvSpPr txBox="1"/>
          <p:nvPr/>
        </p:nvSpPr>
        <p:spPr>
          <a:xfrm>
            <a:off x="-116114" y="695797"/>
            <a:ext cx="5671094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Overview"/>
          <p:cNvSpPr txBox="1"/>
          <p:nvPr/>
        </p:nvSpPr>
        <p:spPr>
          <a:xfrm>
            <a:off x="68580" y="6434807"/>
            <a:ext cx="109728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Sources: Virginia Department of Corrections 2017 Annual Report and Monthly Population Summary August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1 Bottom Donut Chart"/>
          <p:cNvGraphicFramePr/>
          <p:nvPr>
            <p:extLst>
              <p:ext uri="{D42A27DB-BD31-4B8C-83A1-F6EECF244321}">
                <p14:modId xmlns:p14="http://schemas.microsoft.com/office/powerpoint/2010/main" val="1326007878"/>
              </p:ext>
            </p:extLst>
          </p:nvPr>
        </p:nvGraphicFramePr>
        <p:xfrm>
          <a:off x="8854368" y="2144005"/>
          <a:ext cx="2286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1 Top Donut Chart"/>
          <p:cNvGraphicFramePr/>
          <p:nvPr>
            <p:extLst>
              <p:ext uri="{D42A27DB-BD31-4B8C-83A1-F6EECF244321}">
                <p14:modId xmlns:p14="http://schemas.microsoft.com/office/powerpoint/2010/main" val="1736323670"/>
              </p:ext>
            </p:extLst>
          </p:nvPr>
        </p:nvGraphicFramePr>
        <p:xfrm>
          <a:off x="8854368" y="2144005"/>
          <a:ext cx="2286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7" name="1 Donut Number"/>
          <p:cNvSpPr txBox="1"/>
          <p:nvPr/>
        </p:nvSpPr>
        <p:spPr>
          <a:xfrm>
            <a:off x="9141025" y="2956114"/>
            <a:ext cx="1712686" cy="63094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22%</a:t>
            </a:r>
            <a:endParaRPr lang="en-US" sz="35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1 Chart Explanation"/>
          <p:cNvSpPr txBox="1"/>
          <p:nvPr/>
        </p:nvSpPr>
        <p:spPr>
          <a:xfrm>
            <a:off x="8839851" y="451768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Re-incarcerated within 3 years</a:t>
            </a:r>
          </a:p>
        </p:txBody>
      </p:sp>
      <p:sp>
        <p:nvSpPr>
          <p:cNvPr id="25" name="Sub Title"/>
          <p:cNvSpPr txBox="1"/>
          <p:nvPr/>
        </p:nvSpPr>
        <p:spPr>
          <a:xfrm>
            <a:off x="0" y="1356642"/>
            <a:ext cx="11682248" cy="369332"/>
          </a:xfrm>
          <a:prstGeom prst="rect">
            <a:avLst/>
          </a:prstGeom>
          <a:noFill/>
        </p:spPr>
        <p:txBody>
          <a:bodyPr wrap="square" lIns="457200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cycle of incarceration is expensive and difficult to reverse once it begins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6" name="Title Line"/>
          <p:cNvCxnSpPr/>
          <p:nvPr/>
        </p:nvCxnSpPr>
        <p:spPr>
          <a:xfrm>
            <a:off x="-304800" y="1314450"/>
            <a:ext cx="726440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Title"/>
          <p:cNvSpPr txBox="1"/>
          <p:nvPr/>
        </p:nvSpPr>
        <p:spPr>
          <a:xfrm>
            <a:off x="-116114" y="695797"/>
            <a:ext cx="10193562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COSTS COMPOUND OVER TIME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Chevron 3"/>
          <p:cNvSpPr/>
          <p:nvPr/>
        </p:nvSpPr>
        <p:spPr>
          <a:xfrm>
            <a:off x="1186394" y="2462723"/>
            <a:ext cx="3219655" cy="1084182"/>
          </a:xfrm>
          <a:custGeom>
            <a:avLst/>
            <a:gdLst>
              <a:gd name="connsiteX0" fmla="*/ 0 w 3219655"/>
              <a:gd name="connsiteY0" fmla="*/ 0 h 1084182"/>
              <a:gd name="connsiteX1" fmla="*/ 2677564 w 3219655"/>
              <a:gd name="connsiteY1" fmla="*/ 0 h 1084182"/>
              <a:gd name="connsiteX2" fmla="*/ 3219655 w 3219655"/>
              <a:gd name="connsiteY2" fmla="*/ 542091 h 1084182"/>
              <a:gd name="connsiteX3" fmla="*/ 2677564 w 3219655"/>
              <a:gd name="connsiteY3" fmla="*/ 1084182 h 1084182"/>
              <a:gd name="connsiteX4" fmla="*/ 0 w 3219655"/>
              <a:gd name="connsiteY4" fmla="*/ 1084182 h 1084182"/>
              <a:gd name="connsiteX5" fmla="*/ 542091 w 3219655"/>
              <a:gd name="connsiteY5" fmla="*/ 542091 h 1084182"/>
              <a:gd name="connsiteX6" fmla="*/ 0 w 3219655"/>
              <a:gd name="connsiteY6" fmla="*/ 0 h 1084182"/>
              <a:gd name="connsiteX0" fmla="*/ 0 w 3219655"/>
              <a:gd name="connsiteY0" fmla="*/ 0 h 1084182"/>
              <a:gd name="connsiteX1" fmla="*/ 2677564 w 3219655"/>
              <a:gd name="connsiteY1" fmla="*/ 0 h 1084182"/>
              <a:gd name="connsiteX2" fmla="*/ 3219655 w 3219655"/>
              <a:gd name="connsiteY2" fmla="*/ 542091 h 1084182"/>
              <a:gd name="connsiteX3" fmla="*/ 2677564 w 3219655"/>
              <a:gd name="connsiteY3" fmla="*/ 1084182 h 1084182"/>
              <a:gd name="connsiteX4" fmla="*/ 0 w 3219655"/>
              <a:gd name="connsiteY4" fmla="*/ 1084182 h 1084182"/>
              <a:gd name="connsiteX5" fmla="*/ 27741 w 3219655"/>
              <a:gd name="connsiteY5" fmla="*/ 553521 h 1084182"/>
              <a:gd name="connsiteX6" fmla="*/ 0 w 3219655"/>
              <a:gd name="connsiteY6" fmla="*/ 0 h 1084182"/>
              <a:gd name="connsiteX0" fmla="*/ 0 w 3219655"/>
              <a:gd name="connsiteY0" fmla="*/ 0 h 1084182"/>
              <a:gd name="connsiteX1" fmla="*/ 2677564 w 3219655"/>
              <a:gd name="connsiteY1" fmla="*/ 0 h 1084182"/>
              <a:gd name="connsiteX2" fmla="*/ 3219655 w 3219655"/>
              <a:gd name="connsiteY2" fmla="*/ 542091 h 1084182"/>
              <a:gd name="connsiteX3" fmla="*/ 2677564 w 3219655"/>
              <a:gd name="connsiteY3" fmla="*/ 1084182 h 1084182"/>
              <a:gd name="connsiteX4" fmla="*/ 0 w 3219655"/>
              <a:gd name="connsiteY4" fmla="*/ 1084182 h 1084182"/>
              <a:gd name="connsiteX5" fmla="*/ 0 w 3219655"/>
              <a:gd name="connsiteY5" fmla="*/ 0 h 108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9655" h="1084182">
                <a:moveTo>
                  <a:pt x="0" y="0"/>
                </a:moveTo>
                <a:lnTo>
                  <a:pt x="2677564" y="0"/>
                </a:lnTo>
                <a:lnTo>
                  <a:pt x="3219655" y="542091"/>
                </a:lnTo>
                <a:lnTo>
                  <a:pt x="2677564" y="1084182"/>
                </a:lnTo>
                <a:lnTo>
                  <a:pt x="0" y="108418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rtlCol="0" anchor="ctr"/>
          <a:lstStyle/>
          <a:p>
            <a:r>
              <a:rPr lang="en-US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$29,967 </a:t>
            </a: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annually</a:t>
            </a:r>
            <a:endParaRPr lang="en-US" sz="1400" b="1" dirty="0">
              <a:solidFill>
                <a:schemeClr val="accent2">
                  <a:lumMod val="20000"/>
                  <a:lumOff val="8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702793"/>
              </p:ext>
            </p:extLst>
          </p:nvPr>
        </p:nvGraphicFramePr>
        <p:xfrm>
          <a:off x="1189372" y="3650975"/>
          <a:ext cx="2673563" cy="2123440"/>
        </p:xfrm>
        <a:graphic>
          <a:graphicData uri="http://schemas.openxmlformats.org/drawingml/2006/table">
            <a:tbl>
              <a:tblPr bandRow="1">
                <a:tableStyleId>{37CE84F3-28C3-443E-9E96-99CF82512B78}</a:tableStyleId>
              </a:tblPr>
              <a:tblGrid>
                <a:gridCol w="2673563">
                  <a:extLst>
                    <a:ext uri="{9D8B030D-6E8A-4147-A177-3AD203B41FA5}">
                      <a16:colId xmlns:a16="http://schemas.microsoft.com/office/drawing/2014/main" xmlns="" val="2736365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years ~ $90,000</a:t>
                      </a:r>
                      <a:endParaRPr lang="en-US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2797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 years ~ $150,000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33662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years ~ $300,000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14081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 years ~ $600,000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9045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Does</a:t>
                      </a:r>
                      <a:r>
                        <a:rPr lang="en-US" b="1" baseline="0" dirty="0" smtClean="0"/>
                        <a:t> not include cost to victims</a:t>
                      </a:r>
                      <a:endParaRPr lang="en-US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8257987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-23322" y="6205275"/>
            <a:ext cx="12210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Projections in 2018 dollars.  No adjustment for inflation or time value of money.</a:t>
            </a:r>
          </a:p>
          <a:p>
            <a:r>
              <a:rPr lang="en-US" sz="12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Sources: Virginia Department of Corrections Recidivism at a Glance 2017 and Nonviolent Risk Assessment in Virginia Sentencing: the Sentencing Commission Data by University of Virginia Law School published March 2018.</a:t>
            </a:r>
            <a:endParaRPr lang="en-US" sz="1200" i="1" dirty="0"/>
          </a:p>
        </p:txBody>
      </p:sp>
      <p:graphicFrame>
        <p:nvGraphicFramePr>
          <p:cNvPr id="40" name="1 Bottom Donut Chart"/>
          <p:cNvGraphicFramePr/>
          <p:nvPr>
            <p:extLst>
              <p:ext uri="{D42A27DB-BD31-4B8C-83A1-F6EECF244321}">
                <p14:modId xmlns:p14="http://schemas.microsoft.com/office/powerpoint/2010/main" val="3708636254"/>
              </p:ext>
            </p:extLst>
          </p:nvPr>
        </p:nvGraphicFramePr>
        <p:xfrm>
          <a:off x="5686751" y="2210075"/>
          <a:ext cx="2286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1" name="1 Top Donut Chart"/>
          <p:cNvGraphicFramePr/>
          <p:nvPr>
            <p:extLst>
              <p:ext uri="{D42A27DB-BD31-4B8C-83A1-F6EECF244321}">
                <p14:modId xmlns:p14="http://schemas.microsoft.com/office/powerpoint/2010/main" val="1567777699"/>
              </p:ext>
            </p:extLst>
          </p:nvPr>
        </p:nvGraphicFramePr>
        <p:xfrm>
          <a:off x="5686751" y="2210075"/>
          <a:ext cx="2286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2" name="1 Donut Number"/>
          <p:cNvSpPr txBox="1"/>
          <p:nvPr/>
        </p:nvSpPr>
        <p:spPr>
          <a:xfrm>
            <a:off x="5973408" y="3022184"/>
            <a:ext cx="1712686" cy="63094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40%</a:t>
            </a:r>
            <a:endParaRPr lang="en-US" sz="35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1 Chart Explanation"/>
          <p:cNvSpPr txBox="1"/>
          <p:nvPr/>
        </p:nvSpPr>
        <p:spPr>
          <a:xfrm>
            <a:off x="5513699" y="4570107"/>
            <a:ext cx="2621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Non-Violent Offenders Suitable for Alternatives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636" y="6131896"/>
            <a:ext cx="2743200" cy="365125"/>
          </a:xfrm>
        </p:spPr>
        <p:txBody>
          <a:bodyPr/>
          <a:lstStyle/>
          <a:p>
            <a:fld id="{899E45D7-9A4D-4002-A521-98702E48FBF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6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erview"/>
          <p:cNvSpPr txBox="1"/>
          <p:nvPr/>
        </p:nvSpPr>
        <p:spPr>
          <a:xfrm>
            <a:off x="286603" y="982909"/>
            <a:ext cx="11293167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Diversion Programs: </a:t>
            </a: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criminal record if program successfully completed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Alternative Sentencing: </a:t>
            </a: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conviction but no incarceration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Pre-Trial and Problem-Solving Courts: </a:t>
            </a: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addictions, mental health, economic &amp; other barriers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Workforce Development: </a:t>
            </a: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emerging focus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-304800" y="905010"/>
            <a:ext cx="56769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Title"/>
          <p:cNvSpPr txBox="1"/>
          <p:nvPr/>
        </p:nvSpPr>
        <p:spPr>
          <a:xfrm>
            <a:off x="-116115" y="286357"/>
            <a:ext cx="10064155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Other States Can Teach Us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7000" y="2887128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Types of Programs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802914" y="2897324"/>
            <a:ext cx="2997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Selection &amp; Oversight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05328" y="2830308"/>
            <a:ext cx="12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en-US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01763" y="2876106"/>
            <a:ext cx="268605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961489" y="2832303"/>
            <a:ext cx="268605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619955" y="2832303"/>
            <a:ext cx="268605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01763" y="3266656"/>
            <a:ext cx="3276672" cy="2677656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txBody>
          <a:bodyPr wrap="square" lIns="228600" tIns="91440" rIns="228600" bIns="9144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~Drug Court Model Miami-Dade County 1989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~Now over 4,000 problem-solving courts and programs</a:t>
            </a:r>
            <a:endParaRPr lang="en-US" dirty="0">
              <a:solidFill>
                <a:srgbClr val="E0F2D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93248" y="3266656"/>
            <a:ext cx="3520207" cy="2677656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txBody>
          <a:bodyPr wrap="square" lIns="228600" tIns="91440" rIns="228600" bIns="9144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~Judges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~District Attorneys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~Clerks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~Probation and Parole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~Police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E0F2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~Community Partners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685665" y="3256460"/>
            <a:ext cx="4271871" cy="267765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txBody>
          <a:bodyPr wrap="square" lIns="228600" tIns="91440" rIns="228600" bIns="9144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~Reductions in Recidivism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~Administrative and Cost Efficiencies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~Positive impact on offender- reduce convictions and increase treatment and education </a:t>
            </a:r>
            <a:endParaRPr lang="en-US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454" y="6151740"/>
            <a:ext cx="11788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Sources: </a:t>
            </a:r>
            <a:r>
              <a:rPr lang="en-US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Federal Alternative-to-Incarceration Court Programs, United States Sentencing Commission: September 2017; </a:t>
            </a:r>
            <a:r>
              <a:rPr lang="en-US" sz="1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Entry: A National Survey of Criminal Justice Diversion Programs and Initiatives</a:t>
            </a:r>
            <a:r>
              <a:rPr lang="en-US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The Center for Health and Justice at TASC, 2013; and NIJ’s Multisite Evaluation of Prosecutor-Led Diversion Programs: Strategies, Impacts and Cost-Effectiveness, 2018.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-304800" y="1314450"/>
            <a:ext cx="5676900" cy="0"/>
          </a:xfrm>
          <a:prstGeom prst="line">
            <a:avLst/>
          </a:prstGeom>
          <a:ln>
            <a:solidFill>
              <a:srgbClr val="01A2A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Title"/>
          <p:cNvSpPr txBox="1"/>
          <p:nvPr/>
        </p:nvSpPr>
        <p:spPr>
          <a:xfrm>
            <a:off x="-116115" y="695797"/>
            <a:ext cx="10064155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Virginia</a:t>
            </a: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Doing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3506" y="1547611"/>
            <a:ext cx="113240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Prisoner re-entry focus, Ban the Box</a:t>
            </a:r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Truth in sentencing reforms = abolishment of parole and more focus on alternative sentencing for low-risk offenders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Tool to assess offenders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Establishment of drug &amp; mental health courts, other alternatives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 task force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-304800" y="1314450"/>
            <a:ext cx="5676900" cy="0"/>
          </a:xfrm>
          <a:prstGeom prst="line">
            <a:avLst/>
          </a:prstGeom>
          <a:ln>
            <a:solidFill>
              <a:srgbClr val="01A2A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Title"/>
          <p:cNvSpPr txBox="1"/>
          <p:nvPr/>
        </p:nvSpPr>
        <p:spPr>
          <a:xfrm>
            <a:off x="-116115" y="695797"/>
            <a:ext cx="10064155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Working in Virginia?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3506" y="1547611"/>
            <a:ext cx="10959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Southside Virginia Community College Diversion Program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1741260" y="3340484"/>
            <a:ext cx="268605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94672" y="2209003"/>
            <a:ext cx="5470744" cy="156966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Brunswick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Mecklenburg</a:t>
            </a: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Lunenburg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Greensville </a:t>
            </a: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350914"/>
            <a:ext cx="6298062" cy="3636347"/>
          </a:xfrm>
          <a:prstGeom prst="snip2Diag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Began in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Cohorts - Job readiness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GED assistance &amp; enrollment in certification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Funded through Workforce 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Innovation and Opportunity Act (WIOA</a:t>
            </a:r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grants and donations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31" y="2276314"/>
            <a:ext cx="4572000" cy="30480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798131" y="5324314"/>
            <a:ext cx="51543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Ja' Kei Woods </a:t>
            </a:r>
            <a:r>
              <a:rPr lang="en-US" sz="1600" i="1" dirty="0" smtClean="0">
                <a:solidFill>
                  <a:schemeClr val="bg1"/>
                </a:solidFill>
              </a:rPr>
              <a:t>(left</a:t>
            </a:r>
            <a:r>
              <a:rPr lang="en-US" sz="1600" i="1" dirty="0">
                <a:solidFill>
                  <a:schemeClr val="bg1"/>
                </a:solidFill>
              </a:rPr>
              <a:t>) and Jamarcus Reid </a:t>
            </a:r>
            <a:r>
              <a:rPr lang="en-US" sz="1600" i="1" dirty="0" smtClean="0">
                <a:solidFill>
                  <a:schemeClr val="bg1"/>
                </a:solidFill>
              </a:rPr>
              <a:t>(right</a:t>
            </a:r>
            <a:r>
              <a:rPr lang="en-US" sz="1600" i="1" dirty="0">
                <a:solidFill>
                  <a:schemeClr val="bg1"/>
                </a:solidFill>
              </a:rPr>
              <a:t>) with </a:t>
            </a:r>
            <a:r>
              <a:rPr lang="en-US" sz="1600" i="1" dirty="0" smtClean="0">
                <a:solidFill>
                  <a:schemeClr val="bg1"/>
                </a:solidFill>
              </a:rPr>
              <a:t>program coordinator Alfonzo </a:t>
            </a:r>
            <a:r>
              <a:rPr lang="en-US" sz="1600" i="1" dirty="0">
                <a:solidFill>
                  <a:schemeClr val="bg1"/>
                </a:solidFill>
              </a:rPr>
              <a:t>Seward </a:t>
            </a:r>
            <a:r>
              <a:rPr lang="en-US" sz="1600" i="1" dirty="0" smtClean="0">
                <a:solidFill>
                  <a:schemeClr val="bg1"/>
                </a:solidFill>
              </a:rPr>
              <a:t>after completing </a:t>
            </a:r>
            <a:r>
              <a:rPr lang="en-US" sz="1600" i="1" dirty="0">
                <a:solidFill>
                  <a:schemeClr val="bg1"/>
                </a:solidFill>
              </a:rPr>
              <a:t>the Diversion Program at Southside Virginia Community College.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8"/>
          <p:cNvGrpSpPr/>
          <p:nvPr/>
        </p:nvGrpSpPr>
        <p:grpSpPr>
          <a:xfrm>
            <a:off x="4402638" y="5290049"/>
            <a:ext cx="502920" cy="502920"/>
            <a:chOff x="6497734" y="5249105"/>
            <a:chExt cx="502920" cy="502920"/>
          </a:xfrm>
        </p:grpSpPr>
        <p:sp>
          <p:nvSpPr>
            <p:cNvPr id="77" name="Oval 76"/>
            <p:cNvSpPr/>
            <p:nvPr/>
          </p:nvSpPr>
          <p:spPr>
            <a:xfrm>
              <a:off x="6497734" y="5249105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575108" y="5315899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</a:t>
              </a:r>
            </a:p>
          </p:txBody>
        </p:sp>
      </p:grpSp>
      <p:sp>
        <p:nvSpPr>
          <p:cNvPr id="75" name="7 Text"/>
          <p:cNvSpPr txBox="1"/>
          <p:nvPr/>
        </p:nvSpPr>
        <p:spPr>
          <a:xfrm>
            <a:off x="805214" y="4369128"/>
            <a:ext cx="2621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 cohort job-readiness training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7"/>
          <p:cNvGrpSpPr/>
          <p:nvPr/>
        </p:nvGrpSpPr>
        <p:grpSpPr>
          <a:xfrm>
            <a:off x="4386354" y="4443238"/>
            <a:ext cx="502920" cy="502920"/>
            <a:chOff x="6495098" y="4334054"/>
            <a:chExt cx="502920" cy="502920"/>
          </a:xfrm>
        </p:grpSpPr>
        <p:sp>
          <p:nvSpPr>
            <p:cNvPr id="65" name="Oval 64"/>
            <p:cNvSpPr/>
            <p:nvPr/>
          </p:nvSpPr>
          <p:spPr>
            <a:xfrm>
              <a:off x="6495098" y="4334054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572472" y="4400848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7</a:t>
              </a:r>
              <a:endParaRPr lang="en-US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3" name="6 Text"/>
          <p:cNvSpPr txBox="1"/>
          <p:nvPr/>
        </p:nvSpPr>
        <p:spPr>
          <a:xfrm>
            <a:off x="4993944" y="531732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Conduct program evaluation</a:t>
            </a:r>
            <a:endParaRPr lang="en-US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6" name="6"/>
          <p:cNvGrpSpPr/>
          <p:nvPr/>
        </p:nvGrpSpPr>
        <p:grpSpPr>
          <a:xfrm>
            <a:off x="4372706" y="3388056"/>
            <a:ext cx="502920" cy="502920"/>
            <a:chOff x="6495098" y="3429000"/>
            <a:chExt cx="502920" cy="502920"/>
          </a:xfrm>
        </p:grpSpPr>
        <p:sp>
          <p:nvSpPr>
            <p:cNvPr id="61" name="Oval 60"/>
            <p:cNvSpPr/>
            <p:nvPr/>
          </p:nvSpPr>
          <p:spPr>
            <a:xfrm>
              <a:off x="6495098" y="3429000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572472" y="3495794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</a:t>
              </a:r>
              <a:endPara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59" name="5 Text"/>
          <p:cNvSpPr txBox="1"/>
          <p:nvPr/>
        </p:nvSpPr>
        <p:spPr>
          <a:xfrm>
            <a:off x="4966647" y="4301244"/>
            <a:ext cx="288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 monitoring and oversight of participants</a:t>
            </a:r>
            <a:endParaRPr lang="en-US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5" name="5"/>
          <p:cNvGrpSpPr/>
          <p:nvPr/>
        </p:nvGrpSpPr>
        <p:grpSpPr>
          <a:xfrm>
            <a:off x="4359058" y="2180901"/>
            <a:ext cx="502920" cy="502920"/>
            <a:chOff x="6495098" y="2522101"/>
            <a:chExt cx="502920" cy="502920"/>
          </a:xfrm>
        </p:grpSpPr>
        <p:sp>
          <p:nvSpPr>
            <p:cNvPr id="57" name="Oval 56"/>
            <p:cNvSpPr/>
            <p:nvPr/>
          </p:nvSpPr>
          <p:spPr>
            <a:xfrm>
              <a:off x="6495098" y="2522101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572472" y="2588895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</a:t>
              </a:r>
              <a:endPara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3" name="4"/>
          <p:cNvGrpSpPr/>
          <p:nvPr/>
        </p:nvGrpSpPr>
        <p:grpSpPr>
          <a:xfrm>
            <a:off x="224822" y="5344641"/>
            <a:ext cx="502920" cy="502920"/>
            <a:chOff x="2824894" y="5249105"/>
            <a:chExt cx="502920" cy="502920"/>
          </a:xfrm>
        </p:grpSpPr>
        <p:sp>
          <p:nvSpPr>
            <p:cNvPr id="53" name="Oval 52"/>
            <p:cNvSpPr/>
            <p:nvPr/>
          </p:nvSpPr>
          <p:spPr>
            <a:xfrm>
              <a:off x="2824894" y="5249105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902268" y="5315899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</a:t>
              </a:r>
            </a:p>
          </p:txBody>
        </p:sp>
      </p:grpSp>
      <p:sp>
        <p:nvSpPr>
          <p:cNvPr id="51" name="3 Text"/>
          <p:cNvSpPr txBox="1"/>
          <p:nvPr/>
        </p:nvSpPr>
        <p:spPr>
          <a:xfrm>
            <a:off x="5005139" y="2166924"/>
            <a:ext cx="2915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dedicated funding source</a:t>
            </a:r>
            <a:endParaRPr lang="en-US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2" name="3"/>
          <p:cNvGrpSpPr/>
          <p:nvPr/>
        </p:nvGrpSpPr>
        <p:grpSpPr>
          <a:xfrm>
            <a:off x="222186" y="4429590"/>
            <a:ext cx="502920" cy="502920"/>
            <a:chOff x="2822258" y="4334054"/>
            <a:chExt cx="502920" cy="502920"/>
          </a:xfrm>
        </p:grpSpPr>
        <p:sp>
          <p:nvSpPr>
            <p:cNvPr id="49" name="Oval 48"/>
            <p:cNvSpPr/>
            <p:nvPr/>
          </p:nvSpPr>
          <p:spPr>
            <a:xfrm>
              <a:off x="2822258" y="4334054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99632" y="4400848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</a:t>
              </a:r>
            </a:p>
          </p:txBody>
        </p:sp>
      </p:grpSp>
      <p:sp>
        <p:nvSpPr>
          <p:cNvPr id="47" name="2 Text"/>
          <p:cNvSpPr txBox="1"/>
          <p:nvPr/>
        </p:nvSpPr>
        <p:spPr>
          <a:xfrm>
            <a:off x="791680" y="2079044"/>
            <a:ext cx="3193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Establish task force of experts and key stakeholders</a:t>
            </a:r>
            <a:endParaRPr lang="en-US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1" name="2"/>
          <p:cNvGrpSpPr/>
          <p:nvPr/>
        </p:nvGrpSpPr>
        <p:grpSpPr>
          <a:xfrm>
            <a:off x="222186" y="3360760"/>
            <a:ext cx="502920" cy="502920"/>
            <a:chOff x="2822258" y="3429000"/>
            <a:chExt cx="502920" cy="502920"/>
          </a:xfrm>
        </p:grpSpPr>
        <p:sp>
          <p:nvSpPr>
            <p:cNvPr id="45" name="Oval 44"/>
            <p:cNvSpPr/>
            <p:nvPr/>
          </p:nvSpPr>
          <p:spPr>
            <a:xfrm>
              <a:off x="2822258" y="3429000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899632" y="3495794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</a:t>
              </a:r>
              <a:endPara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1"/>
          <p:cNvGrpSpPr/>
          <p:nvPr/>
        </p:nvGrpSpPr>
        <p:grpSpPr>
          <a:xfrm>
            <a:off x="222186" y="2180901"/>
            <a:ext cx="502920" cy="502920"/>
            <a:chOff x="2822258" y="2522101"/>
            <a:chExt cx="502920" cy="502920"/>
          </a:xfrm>
        </p:grpSpPr>
        <p:sp>
          <p:nvSpPr>
            <p:cNvPr id="4" name="Oval 3"/>
            <p:cNvSpPr/>
            <p:nvPr/>
          </p:nvSpPr>
          <p:spPr>
            <a:xfrm>
              <a:off x="2822258" y="2522101"/>
              <a:ext cx="502920" cy="50292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9632" y="2588895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7839183" y="0"/>
            <a:ext cx="9246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8763857" y="0"/>
            <a:ext cx="92467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9688531" y="0"/>
            <a:ext cx="92467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0613205" y="0"/>
            <a:ext cx="924674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 Title"/>
          <p:cNvSpPr txBox="1"/>
          <p:nvPr/>
        </p:nvSpPr>
        <p:spPr>
          <a:xfrm>
            <a:off x="-163777" y="865314"/>
            <a:ext cx="7880697" cy="369332"/>
          </a:xfrm>
          <a:prstGeom prst="rect">
            <a:avLst/>
          </a:prstGeom>
          <a:noFill/>
        </p:spPr>
        <p:txBody>
          <a:bodyPr wrap="square" lIns="457200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 diversion program focused on workforce development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2" name="Title Line"/>
          <p:cNvCxnSpPr/>
          <p:nvPr/>
        </p:nvCxnSpPr>
        <p:spPr>
          <a:xfrm>
            <a:off x="-304800" y="877714"/>
            <a:ext cx="454880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Title"/>
          <p:cNvSpPr txBox="1"/>
          <p:nvPr/>
        </p:nvSpPr>
        <p:spPr>
          <a:xfrm>
            <a:off x="-116114" y="259061"/>
            <a:ext cx="5681342" cy="646331"/>
          </a:xfrm>
          <a:prstGeom prst="rect">
            <a:avLst/>
          </a:prstGeom>
          <a:noFill/>
          <a:ln>
            <a:noFill/>
          </a:ln>
        </p:spPr>
        <p:txBody>
          <a:bodyPr wrap="square" lIns="548640" tIns="45720" rIns="182880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Recommendations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8" name="2 Text"/>
          <p:cNvSpPr txBox="1"/>
          <p:nvPr/>
        </p:nvSpPr>
        <p:spPr>
          <a:xfrm>
            <a:off x="805214" y="328905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criteria for participation </a:t>
            </a:r>
            <a:endParaRPr lang="en-US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3 Text"/>
          <p:cNvSpPr txBox="1"/>
          <p:nvPr/>
        </p:nvSpPr>
        <p:spPr>
          <a:xfrm>
            <a:off x="804369" y="5316699"/>
            <a:ext cx="3330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 training and career counseling  in highly-employable fields through existing programs</a:t>
            </a:r>
            <a:endParaRPr lang="en-US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3 Text"/>
          <p:cNvSpPr txBox="1"/>
          <p:nvPr/>
        </p:nvSpPr>
        <p:spPr>
          <a:xfrm>
            <a:off x="4973720" y="331334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Dismiss charges upon program completion</a:t>
            </a:r>
            <a:endParaRPr lang="en-US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45D7-9A4D-4002-A521-98702E48FB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2F2933"/>
      </a:dk1>
      <a:lt1>
        <a:sysClr val="window" lastClr="FFFFFF"/>
      </a:lt1>
      <a:dk2>
        <a:srgbClr val="2F2933"/>
      </a:dk2>
      <a:lt2>
        <a:srgbClr val="FFFFFF"/>
      </a:lt2>
      <a:accent1>
        <a:srgbClr val="2F2933"/>
      </a:accent1>
      <a:accent2>
        <a:srgbClr val="01A2A6"/>
      </a:accent2>
      <a:accent3>
        <a:srgbClr val="29D9C2"/>
      </a:accent3>
      <a:accent4>
        <a:srgbClr val="BDF271"/>
      </a:accent4>
      <a:accent5>
        <a:srgbClr val="FFE987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6753</TotalTime>
  <Words>768</Words>
  <Application>Microsoft Office PowerPoint</Application>
  <PresentationFormat>Custom</PresentationFormat>
  <Paragraphs>169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bschlotter</dc:creator>
  <cp:lastModifiedBy>kathari</cp:lastModifiedBy>
  <cp:revision>145</cp:revision>
  <dcterms:created xsi:type="dcterms:W3CDTF">2015-06-08T20:19:00Z</dcterms:created>
  <dcterms:modified xsi:type="dcterms:W3CDTF">2018-10-19T19:14:24Z</dcterms:modified>
</cp:coreProperties>
</file>