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6"/>
  </p:notesMasterIdLst>
  <p:sldIdLst>
    <p:sldId id="256" r:id="rId2"/>
    <p:sldId id="273" r:id="rId3"/>
    <p:sldId id="261" r:id="rId4"/>
    <p:sldId id="270" r:id="rId5"/>
    <p:sldId id="257" r:id="rId6"/>
    <p:sldId id="267" r:id="rId7"/>
    <p:sldId id="264" r:id="rId8"/>
    <p:sldId id="265" r:id="rId9"/>
    <p:sldId id="260" r:id="rId10"/>
    <p:sldId id="272" r:id="rId11"/>
    <p:sldId id="266" r:id="rId12"/>
    <p:sldId id="274" r:id="rId13"/>
    <p:sldId id="263"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8" d="100"/>
          <a:sy n="58" d="100"/>
        </p:scale>
        <p:origin x="-1182" y="-426"/>
      </p:cViewPr>
      <p:guideLst>
        <p:guide orient="horz" pos="2160"/>
        <p:guide pos="3840"/>
      </p:guideLst>
    </p:cSldViewPr>
  </p:slideViewPr>
  <p:notesTextViewPr>
    <p:cViewPr>
      <p:scale>
        <a:sx n="3" d="2"/>
        <a:sy n="3" d="2"/>
      </p:scale>
      <p:origin x="0" y="0"/>
    </p:cViewPr>
  </p:notesTextViewPr>
  <p:notesViewPr>
    <p:cSldViewPr snapToGrid="0">
      <p:cViewPr varScale="1">
        <p:scale>
          <a:sx n="56" d="100"/>
          <a:sy n="56" d="100"/>
        </p:scale>
        <p:origin x="2856"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74FE54-F82E-41B7-B79E-FD676300A332}" type="datetimeFigureOut">
              <a:rPr lang="en-US" smtClean="0"/>
              <a:t>10/18/2018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135573-8683-4079-9CB3-A6EB8A0C301D}" type="slidenum">
              <a:rPr lang="en-US" smtClean="0"/>
              <a:t>‹#›</a:t>
            </a:fld>
            <a:endParaRPr lang="en-US"/>
          </a:p>
        </p:txBody>
      </p:sp>
    </p:spTree>
    <p:extLst>
      <p:ext uri="{BB962C8B-B14F-4D97-AF65-F5344CB8AC3E}">
        <p14:creationId xmlns:p14="http://schemas.microsoft.com/office/powerpoint/2010/main" val="148442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a:t>
            </a:fld>
            <a:endParaRPr lang="en-US"/>
          </a:p>
        </p:txBody>
      </p:sp>
    </p:spTree>
    <p:extLst>
      <p:ext uri="{BB962C8B-B14F-4D97-AF65-F5344CB8AC3E}">
        <p14:creationId xmlns:p14="http://schemas.microsoft.com/office/powerpoint/2010/main" val="1585592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10</a:t>
            </a:fld>
            <a:endParaRPr lang="en-US"/>
          </a:p>
        </p:txBody>
      </p:sp>
    </p:spTree>
    <p:extLst>
      <p:ext uri="{BB962C8B-B14F-4D97-AF65-F5344CB8AC3E}">
        <p14:creationId xmlns:p14="http://schemas.microsoft.com/office/powerpoint/2010/main" val="1177460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11</a:t>
            </a:fld>
            <a:endParaRPr lang="en-US"/>
          </a:p>
        </p:txBody>
      </p:sp>
    </p:spTree>
    <p:extLst>
      <p:ext uri="{BB962C8B-B14F-4D97-AF65-F5344CB8AC3E}">
        <p14:creationId xmlns:p14="http://schemas.microsoft.com/office/powerpoint/2010/main" val="4097549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12</a:t>
            </a:fld>
            <a:endParaRPr lang="en-US"/>
          </a:p>
        </p:txBody>
      </p:sp>
    </p:spTree>
    <p:extLst>
      <p:ext uri="{BB962C8B-B14F-4D97-AF65-F5344CB8AC3E}">
        <p14:creationId xmlns:p14="http://schemas.microsoft.com/office/powerpoint/2010/main" val="4202643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13</a:t>
            </a:fld>
            <a:endParaRPr lang="en-US"/>
          </a:p>
        </p:txBody>
      </p:sp>
    </p:spTree>
    <p:extLst>
      <p:ext uri="{BB962C8B-B14F-4D97-AF65-F5344CB8AC3E}">
        <p14:creationId xmlns:p14="http://schemas.microsoft.com/office/powerpoint/2010/main" val="988731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14</a:t>
            </a:fld>
            <a:endParaRPr lang="en-US"/>
          </a:p>
        </p:txBody>
      </p:sp>
    </p:spTree>
    <p:extLst>
      <p:ext uri="{BB962C8B-B14F-4D97-AF65-F5344CB8AC3E}">
        <p14:creationId xmlns:p14="http://schemas.microsoft.com/office/powerpoint/2010/main" val="98873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2</a:t>
            </a:fld>
            <a:endParaRPr lang="en-US"/>
          </a:p>
        </p:txBody>
      </p:sp>
    </p:spTree>
    <p:extLst>
      <p:ext uri="{BB962C8B-B14F-4D97-AF65-F5344CB8AC3E}">
        <p14:creationId xmlns:p14="http://schemas.microsoft.com/office/powerpoint/2010/main" val="3105887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298450">
              <a:lnSpc>
                <a:spcPct val="115000"/>
              </a:lnSpc>
              <a:buClr>
                <a:schemeClr val="dk1"/>
              </a:buClr>
              <a:buSzPts val="1100"/>
              <a:buChar char="-"/>
            </a:pPr>
            <a:r>
              <a:rPr lang="en-US" dirty="0">
                <a:latin typeface="Arial"/>
                <a:ea typeface="Arial"/>
                <a:cs typeface="Arial"/>
                <a:sym typeface="Arial"/>
              </a:rPr>
              <a:t>A recent report from The world’s leading climate scientists have warned there is only a dozen years for global warming to be kept to a maximum of 1.5C, beyond which even half a degree will significantly worsen the risks of drought, floods, extreme heat and poverty for hundreds of millions of people.</a:t>
            </a:r>
          </a:p>
          <a:p>
            <a:pPr marL="457200" lvl="0" indent="-298450">
              <a:lnSpc>
                <a:spcPct val="115000"/>
              </a:lnSpc>
              <a:buClr>
                <a:schemeClr val="dk1"/>
              </a:buClr>
              <a:buSzPts val="1100"/>
              <a:buChar char="-"/>
            </a:pPr>
            <a:r>
              <a:rPr lang="en-US" dirty="0">
                <a:latin typeface="Arial"/>
                <a:ea typeface="Arial"/>
                <a:cs typeface="Arial"/>
                <a:sym typeface="Arial"/>
              </a:rPr>
              <a:t>“Emissions increased by 2.5 percent annually between 2010 and 2015, and over the past half century the sector has witnessed faster emissions growth than any other,” it said, “suggesting major challenges for deep </a:t>
            </a:r>
            <a:r>
              <a:rPr lang="en-US" dirty="0" err="1">
                <a:latin typeface="Arial"/>
                <a:ea typeface="Arial"/>
                <a:cs typeface="Arial"/>
                <a:sym typeface="Arial"/>
              </a:rPr>
              <a:t>decarbonisation</a:t>
            </a:r>
            <a:r>
              <a:rPr lang="en-US" dirty="0">
                <a:latin typeface="Arial"/>
                <a:ea typeface="Arial"/>
                <a:cs typeface="Arial"/>
                <a:sym typeface="Arial"/>
              </a:rPr>
              <a:t>.” (https://www.scientificamerican.com/article/the-u-s-has-1-million-electric-vehicles-but-does-it-matter/)</a:t>
            </a:r>
          </a:p>
          <a:p>
            <a:pPr marL="457200" lvl="0" indent="-298450">
              <a:lnSpc>
                <a:spcPct val="115000"/>
              </a:lnSpc>
              <a:buClr>
                <a:schemeClr val="dk1"/>
              </a:buClr>
              <a:buSzPts val="1100"/>
              <a:buChar char="-"/>
            </a:pPr>
            <a:r>
              <a:rPr lang="en-US" dirty="0">
                <a:latin typeface="Arial"/>
                <a:ea typeface="Arial"/>
                <a:cs typeface="Arial"/>
                <a:sym typeface="Arial"/>
              </a:rPr>
              <a:t>VA is particularly vulnerable to sea level rise and coastal flooding and ocean acidification which could threaten VA’s vibrant shellfish industry, </a:t>
            </a:r>
            <a:endParaRPr lang="en-US" dirty="0"/>
          </a:p>
          <a:p>
            <a:endParaRPr lang="en-US" dirty="0"/>
          </a:p>
        </p:txBody>
      </p:sp>
      <p:sp>
        <p:nvSpPr>
          <p:cNvPr id="4" name="Slide Number Placeholder 3"/>
          <p:cNvSpPr>
            <a:spLocks noGrp="1"/>
          </p:cNvSpPr>
          <p:nvPr>
            <p:ph type="sldNum" sz="quarter" idx="10"/>
          </p:nvPr>
        </p:nvSpPr>
        <p:spPr/>
        <p:txBody>
          <a:bodyPr/>
          <a:lstStyle/>
          <a:p>
            <a:fld id="{EE135573-8683-4079-9CB3-A6EB8A0C301D}" type="slidenum">
              <a:rPr lang="en-US" smtClean="0"/>
              <a:t>3</a:t>
            </a:fld>
            <a:endParaRPr lang="en-US"/>
          </a:p>
        </p:txBody>
      </p:sp>
    </p:spTree>
    <p:extLst>
      <p:ext uri="{BB962C8B-B14F-4D97-AF65-F5344CB8AC3E}">
        <p14:creationId xmlns:p14="http://schemas.microsoft.com/office/powerpoint/2010/main" val="708226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298450">
              <a:lnSpc>
                <a:spcPct val="115000"/>
              </a:lnSpc>
              <a:buClr>
                <a:schemeClr val="dk1"/>
              </a:buClr>
              <a:buSzPts val="1100"/>
              <a:buChar char="-"/>
            </a:pPr>
            <a:r>
              <a:rPr lang="en-US" dirty="0">
                <a:highlight>
                  <a:srgbClr val="FFFFFF"/>
                </a:highlight>
                <a:latin typeface="Arial"/>
                <a:ea typeface="Arial"/>
                <a:cs typeface="Arial"/>
                <a:sym typeface="Arial"/>
              </a:rPr>
              <a:t>The average consumer has the most influence on light-duty vehicles, including cars, SUVs, vans etc. This may not seem impressive, but light-duty vehicles actually make up 16.2% of the United States’ total emissions, giving consumers incredible power to help fight global warming.</a:t>
            </a:r>
          </a:p>
          <a:p>
            <a:pPr marL="457200" lvl="0" indent="-301625">
              <a:lnSpc>
                <a:spcPct val="115000"/>
              </a:lnSpc>
              <a:buClr>
                <a:schemeClr val="dk1"/>
              </a:buClr>
              <a:buSzPts val="1150"/>
              <a:buChar char="-"/>
            </a:pPr>
            <a:r>
              <a:rPr lang="en-US" dirty="0">
                <a:highlight>
                  <a:srgbClr val="FFFFFF"/>
                </a:highlight>
                <a:latin typeface="Arial"/>
                <a:ea typeface="Arial"/>
                <a:cs typeface="Arial"/>
                <a:sym typeface="Arial"/>
              </a:rPr>
              <a:t>Switching to electric vehicles or hybrids is an actionable step consumers can take to decrease their carbon footprint, while minimizing lifestyle changes </a:t>
            </a:r>
          </a:p>
          <a:p>
            <a:endParaRPr lang="en-US" dirty="0"/>
          </a:p>
        </p:txBody>
      </p:sp>
      <p:sp>
        <p:nvSpPr>
          <p:cNvPr id="4" name="Slide Number Placeholder 3"/>
          <p:cNvSpPr>
            <a:spLocks noGrp="1"/>
          </p:cNvSpPr>
          <p:nvPr>
            <p:ph type="sldNum" sz="quarter" idx="10"/>
          </p:nvPr>
        </p:nvSpPr>
        <p:spPr/>
        <p:txBody>
          <a:bodyPr/>
          <a:lstStyle/>
          <a:p>
            <a:fld id="{EE135573-8683-4079-9CB3-A6EB8A0C301D}" type="slidenum">
              <a:rPr lang="en-US" smtClean="0"/>
              <a:t>4</a:t>
            </a:fld>
            <a:endParaRPr lang="en-US"/>
          </a:p>
        </p:txBody>
      </p:sp>
    </p:spTree>
    <p:extLst>
      <p:ext uri="{BB962C8B-B14F-4D97-AF65-F5344CB8AC3E}">
        <p14:creationId xmlns:p14="http://schemas.microsoft.com/office/powerpoint/2010/main" val="2998241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Around </a:t>
            </a:r>
            <a:r>
              <a:rPr lang="en-US" dirty="0"/>
              <a:t>the world, various countries have announced efforts to restrict the use of cars powered only by gas or diesel fuel.   Norway, France, the United Kingdom, the Netherlands, and India have all announced plans to phase out combustion engine cars.  Just this month,  the European Parliament voted to impose a requirement that by 2030, 35% of all vehicles must be “clean” vehicles.  </a:t>
            </a:r>
          </a:p>
          <a:p>
            <a:r>
              <a:rPr lang="en-US" dirty="0" smtClean="0"/>
              <a:t>- China </a:t>
            </a:r>
            <a:r>
              <a:rPr lang="en-US" dirty="0"/>
              <a:t>is the world’s largest new vehicle market.  China has not yet set a deadline for the end of combustion engine cars, but half of the world’s electric vehicles are in China, and China has announced a goal of having 20% of the cars on its roads electric by 2025.  </a:t>
            </a:r>
          </a:p>
          <a:p>
            <a:r>
              <a:rPr lang="en-US" dirty="0" smtClean="0"/>
              <a:t>- In </a:t>
            </a:r>
            <a:r>
              <a:rPr lang="en-US" dirty="0"/>
              <a:t>the US, California and nine other states, including Maryland, have set goals to reduce vehicle emissions to zero by the year 2050.  Through state regulations, they are requiring automakers to sell a certain percentage of zero emission vehicles each year.  </a:t>
            </a:r>
          </a:p>
          <a:p>
            <a:endParaRPr lang="en-US" dirty="0"/>
          </a:p>
        </p:txBody>
      </p:sp>
      <p:sp>
        <p:nvSpPr>
          <p:cNvPr id="4" name="Slide Number Placeholder 3"/>
          <p:cNvSpPr>
            <a:spLocks noGrp="1"/>
          </p:cNvSpPr>
          <p:nvPr>
            <p:ph type="sldNum" sz="quarter" idx="10"/>
          </p:nvPr>
        </p:nvSpPr>
        <p:spPr/>
        <p:txBody>
          <a:bodyPr/>
          <a:lstStyle/>
          <a:p>
            <a:fld id="{EE135573-8683-4079-9CB3-A6EB8A0C301D}" type="slidenum">
              <a:rPr lang="en-US" smtClean="0"/>
              <a:t>5</a:t>
            </a:fld>
            <a:endParaRPr lang="en-US"/>
          </a:p>
        </p:txBody>
      </p:sp>
    </p:spTree>
    <p:extLst>
      <p:ext uri="{BB962C8B-B14F-4D97-AF65-F5344CB8AC3E}">
        <p14:creationId xmlns:p14="http://schemas.microsoft.com/office/powerpoint/2010/main" val="317173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Today</a:t>
            </a:r>
            <a:r>
              <a:rPr lang="en-US" dirty="0"/>
              <a:t>, electric vehicles are only about 1% of the new vehicle market in the US.  However, sales have made a slow but steady climb since 2011, with a 95% increase in sales in the past year.  Sometime this month, the US is expected to hit the milestone of 1 million electric cars sold. (Scientific American</a:t>
            </a:r>
            <a:r>
              <a:rPr lang="en-US" dirty="0" smtClean="0"/>
              <a:t>)</a:t>
            </a:r>
            <a:r>
              <a:rPr lang="en-US" dirty="0"/>
              <a:t> </a:t>
            </a:r>
          </a:p>
          <a:p>
            <a:r>
              <a:rPr lang="en-US" dirty="0" smtClean="0"/>
              <a:t>- The </a:t>
            </a:r>
            <a:r>
              <a:rPr lang="en-US" dirty="0"/>
              <a:t>“Road Ahead” report cited on the slide also notes that zero-emission vehicles are following the same pattern as other advanced technologies, where adoption of a new technology may start slow, but then it hits a tipping point and suddenly grows exponentially.  The cost of electric vehicles is decreasing, and mandates from various governments around the world are pushing automakers to invest in the new technology</a:t>
            </a:r>
            <a:r>
              <a:rPr lang="en-US" dirty="0" smtClean="0"/>
              <a:t>.</a:t>
            </a:r>
            <a:endParaRPr lang="en-US" dirty="0"/>
          </a:p>
          <a:p>
            <a:r>
              <a:rPr lang="en-US" dirty="0" smtClean="0"/>
              <a:t>- At </a:t>
            </a:r>
            <a:r>
              <a:rPr lang="en-US" dirty="0"/>
              <a:t>the Automotive News World Congress in January 2018, Mike Jackson, the CEO of AutoNation Inc., the nation’s largest new-vehicle retailer, predicted that electric vehicles will make up 15 to 20 percent of the market share by the year 2030.  Auto manufacturers worldwide are making announcements about their investments in electric vehicles.  Ford says it is investing 11 billion in electric vehicles in the next 5 years, and will debut its new electric Sport Utility Vehicle, the Mach 1, in 2020.  Toyota &amp; Mazda are teaming up to build a new hybrid and electric car manufacturing plant in the US by 2021.    Mercedes-Benz plans to offer electric versions of all its car models by 2022.  GM has announced its long-range plan to completely phase out gas-powered cars for an “all-electric future”, and is rolling out 20 new electric vehicle </a:t>
            </a:r>
            <a:r>
              <a:rPr lang="en-US" dirty="0" smtClean="0"/>
              <a:t>models by </a:t>
            </a:r>
            <a:r>
              <a:rPr lang="en-US" dirty="0"/>
              <a:t>2023.  </a:t>
            </a:r>
          </a:p>
          <a:p>
            <a:r>
              <a:rPr lang="en-US" dirty="0" smtClean="0"/>
              <a:t>- Ready </a:t>
            </a:r>
            <a:r>
              <a:rPr lang="en-US" dirty="0"/>
              <a:t>or not, we are going to see more electric cars on Virginia roads.  </a:t>
            </a:r>
          </a:p>
        </p:txBody>
      </p:sp>
      <p:sp>
        <p:nvSpPr>
          <p:cNvPr id="4" name="Slide Number Placeholder 3"/>
          <p:cNvSpPr>
            <a:spLocks noGrp="1"/>
          </p:cNvSpPr>
          <p:nvPr>
            <p:ph type="sldNum" sz="quarter" idx="10"/>
          </p:nvPr>
        </p:nvSpPr>
        <p:spPr/>
        <p:txBody>
          <a:bodyPr/>
          <a:lstStyle/>
          <a:p>
            <a:fld id="{EE135573-8683-4079-9CB3-A6EB8A0C301D}" type="slidenum">
              <a:rPr lang="en-US" smtClean="0"/>
              <a:t>6</a:t>
            </a:fld>
            <a:endParaRPr lang="en-US"/>
          </a:p>
        </p:txBody>
      </p:sp>
    </p:spTree>
    <p:extLst>
      <p:ext uri="{BB962C8B-B14F-4D97-AF65-F5344CB8AC3E}">
        <p14:creationId xmlns:p14="http://schemas.microsoft.com/office/powerpoint/2010/main" val="27510920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pPr lvl="0"/>
            <a:r>
              <a:rPr lang="en-US" dirty="0" smtClean="0"/>
              <a:t>- There </a:t>
            </a:r>
            <a:r>
              <a:rPr lang="en-US" dirty="0"/>
              <a:t>are over 70,000 miles of roads that comprise Virginia’s highway system that need to be maintained. </a:t>
            </a:r>
          </a:p>
          <a:p>
            <a:pPr lvl="0"/>
            <a:r>
              <a:rPr lang="en-US" dirty="0" smtClean="0"/>
              <a:t>- As </a:t>
            </a:r>
            <a:r>
              <a:rPr lang="en-US" dirty="0"/>
              <a:t>electric vehicles become more prevalent, the demand for fuel will decrease, therefore affecting fuel tax revenues. </a:t>
            </a:r>
          </a:p>
          <a:p>
            <a:pPr lvl="0"/>
            <a:r>
              <a:rPr lang="en-US" dirty="0" smtClean="0"/>
              <a:t>- The </a:t>
            </a:r>
            <a:r>
              <a:rPr lang="en-US" dirty="0"/>
              <a:t>Commonwealth Transportation Fund (CTF) reports that there are $6.1 billion in revenues in Virginia.</a:t>
            </a:r>
          </a:p>
          <a:p>
            <a:pPr lvl="0"/>
            <a:r>
              <a:rPr lang="en-US" dirty="0" smtClean="0"/>
              <a:t>- Of </a:t>
            </a:r>
            <a:r>
              <a:rPr lang="en-US" dirty="0"/>
              <a:t>this $6.1 billion in transportation revenues, approximately one-third or $2 billion comes from the highway maintenance fund. The revenues from this fund support highway maintenance, operations, and administration.    </a:t>
            </a:r>
          </a:p>
          <a:p>
            <a:endParaRPr lang="en-US" dirty="0"/>
          </a:p>
        </p:txBody>
      </p:sp>
      <p:sp>
        <p:nvSpPr>
          <p:cNvPr id="4" name="Slide Number Placeholder 3"/>
          <p:cNvSpPr>
            <a:spLocks noGrp="1"/>
          </p:cNvSpPr>
          <p:nvPr>
            <p:ph type="sldNum" sz="quarter" idx="10"/>
          </p:nvPr>
        </p:nvSpPr>
        <p:spPr/>
        <p:txBody>
          <a:bodyPr/>
          <a:lstStyle/>
          <a:p>
            <a:fld id="{EE135573-8683-4079-9CB3-A6EB8A0C301D}" type="slidenum">
              <a:rPr lang="en-US" smtClean="0"/>
              <a:t>7</a:t>
            </a:fld>
            <a:endParaRPr lang="en-US"/>
          </a:p>
        </p:txBody>
      </p:sp>
    </p:spTree>
    <p:extLst>
      <p:ext uri="{BB962C8B-B14F-4D97-AF65-F5344CB8AC3E}">
        <p14:creationId xmlns:p14="http://schemas.microsoft.com/office/powerpoint/2010/main" val="226070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pPr lvl="0"/>
            <a:r>
              <a:rPr lang="en-US" dirty="0" smtClean="0"/>
              <a:t>- The </a:t>
            </a:r>
            <a:r>
              <a:rPr lang="en-US" dirty="0"/>
              <a:t>motor fuel tax growth rate for FY 2018 fell short of the forecasted rate of 0.5% (five tenths of one percent), coming in at only 0.1% (one tenth of a percent).     </a:t>
            </a:r>
          </a:p>
          <a:p>
            <a:pPr lvl="0"/>
            <a:r>
              <a:rPr lang="en-US" dirty="0"/>
              <a:t>In FY 2017, motor fuel taxes were $8.72 billion and in FY 2018 were $8.57 billion, representing a 1.7% decrease in FY 2018.  </a:t>
            </a:r>
          </a:p>
          <a:p>
            <a:r>
              <a:rPr lang="en-US" dirty="0"/>
              <a:t> </a:t>
            </a:r>
          </a:p>
          <a:p>
            <a:pPr lvl="0"/>
            <a:r>
              <a:rPr lang="en-US" dirty="0" smtClean="0"/>
              <a:t>- If </a:t>
            </a:r>
            <a:r>
              <a:rPr lang="en-US" dirty="0"/>
              <a:t>a 5% revenue decline occurred, this would result in a $42.8 million dollar loss. </a:t>
            </a:r>
          </a:p>
          <a:p>
            <a:pPr lvl="0"/>
            <a:r>
              <a:rPr lang="en-US" dirty="0" smtClean="0"/>
              <a:t>- If </a:t>
            </a:r>
            <a:r>
              <a:rPr lang="en-US" dirty="0"/>
              <a:t>a 10% revenue decline occurred, this would result in an $85.7 million dollar loss. </a:t>
            </a:r>
          </a:p>
          <a:p>
            <a:pPr lvl="0"/>
            <a:r>
              <a:rPr lang="en-US" dirty="0" smtClean="0"/>
              <a:t>- If </a:t>
            </a:r>
            <a:r>
              <a:rPr lang="en-US" dirty="0"/>
              <a:t>a 15% revenue decline occurred, this would result in a $128.5 million dollar loss. </a:t>
            </a:r>
          </a:p>
          <a:p>
            <a:pPr lvl="0"/>
            <a:r>
              <a:rPr lang="en-US" dirty="0" smtClean="0"/>
              <a:t>- If </a:t>
            </a:r>
            <a:r>
              <a:rPr lang="en-US" dirty="0"/>
              <a:t>a 20% revenue decline occurred, this would result in a $171.4 million dollar loss.</a:t>
            </a:r>
          </a:p>
          <a:p>
            <a:r>
              <a:rPr lang="en-US" dirty="0"/>
              <a:t> </a:t>
            </a:r>
          </a:p>
          <a:p>
            <a:pPr lvl="0"/>
            <a:r>
              <a:rPr lang="en-US" dirty="0" smtClean="0"/>
              <a:t>- As </a:t>
            </a:r>
            <a:r>
              <a:rPr lang="en-US" dirty="0"/>
              <a:t>the number of electric vehicles increases, these projected revenue declines become a reality, furthering the need to look to other revenue sources. </a:t>
            </a:r>
          </a:p>
          <a:p>
            <a:endParaRPr lang="en-US" dirty="0"/>
          </a:p>
        </p:txBody>
      </p:sp>
      <p:sp>
        <p:nvSpPr>
          <p:cNvPr id="4" name="Slide Number Placeholder 3"/>
          <p:cNvSpPr>
            <a:spLocks noGrp="1"/>
          </p:cNvSpPr>
          <p:nvPr>
            <p:ph type="sldNum" sz="quarter" idx="10"/>
          </p:nvPr>
        </p:nvSpPr>
        <p:spPr/>
        <p:txBody>
          <a:bodyPr/>
          <a:lstStyle/>
          <a:p>
            <a:fld id="{EE135573-8683-4079-9CB3-A6EB8A0C301D}" type="slidenum">
              <a:rPr lang="en-US" smtClean="0"/>
              <a:t>8</a:t>
            </a:fld>
            <a:endParaRPr lang="en-US"/>
          </a:p>
        </p:txBody>
      </p:sp>
    </p:spTree>
    <p:extLst>
      <p:ext uri="{BB962C8B-B14F-4D97-AF65-F5344CB8AC3E}">
        <p14:creationId xmlns:p14="http://schemas.microsoft.com/office/powerpoint/2010/main" val="1160746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135573-8683-4079-9CB3-A6EB8A0C301D}" type="slidenum">
              <a:rPr lang="en-US" smtClean="0"/>
              <a:t>9</a:t>
            </a:fld>
            <a:endParaRPr lang="en-US"/>
          </a:p>
        </p:txBody>
      </p:sp>
    </p:spTree>
    <p:extLst>
      <p:ext uri="{BB962C8B-B14F-4D97-AF65-F5344CB8AC3E}">
        <p14:creationId xmlns:p14="http://schemas.microsoft.com/office/powerpoint/2010/main" val="1984514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357335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3094245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7530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116507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6620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38717542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23630765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58602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3935296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11839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649135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414533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1310078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125795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1BF42-8D07-45EC-B550-7A2890FC2A3B}" type="datetimeFigureOut">
              <a:rPr lang="en-US" smtClean="0"/>
              <a:t>10/18/2018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9222F-629E-442C-AF0F-03722DC95DE7}" type="slidenum">
              <a:rPr lang="en-US" smtClean="0"/>
              <a:t>‹#›</a:t>
            </a:fld>
            <a:endParaRPr lang="en-US" dirty="0"/>
          </a:p>
        </p:txBody>
      </p:sp>
    </p:spTree>
    <p:extLst>
      <p:ext uri="{BB962C8B-B14F-4D97-AF65-F5344CB8AC3E}">
        <p14:creationId xmlns:p14="http://schemas.microsoft.com/office/powerpoint/2010/main" val="377929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89222F-629E-442C-AF0F-03722DC95DE7}" type="slidenum">
              <a:rPr lang="en-US" smtClean="0"/>
              <a:t>‹#›</a:t>
            </a:fld>
            <a:endParaRPr lang="en-US" dirty="0"/>
          </a:p>
        </p:txBody>
      </p:sp>
      <p:sp>
        <p:nvSpPr>
          <p:cNvPr id="5" name="Date Placeholder 4"/>
          <p:cNvSpPr>
            <a:spLocks noGrp="1"/>
          </p:cNvSpPr>
          <p:nvPr>
            <p:ph type="dt" sz="half" idx="10"/>
          </p:nvPr>
        </p:nvSpPr>
        <p:spPr/>
        <p:txBody>
          <a:bodyPr/>
          <a:lstStyle/>
          <a:p>
            <a:fld id="{5BE1BF42-8D07-45EC-B550-7A2890FC2A3B}" type="datetimeFigureOut">
              <a:rPr lang="en-US" smtClean="0"/>
              <a:t>10/18/2018</a:t>
            </a:fld>
            <a:endParaRPr lang="en-US" dirty="0"/>
          </a:p>
        </p:txBody>
      </p:sp>
    </p:spTree>
    <p:extLst>
      <p:ext uri="{BB962C8B-B14F-4D97-AF65-F5344CB8AC3E}">
        <p14:creationId xmlns:p14="http://schemas.microsoft.com/office/powerpoint/2010/main" val="389769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E1BF42-8D07-45EC-B550-7A2890FC2A3B}" type="datetimeFigureOut">
              <a:rPr lang="en-US" smtClean="0"/>
              <a:t>10/18/2018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89222F-629E-442C-AF0F-03722DC95DE7}" type="slidenum">
              <a:rPr lang="en-US" smtClean="0"/>
              <a:t>‹#›</a:t>
            </a:fld>
            <a:endParaRPr lang="en-US" dirty="0"/>
          </a:p>
        </p:txBody>
      </p:sp>
    </p:spTree>
    <p:extLst>
      <p:ext uri="{BB962C8B-B14F-4D97-AF65-F5344CB8AC3E}">
        <p14:creationId xmlns:p14="http://schemas.microsoft.com/office/powerpoint/2010/main" val="10931270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consumersunion.org/tag/cars/" TargetMode="External"/><Relationship Id="rId7" Type="http://schemas.openxmlformats.org/officeDocument/2006/relationships/hyperlink" Target="https://www.wired.com/story/ford-electric-cars-plan-mach-1-su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autonews.com/article/20180116/OEM09/180119748/autonation-jackson-autonomous-cars" TargetMode="External"/><Relationship Id="rId5" Type="http://schemas.openxmlformats.org/officeDocument/2006/relationships/hyperlink" Target="https://oilprice.com/Alternative-Energy/Renewable-Energy/Chinas-Petrol-Powered-Car-Ban-Could-Cripple-The-Oil-Market.html" TargetMode="External"/><Relationship Id="rId4" Type="http://schemas.openxmlformats.org/officeDocument/2006/relationships/hyperlink" Target="https://www.scientificamerican.com/article/the-u-s-has-1-million-electric-vehicles-but-does-it-"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ashable.com/2017/10/03/electric-car-development-plans-ford-gm/#TNujBr5Oqiqk" TargetMode="External"/><Relationship Id="rId3" Type="http://schemas.openxmlformats.org/officeDocument/2006/relationships/hyperlink" Target="http://www.businessinsider.com/countries-banning-gas-cars-2017-10/" TargetMode="External"/><Relationship Id="rId7" Type="http://schemas.openxmlformats.org/officeDocument/2006/relationships/hyperlink" Target="http://www.virginiadot.org/about/vdot_hgwy_sys.asp"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virginiadot.org/projects/reports-budget.asp" TargetMode="External"/><Relationship Id="rId5" Type="http://schemas.openxmlformats.org/officeDocument/2006/relationships/hyperlink" Target="https://www.epa.gov/ghgemissions/sources-greenhouse-gas-emissions" TargetMode="External"/><Relationship Id="rId4" Type="http://schemas.openxmlformats.org/officeDocument/2006/relationships/hyperlink" Target="https://consumersunion.org/tag/car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514764"/>
            <a:ext cx="7766936" cy="2536072"/>
          </a:xfrm>
        </p:spPr>
        <p:txBody>
          <a:bodyPr>
            <a:normAutofit fontScale="90000"/>
          </a:bodyPr>
          <a:lstStyle/>
          <a:p>
            <a:r>
              <a:rPr lang="en-US" b="1" dirty="0" smtClean="0"/>
              <a:t>Addressing Revenue Shortfalls from Hybrid and Electric Vehicles</a:t>
            </a:r>
            <a:endParaRPr lang="en-US" b="1" dirty="0"/>
          </a:p>
        </p:txBody>
      </p:sp>
      <p:sp>
        <p:nvSpPr>
          <p:cNvPr id="3" name="Subtitle 2"/>
          <p:cNvSpPr>
            <a:spLocks noGrp="1"/>
          </p:cNvSpPr>
          <p:nvPr>
            <p:ph type="subTitle" idx="1"/>
          </p:nvPr>
        </p:nvSpPr>
        <p:spPr>
          <a:xfrm>
            <a:off x="1440874" y="4904366"/>
            <a:ext cx="7481453" cy="1655762"/>
          </a:xfrm>
        </p:spPr>
        <p:txBody>
          <a:bodyPr/>
          <a:lstStyle/>
          <a:p>
            <a:r>
              <a:rPr lang="en-US" dirty="0" smtClean="0"/>
              <a:t>Presented by: Ellen Bolen, MRC; Dennis Cyphers, VCE; Penny Hall, DSS; David Henderson, VHDA; Michelle Schmitz, DHP</a:t>
            </a:r>
          </a:p>
        </p:txBody>
      </p:sp>
    </p:spTree>
    <p:extLst>
      <p:ext uri="{BB962C8B-B14F-4D97-AF65-F5344CB8AC3E}">
        <p14:creationId xmlns:p14="http://schemas.microsoft.com/office/powerpoint/2010/main" val="715180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Recommendations</a:t>
            </a:r>
            <a:endParaRPr lang="en-US" dirty="0"/>
          </a:p>
        </p:txBody>
      </p:sp>
      <p:sp>
        <p:nvSpPr>
          <p:cNvPr id="3" name="Content Placeholder 2"/>
          <p:cNvSpPr>
            <a:spLocks noGrp="1"/>
          </p:cNvSpPr>
          <p:nvPr>
            <p:ph idx="1"/>
          </p:nvPr>
        </p:nvSpPr>
        <p:spPr>
          <a:xfrm>
            <a:off x="677334" y="2110893"/>
            <a:ext cx="8596668" cy="2568429"/>
          </a:xfrm>
        </p:spPr>
        <p:txBody>
          <a:bodyPr>
            <a:normAutofit/>
          </a:bodyPr>
          <a:lstStyle/>
          <a:p>
            <a:r>
              <a:rPr lang="en-US" sz="2800" u="sng" dirty="0"/>
              <a:t>Step 2</a:t>
            </a:r>
            <a:r>
              <a:rPr lang="en-US" sz="2800" dirty="0"/>
              <a:t>: With the results of the </a:t>
            </a:r>
            <a:r>
              <a:rPr lang="en-US" sz="2800" dirty="0" smtClean="0"/>
              <a:t>commission, develop an </a:t>
            </a:r>
            <a:r>
              <a:rPr lang="en-US" sz="2800" dirty="0"/>
              <a:t>overall </a:t>
            </a:r>
            <a:r>
              <a:rPr lang="en-US" sz="2800" dirty="0" smtClean="0"/>
              <a:t>deployment strategy and communicate it as an initiative to all divisions and stakeholders affected by the strategy.  </a:t>
            </a:r>
            <a:endParaRPr lang="en-US" sz="2800" dirty="0"/>
          </a:p>
        </p:txBody>
      </p:sp>
    </p:spTree>
    <p:extLst>
      <p:ext uri="{BB962C8B-B14F-4D97-AF65-F5344CB8AC3E}">
        <p14:creationId xmlns:p14="http://schemas.microsoft.com/office/powerpoint/2010/main" val="35345423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90238"/>
            <a:ext cx="10018713" cy="1493980"/>
          </a:xfrm>
        </p:spPr>
        <p:txBody>
          <a:bodyPr>
            <a:normAutofit/>
          </a:bodyPr>
          <a:lstStyle/>
          <a:p>
            <a:r>
              <a:rPr lang="en-US" b="1" dirty="0" smtClean="0"/>
              <a:t>Recommendations</a:t>
            </a:r>
            <a:br>
              <a:rPr lang="en-US" b="1" dirty="0" smtClean="0"/>
            </a:br>
            <a:r>
              <a:rPr lang="en-US" b="1" dirty="0" smtClean="0"/>
              <a:t>Possible Options</a:t>
            </a:r>
            <a:endParaRPr lang="en-US" dirty="0"/>
          </a:p>
        </p:txBody>
      </p:sp>
      <p:sp>
        <p:nvSpPr>
          <p:cNvPr id="3" name="Content Placeholder 2"/>
          <p:cNvSpPr>
            <a:spLocks noGrp="1"/>
          </p:cNvSpPr>
          <p:nvPr>
            <p:ph idx="1"/>
          </p:nvPr>
        </p:nvSpPr>
        <p:spPr>
          <a:xfrm>
            <a:off x="1484310" y="1884218"/>
            <a:ext cx="10018713" cy="4544291"/>
          </a:xfrm>
        </p:spPr>
        <p:txBody>
          <a:bodyPr/>
          <a:lstStyle/>
          <a:p>
            <a:pPr lvl="0"/>
            <a:r>
              <a:rPr lang="en-US" sz="2800" dirty="0"/>
              <a:t>More toll </a:t>
            </a:r>
            <a:r>
              <a:rPr lang="en-US" sz="2800" dirty="0" smtClean="0"/>
              <a:t>roads / Use E-</a:t>
            </a:r>
            <a:r>
              <a:rPr lang="en-US" sz="2800" dirty="0" err="1" smtClean="0"/>
              <a:t>ZPass</a:t>
            </a:r>
            <a:endParaRPr lang="en-US" sz="2800" dirty="0"/>
          </a:p>
          <a:p>
            <a:pPr lvl="0"/>
            <a:r>
              <a:rPr lang="en-US" sz="2800" dirty="0"/>
              <a:t>Increase the gas tax</a:t>
            </a:r>
          </a:p>
          <a:p>
            <a:pPr lvl="0"/>
            <a:r>
              <a:rPr lang="en-US" sz="2800" dirty="0"/>
              <a:t>Add fee to auto registration </a:t>
            </a:r>
          </a:p>
          <a:p>
            <a:pPr lvl="0"/>
            <a:r>
              <a:rPr lang="en-US" sz="2800" dirty="0"/>
              <a:t>Add a tax to the electrical usage  </a:t>
            </a:r>
          </a:p>
          <a:p>
            <a:pPr lvl="0"/>
            <a:r>
              <a:rPr lang="en-US" sz="2800" dirty="0" smtClean="0"/>
              <a:t>Direct Usage paid at inspection (Road Tax)</a:t>
            </a:r>
          </a:p>
          <a:p>
            <a:pPr lvl="0"/>
            <a:r>
              <a:rPr lang="en-US" sz="2800" dirty="0" smtClean="0"/>
              <a:t>Carbon Credits</a:t>
            </a:r>
            <a:endParaRPr lang="en-US" sz="2800" dirty="0"/>
          </a:p>
          <a:p>
            <a:endParaRPr lang="en-US" dirty="0"/>
          </a:p>
        </p:txBody>
      </p:sp>
    </p:spTree>
    <p:extLst>
      <p:ext uri="{BB962C8B-B14F-4D97-AF65-F5344CB8AC3E}">
        <p14:creationId xmlns:p14="http://schemas.microsoft.com/office/powerpoint/2010/main" val="1604504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5115" y="2798619"/>
            <a:ext cx="5039975" cy="1320800"/>
          </a:xfrm>
        </p:spPr>
        <p:txBody>
          <a:bodyPr>
            <a:normAutofit/>
          </a:bodyPr>
          <a:lstStyle/>
          <a:p>
            <a:r>
              <a:rPr lang="en-US" sz="4400" b="1" dirty="0" smtClean="0"/>
              <a:t>Questions?</a:t>
            </a:r>
            <a:endParaRPr lang="en-US" sz="4400" b="1" dirty="0"/>
          </a:p>
        </p:txBody>
      </p:sp>
    </p:spTree>
    <p:extLst>
      <p:ext uri="{BB962C8B-B14F-4D97-AF65-F5344CB8AC3E}">
        <p14:creationId xmlns:p14="http://schemas.microsoft.com/office/powerpoint/2010/main" val="41824894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19726"/>
          </a:xfrm>
        </p:spPr>
        <p:txBody>
          <a:bodyPr/>
          <a:lstStyle/>
          <a:p>
            <a:r>
              <a:rPr lang="en-US" dirty="0" smtClean="0"/>
              <a:t>Sources</a:t>
            </a:r>
            <a:endParaRPr lang="en-US" dirty="0"/>
          </a:p>
        </p:txBody>
      </p:sp>
      <p:sp>
        <p:nvSpPr>
          <p:cNvPr id="3" name="Content Placeholder 2"/>
          <p:cNvSpPr>
            <a:spLocks noGrp="1"/>
          </p:cNvSpPr>
          <p:nvPr>
            <p:ph idx="1"/>
          </p:nvPr>
        </p:nvSpPr>
        <p:spPr>
          <a:xfrm>
            <a:off x="597619" y="1469572"/>
            <a:ext cx="10018713" cy="4460174"/>
          </a:xfrm>
        </p:spPr>
        <p:txBody>
          <a:bodyPr>
            <a:normAutofit fontScale="92500" lnSpcReduction="10000"/>
          </a:bodyPr>
          <a:lstStyle/>
          <a:p>
            <a:r>
              <a:rPr lang="en-US" dirty="0" err="1"/>
              <a:t>ConsumersUnion</a:t>
            </a:r>
            <a:r>
              <a:rPr lang="en-US" dirty="0"/>
              <a:t>. (2018, September 26). “What YOU can do to fight climate change!” </a:t>
            </a:r>
            <a:r>
              <a:rPr lang="en-US" i="1" dirty="0"/>
              <a:t>The Advocacy Division of Consumer Reports.</a:t>
            </a:r>
            <a:r>
              <a:rPr lang="en-US" dirty="0"/>
              <a:t>   Retrieved from </a:t>
            </a:r>
            <a:r>
              <a:rPr lang="en-US" dirty="0">
                <a:hlinkClick r:id="rId3"/>
              </a:rPr>
              <a:t>https://consumersunion.org/tag/cars/</a:t>
            </a:r>
            <a:endParaRPr lang="en-US" dirty="0"/>
          </a:p>
          <a:p>
            <a:r>
              <a:rPr lang="en-US" dirty="0" err="1" smtClean="0"/>
              <a:t>Joselow</a:t>
            </a:r>
            <a:r>
              <a:rPr lang="en-US" dirty="0"/>
              <a:t>, </a:t>
            </a:r>
            <a:r>
              <a:rPr lang="en-US" dirty="0" smtClean="0"/>
              <a:t>Maxine. (</a:t>
            </a:r>
            <a:r>
              <a:rPr lang="en-US" dirty="0"/>
              <a:t>2018, October </a:t>
            </a:r>
            <a:r>
              <a:rPr lang="en-US" dirty="0" smtClean="0"/>
              <a:t>12). </a:t>
            </a:r>
            <a:r>
              <a:rPr lang="en-US" dirty="0"/>
              <a:t>“The U.S. Has 1 Million Electric Vehicles, but Does It Matter?” </a:t>
            </a:r>
            <a:r>
              <a:rPr lang="en-US" i="1" dirty="0"/>
              <a:t>Scientific American.  </a:t>
            </a:r>
            <a:r>
              <a:rPr lang="en-US" dirty="0"/>
              <a:t>Retrieved from:  </a:t>
            </a:r>
            <a:r>
              <a:rPr lang="en-US" dirty="0">
                <a:hlinkClick r:id="rId4"/>
              </a:rPr>
              <a:t>https://</a:t>
            </a:r>
            <a:r>
              <a:rPr lang="en-US" dirty="0" smtClean="0">
                <a:hlinkClick r:id="rId4"/>
              </a:rPr>
              <a:t>www.scientificamerican.com/article/the-u-s-has-1-million-electric-vehicles-but-does-it-</a:t>
            </a:r>
            <a:r>
              <a:rPr lang="en-US" dirty="0"/>
              <a:t> </a:t>
            </a:r>
          </a:p>
          <a:p>
            <a:r>
              <a:rPr lang="en-US" dirty="0" smtClean="0"/>
              <a:t>Le </a:t>
            </a:r>
            <a:r>
              <a:rPr lang="en-US" dirty="0"/>
              <a:t>Sage, John. </a:t>
            </a:r>
            <a:r>
              <a:rPr lang="en-US" dirty="0" smtClean="0"/>
              <a:t>(</a:t>
            </a:r>
            <a:r>
              <a:rPr lang="en-US" dirty="0"/>
              <a:t>2017, September 12).  “China’s </a:t>
            </a:r>
            <a:r>
              <a:rPr lang="en-US" dirty="0" smtClean="0"/>
              <a:t>Petrol-Powered Car </a:t>
            </a:r>
            <a:r>
              <a:rPr lang="en-US" dirty="0"/>
              <a:t>Ban Could Cripple the Oil Market”.  </a:t>
            </a:r>
            <a:r>
              <a:rPr lang="en-US" i="1" dirty="0" err="1"/>
              <a:t>OilPrice.Com</a:t>
            </a:r>
            <a:r>
              <a:rPr lang="en-US" dirty="0"/>
              <a:t>.  Retrieved from </a:t>
            </a:r>
            <a:r>
              <a:rPr lang="en-US" u="sng" dirty="0">
                <a:hlinkClick r:id="rId5"/>
              </a:rPr>
              <a:t>https://</a:t>
            </a:r>
            <a:r>
              <a:rPr lang="en-US" u="sng" dirty="0" smtClean="0">
                <a:hlinkClick r:id="rId5"/>
              </a:rPr>
              <a:t>oilprice.com/Alternative-Energy/Renewable-Energy/Chinas-Petrol-Powered-Car-Ban-Could-Cripple-The-Oil-Market.html</a:t>
            </a:r>
            <a:endParaRPr lang="en-US" u="sng" dirty="0" smtClean="0"/>
          </a:p>
          <a:p>
            <a:r>
              <a:rPr lang="en-US" dirty="0"/>
              <a:t>Lutz, </a:t>
            </a:r>
            <a:r>
              <a:rPr lang="en-US" dirty="0" smtClean="0"/>
              <a:t>Hannah. </a:t>
            </a:r>
            <a:r>
              <a:rPr lang="en-US" dirty="0"/>
              <a:t>(2018, January 16).  “Auto industry has historic opportunity, AutoNation CEO says”. </a:t>
            </a:r>
            <a:r>
              <a:rPr lang="en-US" i="1" dirty="0" smtClean="0"/>
              <a:t>Automotive </a:t>
            </a:r>
            <a:r>
              <a:rPr lang="en-US" i="1" dirty="0"/>
              <a:t>News</a:t>
            </a:r>
            <a:r>
              <a:rPr lang="en-US" i="1" dirty="0" smtClean="0"/>
              <a:t>.</a:t>
            </a:r>
            <a:r>
              <a:rPr lang="en-US" dirty="0"/>
              <a:t> </a:t>
            </a:r>
            <a:r>
              <a:rPr lang="en-US" dirty="0" smtClean="0"/>
              <a:t> </a:t>
            </a:r>
            <a:r>
              <a:rPr lang="en-US" dirty="0"/>
              <a:t>Retrieved from </a:t>
            </a:r>
            <a:r>
              <a:rPr lang="en-US" u="sng" dirty="0">
                <a:hlinkClick r:id="rId6"/>
              </a:rPr>
              <a:t>http://</a:t>
            </a:r>
            <a:r>
              <a:rPr lang="en-US" u="sng" dirty="0" smtClean="0">
                <a:hlinkClick r:id="rId6"/>
              </a:rPr>
              <a:t>www.autonews.com/article/20180116/OEM09/180119748/autonation-jackson-autonomous-cars</a:t>
            </a:r>
            <a:endParaRPr lang="en-US" u="sng" dirty="0" smtClean="0"/>
          </a:p>
          <a:p>
            <a:r>
              <a:rPr lang="en-US" dirty="0"/>
              <a:t>Marshall, </a:t>
            </a:r>
            <a:r>
              <a:rPr lang="en-US" dirty="0" err="1" smtClean="0"/>
              <a:t>Aarian</a:t>
            </a:r>
            <a:r>
              <a:rPr lang="en-US" dirty="0" smtClean="0"/>
              <a:t>.  </a:t>
            </a:r>
            <a:r>
              <a:rPr lang="en-US" dirty="0"/>
              <a:t>(2018, January 17) “Ford </a:t>
            </a:r>
            <a:r>
              <a:rPr lang="en-US" dirty="0" smtClean="0"/>
              <a:t>finally </a:t>
            </a:r>
            <a:r>
              <a:rPr lang="en-US" dirty="0"/>
              <a:t>makes its move into electric cars”.  </a:t>
            </a:r>
            <a:r>
              <a:rPr lang="en-US" i="1" dirty="0"/>
              <a:t>Transportation.  </a:t>
            </a:r>
            <a:r>
              <a:rPr lang="en-US" dirty="0"/>
              <a:t>Retrieved from </a:t>
            </a:r>
            <a:r>
              <a:rPr lang="en-US" b="1" u="sng" dirty="0">
                <a:hlinkClick r:id="rId7"/>
              </a:rPr>
              <a:t>https://</a:t>
            </a:r>
            <a:r>
              <a:rPr lang="en-US" b="1" u="sng" dirty="0" smtClean="0">
                <a:hlinkClick r:id="rId7"/>
              </a:rPr>
              <a:t>www.wired.com/story/ford-electric-cars-plan-mach-1-suv</a:t>
            </a:r>
            <a:endParaRPr lang="en-US" dirty="0"/>
          </a:p>
        </p:txBody>
      </p:sp>
    </p:spTree>
    <p:extLst>
      <p:ext uri="{BB962C8B-B14F-4D97-AF65-F5344CB8AC3E}">
        <p14:creationId xmlns:p14="http://schemas.microsoft.com/office/powerpoint/2010/main" val="110060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819726"/>
          </a:xfrm>
        </p:spPr>
        <p:txBody>
          <a:bodyPr/>
          <a:lstStyle/>
          <a:p>
            <a:r>
              <a:rPr lang="en-US" dirty="0" smtClean="0"/>
              <a:t>Sources</a:t>
            </a:r>
            <a:endParaRPr lang="en-US" dirty="0"/>
          </a:p>
        </p:txBody>
      </p:sp>
      <p:sp>
        <p:nvSpPr>
          <p:cNvPr id="3" name="Content Placeholder 2"/>
          <p:cNvSpPr>
            <a:spLocks noGrp="1"/>
          </p:cNvSpPr>
          <p:nvPr>
            <p:ph idx="1"/>
          </p:nvPr>
        </p:nvSpPr>
        <p:spPr>
          <a:xfrm>
            <a:off x="597619" y="1469572"/>
            <a:ext cx="10018713" cy="4460174"/>
          </a:xfrm>
        </p:spPr>
        <p:txBody>
          <a:bodyPr>
            <a:normAutofit fontScale="92500" lnSpcReduction="10000"/>
          </a:bodyPr>
          <a:lstStyle/>
          <a:p>
            <a:r>
              <a:rPr lang="en-US" dirty="0" err="1" smtClean="0"/>
              <a:t>Muoio</a:t>
            </a:r>
            <a:r>
              <a:rPr lang="en-US" dirty="0"/>
              <a:t>, Danielle. (2017, October 23).  “These countries are banning gas-powered vehicles by 2040”.  </a:t>
            </a:r>
            <a:r>
              <a:rPr lang="en-US" i="1" dirty="0"/>
              <a:t>Business Insider.  </a:t>
            </a:r>
            <a:r>
              <a:rPr lang="en-US" dirty="0"/>
              <a:t>Retrieved from </a:t>
            </a:r>
            <a:r>
              <a:rPr lang="en-US" u="sng" dirty="0">
                <a:hlinkClick r:id="rId3"/>
              </a:rPr>
              <a:t>www.businessinsider.com/countries-banning-gas-cars-2017-10/</a:t>
            </a:r>
            <a:endParaRPr lang="en-US" dirty="0"/>
          </a:p>
          <a:p>
            <a:r>
              <a:rPr lang="en-US" dirty="0" smtClean="0"/>
              <a:t>Next </a:t>
            </a:r>
            <a:r>
              <a:rPr lang="en-US" dirty="0"/>
              <a:t>10 &amp; Beacon Economics.  (2018, January).  “The Road Ahead for Zero-Emission Vehicles in California, Market Trends &amp; Policy Analysis”.  Retrieved from  </a:t>
            </a:r>
            <a:r>
              <a:rPr lang="en-US" dirty="0">
                <a:hlinkClick r:id="rId4"/>
              </a:rPr>
              <a:t>https://consumersunion.org/tag/cars</a:t>
            </a:r>
            <a:r>
              <a:rPr lang="en-US" dirty="0" smtClean="0">
                <a:hlinkClick r:id="rId4"/>
              </a:rPr>
              <a:t>/</a:t>
            </a:r>
            <a:endParaRPr lang="en-US" dirty="0" smtClean="0"/>
          </a:p>
          <a:p>
            <a:r>
              <a:rPr lang="en-US" dirty="0" smtClean="0"/>
              <a:t>U.S. Environmental Protection Agency.  (2018, October 9).  Sources of Greenhouse Gas Emissions.  Retrieved from </a:t>
            </a:r>
            <a:r>
              <a:rPr lang="en-US" dirty="0">
                <a:solidFill>
                  <a:srgbClr val="1155CC"/>
                </a:solidFill>
                <a:latin typeface="Arial" panose="020B0604020202020204" pitchFamily="34" charset="0"/>
                <a:ea typeface="Arial" panose="020B0604020202020204" pitchFamily="34" charset="0"/>
                <a:hlinkClick r:id="rId5"/>
              </a:rPr>
              <a:t>https://www.epa.gov/ghgemissions/sources-greenhouse-gas-emissions</a:t>
            </a:r>
            <a:endParaRPr lang="en-US" dirty="0"/>
          </a:p>
          <a:p>
            <a:r>
              <a:rPr lang="en-US" dirty="0" smtClean="0"/>
              <a:t>Virginia </a:t>
            </a:r>
            <a:r>
              <a:rPr lang="en-US" dirty="0"/>
              <a:t>Department of Transportation.  (2018, January). Fiscal Year 2018 Commonwealth Transportation Fund Budget.  Retrieved from </a:t>
            </a:r>
            <a:r>
              <a:rPr lang="en-US" u="sng" dirty="0">
                <a:hlinkClick r:id="rId6"/>
              </a:rPr>
              <a:t>http://www.virginiadot.org/projects/reports-budget.asp</a:t>
            </a:r>
            <a:endParaRPr lang="en-US" dirty="0"/>
          </a:p>
          <a:p>
            <a:r>
              <a:rPr lang="en-US" dirty="0"/>
              <a:t>Virginia Department of Transportation.  (2018, February 13).  Virginia’s Highway System.  Retrieved from </a:t>
            </a:r>
            <a:r>
              <a:rPr lang="en-US" u="sng" dirty="0">
                <a:hlinkClick r:id="rId7"/>
              </a:rPr>
              <a:t>http://www.virginiadot.org/about/vdot_hgwy_sys.asp</a:t>
            </a:r>
            <a:endParaRPr lang="en-US" u="sng" dirty="0"/>
          </a:p>
          <a:p>
            <a:r>
              <a:rPr lang="en-US" dirty="0"/>
              <a:t>Williams, Bret (2017, October 3).  “If it seems like every carmaker is going electric, that’s because they are”.  </a:t>
            </a:r>
            <a:r>
              <a:rPr lang="en-US" i="1" dirty="0"/>
              <a:t>Mashable.</a:t>
            </a:r>
            <a:r>
              <a:rPr lang="en-US" dirty="0"/>
              <a:t>  Retrieved from </a:t>
            </a:r>
            <a:r>
              <a:rPr lang="en-US" dirty="0">
                <a:hlinkClick r:id="rId8"/>
              </a:rPr>
              <a:t>https://mashable.com/2017/10/03/electric-car-development-plans-ford-gm/#TNujBr5Oqiqk</a:t>
            </a:r>
            <a:endParaRPr lang="en-US" dirty="0"/>
          </a:p>
        </p:txBody>
      </p:sp>
    </p:spTree>
    <p:extLst>
      <p:ext uri="{BB962C8B-B14F-4D97-AF65-F5344CB8AC3E}">
        <p14:creationId xmlns:p14="http://schemas.microsoft.com/office/powerpoint/2010/main" val="601159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98714"/>
          </a:xfrm>
        </p:spPr>
        <p:txBody>
          <a:bodyPr>
            <a:normAutofit fontScale="90000"/>
          </a:bodyPr>
          <a:lstStyle/>
          <a:p>
            <a:endParaRPr lang="en-US" dirty="0"/>
          </a:p>
        </p:txBody>
      </p:sp>
      <p:sp>
        <p:nvSpPr>
          <p:cNvPr id="3" name="Content Placeholder 2"/>
          <p:cNvSpPr>
            <a:spLocks noGrp="1"/>
          </p:cNvSpPr>
          <p:nvPr>
            <p:ph idx="1"/>
          </p:nvPr>
        </p:nvSpPr>
        <p:spPr>
          <a:xfrm>
            <a:off x="677334" y="1371601"/>
            <a:ext cx="8596668" cy="4669762"/>
          </a:xfrm>
        </p:spPr>
        <p:txBody>
          <a:bodyPr>
            <a:noAutofit/>
          </a:bodyPr>
          <a:lstStyle/>
          <a:p>
            <a:pPr marL="0" indent="0">
              <a:buNone/>
            </a:pPr>
            <a:r>
              <a:rPr lang="en-US" sz="3200" dirty="0"/>
              <a:t>Gasoline tax revenues fund road construction and maintenance in Virginia.   An increase in electric and hybrid vehicles will reduce gasoline tax revenues. However, electric and hybrid cars are </a:t>
            </a:r>
            <a:r>
              <a:rPr lang="en-US" sz="3200" dirty="0" smtClean="0"/>
              <a:t>an </a:t>
            </a:r>
            <a:r>
              <a:rPr lang="en-US" sz="3200" dirty="0"/>
              <a:t>important part of the fight against climate change.  How can the </a:t>
            </a:r>
            <a:r>
              <a:rPr lang="en-US" sz="3200"/>
              <a:t>Commonwealth </a:t>
            </a:r>
            <a:r>
              <a:rPr lang="en-US" sz="3200" smtClean="0"/>
              <a:t>incentivize</a:t>
            </a:r>
            <a:r>
              <a:rPr lang="en-US" sz="3200" dirty="0"/>
              <a:t> electric and hybrid vehicles without sacrificing the funds needed to build and maintain roads</a:t>
            </a:r>
            <a:r>
              <a:rPr lang="en-US" sz="3200" dirty="0" smtClean="0"/>
              <a:t>?</a:t>
            </a:r>
            <a:endParaRPr lang="en-US" sz="3200" dirty="0"/>
          </a:p>
        </p:txBody>
      </p:sp>
    </p:spTree>
    <p:extLst>
      <p:ext uri="{BB962C8B-B14F-4D97-AF65-F5344CB8AC3E}">
        <p14:creationId xmlns:p14="http://schemas.microsoft.com/office/powerpoint/2010/main" val="7518761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7" name="image2.png"/>
          <p:cNvPicPr>
            <a:picLocks noGrp="1"/>
          </p:cNvPicPr>
          <p:nvPr>
            <p:ph idx="1"/>
          </p:nvPr>
        </p:nvPicPr>
        <p:blipFill>
          <a:blip r:embed="rId3"/>
          <a:srcRect/>
          <a:stretch>
            <a:fillRect/>
          </a:stretch>
        </p:blipFill>
        <p:spPr>
          <a:xfrm>
            <a:off x="1357746" y="443346"/>
            <a:ext cx="6289963" cy="5061527"/>
          </a:xfrm>
          <a:prstGeom prst="rect">
            <a:avLst/>
          </a:prstGeom>
          <a:ln/>
        </p:spPr>
      </p:pic>
      <p:sp>
        <p:nvSpPr>
          <p:cNvPr id="5" name="Rectangle 4"/>
          <p:cNvSpPr/>
          <p:nvPr/>
        </p:nvSpPr>
        <p:spPr>
          <a:xfrm>
            <a:off x="1191489" y="6366150"/>
            <a:ext cx="10744695" cy="276999"/>
          </a:xfrm>
          <a:prstGeom prst="rect">
            <a:avLst/>
          </a:prstGeom>
        </p:spPr>
        <p:txBody>
          <a:bodyPr wrap="square">
            <a:spAutoFit/>
          </a:bodyPr>
          <a:lstStyle/>
          <a:p>
            <a:pPr algn="r"/>
            <a:r>
              <a:rPr lang="en-US" sz="1200" dirty="0"/>
              <a:t>Source: </a:t>
            </a:r>
            <a:r>
              <a:rPr lang="en-US" sz="1200" dirty="0" smtClean="0"/>
              <a:t> </a:t>
            </a:r>
            <a:r>
              <a:rPr lang="en-US" sz="1200" dirty="0"/>
              <a:t>U.S. Environmental Protection </a:t>
            </a:r>
            <a:r>
              <a:rPr lang="en-US" sz="1200" dirty="0" smtClean="0"/>
              <a:t>Agency, Sources </a:t>
            </a:r>
            <a:r>
              <a:rPr lang="en-US" sz="1200" dirty="0"/>
              <a:t>of Greenhouse Gas Emissions.  </a:t>
            </a:r>
          </a:p>
        </p:txBody>
      </p:sp>
    </p:spTree>
    <p:extLst>
      <p:ext uri="{BB962C8B-B14F-4D97-AF65-F5344CB8AC3E}">
        <p14:creationId xmlns:p14="http://schemas.microsoft.com/office/powerpoint/2010/main" val="2094858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1.png"/>
          <p:cNvPicPr>
            <a:picLocks noGrp="1"/>
          </p:cNvPicPr>
          <p:nvPr>
            <p:ph idx="1"/>
          </p:nvPr>
        </p:nvPicPr>
        <p:blipFill>
          <a:blip r:embed="rId3"/>
          <a:srcRect/>
          <a:stretch>
            <a:fillRect/>
          </a:stretch>
        </p:blipFill>
        <p:spPr>
          <a:xfrm>
            <a:off x="618836" y="803564"/>
            <a:ext cx="8940800" cy="5320145"/>
          </a:xfrm>
          <a:prstGeom prst="rect">
            <a:avLst/>
          </a:prstGeom>
          <a:ln/>
        </p:spPr>
      </p:pic>
    </p:spTree>
    <p:extLst>
      <p:ext uri="{BB962C8B-B14F-4D97-AF65-F5344CB8AC3E}">
        <p14:creationId xmlns:p14="http://schemas.microsoft.com/office/powerpoint/2010/main" val="2501616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819" y="2020453"/>
            <a:ext cx="9202164" cy="3124201"/>
          </a:xfrm>
        </p:spPr>
        <p:txBody>
          <a:bodyPr>
            <a:normAutofit/>
          </a:bodyPr>
          <a:lstStyle/>
          <a:p>
            <a:pPr marL="0" indent="0">
              <a:buNone/>
            </a:pPr>
            <a:r>
              <a:rPr lang="en-US" sz="3200" b="1" dirty="0"/>
              <a:t>“Nearly 80% of the global auto market is pushing toward a phase-out of petroleum cars and adoption of electric vehicles.”</a:t>
            </a:r>
          </a:p>
          <a:p>
            <a:pPr marL="0" indent="0">
              <a:buNone/>
            </a:pPr>
            <a:r>
              <a:rPr lang="en-US" sz="2000" dirty="0"/>
              <a:t>					</a:t>
            </a:r>
            <a:endParaRPr lang="en-US" sz="2000" dirty="0" smtClean="0"/>
          </a:p>
          <a:p>
            <a:pPr marL="0" indent="0">
              <a:buNone/>
            </a:pPr>
            <a:r>
              <a:rPr lang="en-US" sz="2000" dirty="0"/>
              <a:t>	</a:t>
            </a:r>
            <a:r>
              <a:rPr lang="en-US" sz="2000" dirty="0" smtClean="0"/>
              <a:t>				</a:t>
            </a:r>
            <a:r>
              <a:rPr lang="en-US" dirty="0" smtClean="0"/>
              <a:t>John </a:t>
            </a:r>
            <a:r>
              <a:rPr lang="en-US" dirty="0"/>
              <a:t>Le Sage, September 12, </a:t>
            </a:r>
            <a:r>
              <a:rPr lang="en-US" dirty="0" smtClean="0"/>
              <a:t>2017      </a:t>
            </a:r>
            <a:r>
              <a:rPr lang="en-US" dirty="0"/>
              <a:t>				</a:t>
            </a:r>
            <a:r>
              <a:rPr lang="en-US" dirty="0" smtClean="0"/>
              <a:t>						</a:t>
            </a:r>
            <a:r>
              <a:rPr lang="en-US" dirty="0"/>
              <a:t>	</a:t>
            </a:r>
            <a:r>
              <a:rPr lang="en-US" dirty="0" smtClean="0"/>
              <a:t>“</a:t>
            </a:r>
            <a:r>
              <a:rPr lang="en-US" dirty="0"/>
              <a:t>China’s Petrol-Powered Car Ban </a:t>
            </a:r>
            <a:r>
              <a:rPr lang="en-US" dirty="0" smtClean="0"/>
              <a:t>Could </a:t>
            </a:r>
            <a:r>
              <a:rPr lang="en-US" dirty="0"/>
              <a:t>Cripple the Oil Market”  				</a:t>
            </a:r>
            <a:r>
              <a:rPr lang="en-US" dirty="0" smtClean="0"/>
              <a:t>	</a:t>
            </a:r>
            <a:r>
              <a:rPr lang="en-US" i="1" dirty="0" err="1" smtClean="0"/>
              <a:t>OilPrice.Com</a:t>
            </a:r>
            <a:r>
              <a:rPr lang="en-US" dirty="0" smtClean="0"/>
              <a:t>  </a:t>
            </a:r>
            <a:r>
              <a:rPr lang="en-US" sz="2000" dirty="0"/>
              <a:t>	</a:t>
            </a:r>
          </a:p>
        </p:txBody>
      </p:sp>
    </p:spTree>
    <p:extLst>
      <p:ext uri="{BB962C8B-B14F-4D97-AF65-F5344CB8AC3E}">
        <p14:creationId xmlns:p14="http://schemas.microsoft.com/office/powerpoint/2010/main" val="3550332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965" y="2195944"/>
            <a:ext cx="9833548" cy="3124201"/>
          </a:xfrm>
        </p:spPr>
        <p:txBody>
          <a:bodyPr>
            <a:normAutofit/>
          </a:bodyPr>
          <a:lstStyle/>
          <a:p>
            <a:pPr marL="0" indent="0">
              <a:buNone/>
            </a:pPr>
            <a:r>
              <a:rPr lang="en-US" sz="3200" b="1" dirty="0"/>
              <a:t>“ZEVs [Zero Emission Vehicles] will likely be as ubiquitous in 2040 as smartphones are today.”</a:t>
            </a:r>
          </a:p>
          <a:p>
            <a:pPr marL="0" indent="0">
              <a:buNone/>
            </a:pPr>
            <a:r>
              <a:rPr lang="en-US" sz="2000" dirty="0"/>
              <a:t>						</a:t>
            </a:r>
            <a:endParaRPr lang="en-US" sz="2000" dirty="0" smtClean="0"/>
          </a:p>
          <a:p>
            <a:pPr marL="0" indent="0">
              <a:buNone/>
            </a:pPr>
            <a:r>
              <a:rPr lang="en-US" sz="2000" dirty="0" smtClean="0"/>
              <a:t>						</a:t>
            </a:r>
            <a:r>
              <a:rPr lang="en-US" dirty="0" smtClean="0"/>
              <a:t>Next 10 &amp; Beacon Economics, January 2018</a:t>
            </a:r>
            <a:r>
              <a:rPr lang="en-US" dirty="0"/>
              <a:t>	</a:t>
            </a:r>
            <a:r>
              <a:rPr lang="en-US" dirty="0" smtClean="0"/>
              <a:t>											“</a:t>
            </a:r>
            <a:r>
              <a:rPr lang="en-US" dirty="0"/>
              <a:t>The Road Ahead for Zero-Emission </a:t>
            </a:r>
            <a:r>
              <a:rPr lang="en-US" dirty="0" smtClean="0"/>
              <a:t>Vehicles in California,      								Market Trends &amp; </a:t>
            </a:r>
            <a:r>
              <a:rPr lang="en-US" dirty="0"/>
              <a:t>Policy Analysis</a:t>
            </a:r>
            <a:r>
              <a:rPr lang="en-US" dirty="0" smtClean="0"/>
              <a:t>”</a:t>
            </a:r>
            <a:endParaRPr lang="en-US" dirty="0"/>
          </a:p>
        </p:txBody>
      </p:sp>
    </p:spTree>
    <p:extLst>
      <p:ext uri="{BB962C8B-B14F-4D97-AF65-F5344CB8AC3E}">
        <p14:creationId xmlns:p14="http://schemas.microsoft.com/office/powerpoint/2010/main" val="1987552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675" y="377744"/>
            <a:ext cx="10018713" cy="1219199"/>
          </a:xfrm>
        </p:spPr>
        <p:txBody>
          <a:bodyPr>
            <a:normAutofit/>
          </a:bodyPr>
          <a:lstStyle/>
          <a:p>
            <a:pPr algn="ctr"/>
            <a:r>
              <a:rPr lang="en-US" b="1" dirty="0" smtClean="0"/>
              <a:t>Total Revenue FY 2018</a:t>
            </a:r>
            <a:endParaRPr lang="en-US" b="1" dirty="0"/>
          </a:p>
        </p:txBody>
      </p:sp>
      <p:pic>
        <p:nvPicPr>
          <p:cNvPr id="4" name="Content Placeholder 3"/>
          <p:cNvPicPr>
            <a:picLocks noGrp="1" noChangeAspect="1"/>
          </p:cNvPicPr>
          <p:nvPr>
            <p:ph idx="1"/>
          </p:nvPr>
        </p:nvPicPr>
        <p:blipFill>
          <a:blip r:embed="rId3"/>
          <a:stretch>
            <a:fillRect/>
          </a:stretch>
        </p:blipFill>
        <p:spPr>
          <a:xfrm>
            <a:off x="452582" y="2068946"/>
            <a:ext cx="8657666" cy="4716490"/>
          </a:xfrm>
          <a:prstGeom prst="rect">
            <a:avLst/>
          </a:prstGeom>
        </p:spPr>
      </p:pic>
      <p:sp>
        <p:nvSpPr>
          <p:cNvPr id="3" name="Rectangle 2"/>
          <p:cNvSpPr/>
          <p:nvPr/>
        </p:nvSpPr>
        <p:spPr>
          <a:xfrm>
            <a:off x="1256146" y="1463612"/>
            <a:ext cx="8876146" cy="369332"/>
          </a:xfrm>
          <a:prstGeom prst="rect">
            <a:avLst/>
          </a:prstGeom>
        </p:spPr>
        <p:txBody>
          <a:bodyPr wrap="square">
            <a:spAutoFit/>
          </a:bodyPr>
          <a:lstStyle/>
          <a:p>
            <a:r>
              <a:rPr lang="en-US" b="1" dirty="0">
                <a:latin typeface="Times New Roman" panose="02020603050405020304" pitchFamily="18" charset="0"/>
                <a:ea typeface="Calibri" panose="020F0502020204030204" pitchFamily="34" charset="0"/>
              </a:rPr>
              <a:t>Commonwealth Transportation Fund </a:t>
            </a:r>
            <a:r>
              <a:rPr lang="en-US" b="1" dirty="0" smtClean="0">
                <a:latin typeface="Times New Roman" panose="02020603050405020304" pitchFamily="18" charset="0"/>
                <a:ea typeface="Calibri" panose="020F0502020204030204" pitchFamily="34" charset="0"/>
              </a:rPr>
              <a:t>(CTF) Reports $6.1 Billion </a:t>
            </a:r>
            <a:r>
              <a:rPr lang="en-US" b="1" dirty="0">
                <a:latin typeface="Times New Roman" panose="02020603050405020304" pitchFamily="18" charset="0"/>
                <a:ea typeface="Calibri" panose="020F0502020204030204" pitchFamily="34" charset="0"/>
              </a:rPr>
              <a:t>in R</a:t>
            </a:r>
            <a:r>
              <a:rPr lang="en-US" b="1" dirty="0" smtClean="0">
                <a:latin typeface="Times New Roman" panose="02020603050405020304" pitchFamily="18" charset="0"/>
                <a:ea typeface="Calibri" panose="020F0502020204030204" pitchFamily="34" charset="0"/>
              </a:rPr>
              <a:t>evenues.</a:t>
            </a:r>
            <a:endParaRPr lang="en-US" b="1" dirty="0"/>
          </a:p>
        </p:txBody>
      </p:sp>
      <p:sp>
        <p:nvSpPr>
          <p:cNvPr id="5" name="TextBox 4"/>
          <p:cNvSpPr txBox="1"/>
          <p:nvPr/>
        </p:nvSpPr>
        <p:spPr>
          <a:xfrm>
            <a:off x="1894114" y="6568311"/>
            <a:ext cx="10297886" cy="276999"/>
          </a:xfrm>
          <a:prstGeom prst="rect">
            <a:avLst/>
          </a:prstGeom>
          <a:noFill/>
        </p:spPr>
        <p:txBody>
          <a:bodyPr wrap="square" rtlCol="0">
            <a:spAutoFit/>
          </a:bodyPr>
          <a:lstStyle/>
          <a:p>
            <a:pPr algn="r"/>
            <a:r>
              <a:rPr lang="en-US" sz="1200" dirty="0" smtClean="0"/>
              <a:t>Source: </a:t>
            </a:r>
            <a:r>
              <a:rPr lang="en-US" sz="1200" dirty="0"/>
              <a:t>Virginia Department of </a:t>
            </a:r>
            <a:r>
              <a:rPr lang="en-US" sz="1200" dirty="0" smtClean="0"/>
              <a:t>Transportation, Fiscal </a:t>
            </a:r>
            <a:r>
              <a:rPr lang="en-US" sz="1200" dirty="0"/>
              <a:t>Year 2018 Commonwealth Transportation Fund Budget.  </a:t>
            </a:r>
          </a:p>
        </p:txBody>
      </p:sp>
    </p:spTree>
    <p:extLst>
      <p:ext uri="{BB962C8B-B14F-4D97-AF65-F5344CB8AC3E}">
        <p14:creationId xmlns:p14="http://schemas.microsoft.com/office/powerpoint/2010/main" val="9899875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638" y="314036"/>
            <a:ext cx="10018713" cy="1025237"/>
          </a:xfrm>
        </p:spPr>
        <p:txBody>
          <a:bodyPr/>
          <a:lstStyle/>
          <a:p>
            <a:pPr algn="ctr"/>
            <a:r>
              <a:rPr lang="en-US" b="1" dirty="0" smtClean="0"/>
              <a:t>Current Revenues from Fuel Taxes</a:t>
            </a:r>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3064068343"/>
              </p:ext>
            </p:extLst>
          </p:nvPr>
        </p:nvGraphicFramePr>
        <p:xfrm>
          <a:off x="339001" y="1864974"/>
          <a:ext cx="9739276" cy="741680"/>
        </p:xfrm>
        <a:graphic>
          <a:graphicData uri="http://schemas.openxmlformats.org/drawingml/2006/table">
            <a:tbl>
              <a:tblPr firstRow="1" bandRow="1">
                <a:tableStyleId>{5C22544A-7EE6-4342-B048-85BDC9FD1C3A}</a:tableStyleId>
              </a:tblPr>
              <a:tblGrid>
                <a:gridCol w="2434819">
                  <a:extLst>
                    <a:ext uri="{9D8B030D-6E8A-4147-A177-3AD203B41FA5}">
                      <a16:colId xmlns:a16="http://schemas.microsoft.com/office/drawing/2014/main" xmlns="" val="1554538601"/>
                    </a:ext>
                  </a:extLst>
                </a:gridCol>
                <a:gridCol w="2434819">
                  <a:extLst>
                    <a:ext uri="{9D8B030D-6E8A-4147-A177-3AD203B41FA5}">
                      <a16:colId xmlns:a16="http://schemas.microsoft.com/office/drawing/2014/main" xmlns="" val="3097025379"/>
                    </a:ext>
                  </a:extLst>
                </a:gridCol>
                <a:gridCol w="2434819">
                  <a:extLst>
                    <a:ext uri="{9D8B030D-6E8A-4147-A177-3AD203B41FA5}">
                      <a16:colId xmlns:a16="http://schemas.microsoft.com/office/drawing/2014/main" xmlns="" val="3998389894"/>
                    </a:ext>
                  </a:extLst>
                </a:gridCol>
                <a:gridCol w="2434819">
                  <a:extLst>
                    <a:ext uri="{9D8B030D-6E8A-4147-A177-3AD203B41FA5}">
                      <a16:colId xmlns:a16="http://schemas.microsoft.com/office/drawing/2014/main" xmlns="" val="2991274286"/>
                    </a:ext>
                  </a:extLst>
                </a:gridCol>
              </a:tblGrid>
              <a:tr h="370840">
                <a:tc>
                  <a:txBody>
                    <a:bodyPr/>
                    <a:lstStyle/>
                    <a:p>
                      <a:endParaRPr lang="en-US" dirty="0"/>
                    </a:p>
                  </a:txBody>
                  <a:tcPr/>
                </a:tc>
                <a:tc>
                  <a:txBody>
                    <a:bodyPr/>
                    <a:lstStyle/>
                    <a:p>
                      <a:pPr algn="ctr"/>
                      <a:r>
                        <a:rPr lang="en-US" dirty="0" smtClean="0"/>
                        <a:t>FY 2018</a:t>
                      </a:r>
                      <a:endParaRPr lang="en-US" dirty="0"/>
                    </a:p>
                  </a:txBody>
                  <a:tcPr/>
                </a:tc>
                <a:tc>
                  <a:txBody>
                    <a:bodyPr/>
                    <a:lstStyle/>
                    <a:p>
                      <a:pPr algn="ctr"/>
                      <a:r>
                        <a:rPr lang="en-US" dirty="0" smtClean="0"/>
                        <a:t>FY</a:t>
                      </a:r>
                      <a:r>
                        <a:rPr lang="en-US" baseline="0" dirty="0" smtClean="0"/>
                        <a:t> 2017</a:t>
                      </a:r>
                      <a:endParaRPr lang="en-US" dirty="0"/>
                    </a:p>
                  </a:txBody>
                  <a:tcPr/>
                </a:tc>
                <a:tc>
                  <a:txBody>
                    <a:bodyPr/>
                    <a:lstStyle/>
                    <a:p>
                      <a:pPr algn="ctr"/>
                      <a:r>
                        <a:rPr lang="en-US" dirty="0" smtClean="0"/>
                        <a:t>Percent</a:t>
                      </a:r>
                      <a:r>
                        <a:rPr lang="en-US" baseline="0" dirty="0" smtClean="0"/>
                        <a:t> Change</a:t>
                      </a:r>
                      <a:endParaRPr lang="en-US" dirty="0"/>
                    </a:p>
                  </a:txBody>
                  <a:tcPr/>
                </a:tc>
                <a:extLst>
                  <a:ext uri="{0D108BD9-81ED-4DB2-BD59-A6C34878D82A}">
                    <a16:rowId xmlns:a16="http://schemas.microsoft.com/office/drawing/2014/main" xmlns="" val="1085342988"/>
                  </a:ext>
                </a:extLst>
              </a:tr>
              <a:tr h="370840">
                <a:tc>
                  <a:txBody>
                    <a:bodyPr/>
                    <a:lstStyle/>
                    <a:p>
                      <a:r>
                        <a:rPr lang="en-US" dirty="0" smtClean="0"/>
                        <a:t>Motor Fuel Taxes</a:t>
                      </a:r>
                      <a:endParaRPr lang="en-US" dirty="0"/>
                    </a:p>
                  </a:txBody>
                  <a:tcPr/>
                </a:tc>
                <a:tc>
                  <a:txBody>
                    <a:bodyPr/>
                    <a:lstStyle/>
                    <a:p>
                      <a:pPr algn="ctr"/>
                      <a:r>
                        <a:rPr lang="en-US" dirty="0" smtClean="0"/>
                        <a:t>$857,217,000</a:t>
                      </a:r>
                      <a:endParaRPr lang="en-US" dirty="0"/>
                    </a:p>
                  </a:txBody>
                  <a:tcPr/>
                </a:tc>
                <a:tc>
                  <a:txBody>
                    <a:bodyPr/>
                    <a:lstStyle/>
                    <a:p>
                      <a:pPr algn="ctr"/>
                      <a:r>
                        <a:rPr lang="en-US" dirty="0" smtClean="0"/>
                        <a:t>$872,247,000</a:t>
                      </a:r>
                      <a:endParaRPr lang="en-US" dirty="0"/>
                    </a:p>
                  </a:txBody>
                  <a:tcPr/>
                </a:tc>
                <a:tc>
                  <a:txBody>
                    <a:bodyPr/>
                    <a:lstStyle/>
                    <a:p>
                      <a:pPr algn="ctr"/>
                      <a:r>
                        <a:rPr lang="en-US" dirty="0" smtClean="0"/>
                        <a:t> -1.7 %</a:t>
                      </a:r>
                      <a:endParaRPr lang="en-US" dirty="0"/>
                    </a:p>
                  </a:txBody>
                  <a:tcPr/>
                </a:tc>
                <a:extLst>
                  <a:ext uri="{0D108BD9-81ED-4DB2-BD59-A6C34878D82A}">
                    <a16:rowId xmlns:a16="http://schemas.microsoft.com/office/drawing/2014/main" xmlns="" val="135184532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68972801"/>
              </p:ext>
            </p:extLst>
          </p:nvPr>
        </p:nvGraphicFramePr>
        <p:xfrm>
          <a:off x="2093911" y="3841555"/>
          <a:ext cx="5116946" cy="1849120"/>
        </p:xfrm>
        <a:graphic>
          <a:graphicData uri="http://schemas.openxmlformats.org/drawingml/2006/table">
            <a:tbl>
              <a:tblPr firstRow="1" bandRow="1">
                <a:tableStyleId>{5C22544A-7EE6-4342-B048-85BDC9FD1C3A}</a:tableStyleId>
              </a:tblPr>
              <a:tblGrid>
                <a:gridCol w="2558473">
                  <a:extLst>
                    <a:ext uri="{9D8B030D-6E8A-4147-A177-3AD203B41FA5}">
                      <a16:colId xmlns:a16="http://schemas.microsoft.com/office/drawing/2014/main" xmlns="" val="1554538601"/>
                    </a:ext>
                  </a:extLst>
                </a:gridCol>
                <a:gridCol w="2558473">
                  <a:extLst>
                    <a:ext uri="{9D8B030D-6E8A-4147-A177-3AD203B41FA5}">
                      <a16:colId xmlns:a16="http://schemas.microsoft.com/office/drawing/2014/main" xmlns="" val="3097025379"/>
                    </a:ext>
                  </a:extLst>
                </a:gridCol>
              </a:tblGrid>
              <a:tr h="0">
                <a:tc>
                  <a:txBody>
                    <a:bodyPr/>
                    <a:lstStyle/>
                    <a:p>
                      <a:r>
                        <a:rPr lang="en-US" dirty="0" smtClean="0"/>
                        <a:t>Decline percentages</a:t>
                      </a:r>
                      <a:endParaRPr lang="en-US" dirty="0"/>
                    </a:p>
                  </a:txBody>
                  <a:tcPr/>
                </a:tc>
                <a:tc>
                  <a:txBody>
                    <a:bodyPr/>
                    <a:lstStyle/>
                    <a:p>
                      <a:pPr algn="ctr"/>
                      <a:r>
                        <a:rPr lang="en-US" dirty="0" smtClean="0"/>
                        <a:t>Amount</a:t>
                      </a:r>
                      <a:endParaRPr lang="en-US" dirty="0"/>
                    </a:p>
                  </a:txBody>
                  <a:tcPr/>
                </a:tc>
                <a:extLst>
                  <a:ext uri="{0D108BD9-81ED-4DB2-BD59-A6C34878D82A}">
                    <a16:rowId xmlns:a16="http://schemas.microsoft.com/office/drawing/2014/main" xmlns="" val="1085342988"/>
                  </a:ext>
                </a:extLst>
              </a:tr>
              <a:tr h="370840">
                <a:tc>
                  <a:txBody>
                    <a:bodyPr/>
                    <a:lstStyle/>
                    <a:p>
                      <a:r>
                        <a:rPr lang="en-US" dirty="0" smtClean="0"/>
                        <a:t>5 percent </a:t>
                      </a:r>
                      <a:endParaRPr lang="en-US" dirty="0"/>
                    </a:p>
                  </a:txBody>
                  <a:tcPr/>
                </a:tc>
                <a:tc>
                  <a:txBody>
                    <a:bodyPr/>
                    <a:lstStyle/>
                    <a:p>
                      <a:pPr algn="ctr"/>
                      <a:r>
                        <a:rPr lang="en-US" b="1" dirty="0" smtClean="0">
                          <a:solidFill>
                            <a:srgbClr val="FF0000"/>
                          </a:solidFill>
                        </a:rPr>
                        <a:t>($42,861,000)</a:t>
                      </a:r>
                      <a:endParaRPr lang="en-US" b="1" dirty="0">
                        <a:solidFill>
                          <a:srgbClr val="FF0000"/>
                        </a:solidFill>
                      </a:endParaRPr>
                    </a:p>
                  </a:txBody>
                  <a:tcPr/>
                </a:tc>
                <a:extLst>
                  <a:ext uri="{0D108BD9-81ED-4DB2-BD59-A6C34878D82A}">
                    <a16:rowId xmlns:a16="http://schemas.microsoft.com/office/drawing/2014/main" xmlns="" val="1351845323"/>
                  </a:ext>
                </a:extLst>
              </a:tr>
              <a:tr h="370840">
                <a:tc>
                  <a:txBody>
                    <a:bodyPr/>
                    <a:lstStyle/>
                    <a:p>
                      <a:r>
                        <a:rPr lang="en-US" dirty="0" smtClean="0"/>
                        <a:t>10 percent</a:t>
                      </a:r>
                      <a:endParaRPr lang="en-US" dirty="0"/>
                    </a:p>
                  </a:txBody>
                  <a:tcPr/>
                </a:tc>
                <a:tc>
                  <a:txBody>
                    <a:bodyPr/>
                    <a:lstStyle/>
                    <a:p>
                      <a:pPr algn="ctr"/>
                      <a:r>
                        <a:rPr lang="en-US" b="1" dirty="0" smtClean="0">
                          <a:solidFill>
                            <a:srgbClr val="FF0000"/>
                          </a:solidFill>
                        </a:rPr>
                        <a:t>($85,722,000)</a:t>
                      </a:r>
                      <a:endParaRPr lang="en-US" b="1" dirty="0">
                        <a:solidFill>
                          <a:srgbClr val="FF0000"/>
                        </a:solidFill>
                      </a:endParaRPr>
                    </a:p>
                  </a:txBody>
                  <a:tcPr/>
                </a:tc>
                <a:extLst>
                  <a:ext uri="{0D108BD9-81ED-4DB2-BD59-A6C34878D82A}">
                    <a16:rowId xmlns:a16="http://schemas.microsoft.com/office/drawing/2014/main" xmlns="" val="1136345201"/>
                  </a:ext>
                </a:extLst>
              </a:tr>
              <a:tr h="370840">
                <a:tc>
                  <a:txBody>
                    <a:bodyPr/>
                    <a:lstStyle/>
                    <a:p>
                      <a:r>
                        <a:rPr lang="en-US" dirty="0" smtClean="0"/>
                        <a:t>15 percent</a:t>
                      </a:r>
                      <a:endParaRPr lang="en-US" dirty="0"/>
                    </a:p>
                  </a:txBody>
                  <a:tcPr/>
                </a:tc>
                <a:tc>
                  <a:txBody>
                    <a:bodyPr/>
                    <a:lstStyle/>
                    <a:p>
                      <a:pPr algn="ctr"/>
                      <a:r>
                        <a:rPr lang="en-US" b="1" dirty="0" smtClean="0">
                          <a:solidFill>
                            <a:srgbClr val="FF0000"/>
                          </a:solidFill>
                        </a:rPr>
                        <a:t>($128,583,000)</a:t>
                      </a:r>
                      <a:endParaRPr lang="en-US" b="1" dirty="0">
                        <a:solidFill>
                          <a:srgbClr val="FF0000"/>
                        </a:solidFill>
                      </a:endParaRPr>
                    </a:p>
                  </a:txBody>
                  <a:tcPr/>
                </a:tc>
                <a:extLst>
                  <a:ext uri="{0D108BD9-81ED-4DB2-BD59-A6C34878D82A}">
                    <a16:rowId xmlns:a16="http://schemas.microsoft.com/office/drawing/2014/main" xmlns="" val="3693468228"/>
                  </a:ext>
                </a:extLst>
              </a:tr>
              <a:tr h="370840">
                <a:tc>
                  <a:txBody>
                    <a:bodyPr/>
                    <a:lstStyle/>
                    <a:p>
                      <a:r>
                        <a:rPr lang="en-US" dirty="0" smtClean="0"/>
                        <a:t>20 percent</a:t>
                      </a:r>
                      <a:endParaRPr lang="en-US" dirty="0"/>
                    </a:p>
                  </a:txBody>
                  <a:tcPr/>
                </a:tc>
                <a:tc>
                  <a:txBody>
                    <a:bodyPr/>
                    <a:lstStyle/>
                    <a:p>
                      <a:pPr algn="ctr"/>
                      <a:r>
                        <a:rPr lang="en-US" b="1" dirty="0" smtClean="0">
                          <a:solidFill>
                            <a:srgbClr val="FF0000"/>
                          </a:solidFill>
                        </a:rPr>
                        <a:t>($171,443,000)</a:t>
                      </a:r>
                      <a:endParaRPr lang="en-US" b="1" dirty="0">
                        <a:solidFill>
                          <a:srgbClr val="FF0000"/>
                        </a:solidFill>
                      </a:endParaRPr>
                    </a:p>
                  </a:txBody>
                  <a:tcPr/>
                </a:tc>
                <a:extLst>
                  <a:ext uri="{0D108BD9-81ED-4DB2-BD59-A6C34878D82A}">
                    <a16:rowId xmlns:a16="http://schemas.microsoft.com/office/drawing/2014/main" xmlns="" val="1076638565"/>
                  </a:ext>
                </a:extLst>
              </a:tr>
            </a:tbl>
          </a:graphicData>
        </a:graphic>
      </p:graphicFrame>
    </p:spTree>
    <p:extLst>
      <p:ext uri="{BB962C8B-B14F-4D97-AF65-F5344CB8AC3E}">
        <p14:creationId xmlns:p14="http://schemas.microsoft.com/office/powerpoint/2010/main" val="1036514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685" y="567737"/>
            <a:ext cx="10018713" cy="939800"/>
          </a:xfrm>
        </p:spPr>
        <p:txBody>
          <a:bodyPr/>
          <a:lstStyle/>
          <a:p>
            <a:r>
              <a:rPr lang="en-US" b="1" dirty="0"/>
              <a:t>Recommendations</a:t>
            </a:r>
          </a:p>
        </p:txBody>
      </p:sp>
      <p:sp>
        <p:nvSpPr>
          <p:cNvPr id="3" name="Content Placeholder 2"/>
          <p:cNvSpPr>
            <a:spLocks noGrp="1"/>
          </p:cNvSpPr>
          <p:nvPr>
            <p:ph idx="1"/>
          </p:nvPr>
        </p:nvSpPr>
        <p:spPr>
          <a:xfrm>
            <a:off x="715685" y="2011218"/>
            <a:ext cx="8980490" cy="3733801"/>
          </a:xfrm>
        </p:spPr>
        <p:txBody>
          <a:bodyPr>
            <a:normAutofit/>
          </a:bodyPr>
          <a:lstStyle/>
          <a:p>
            <a:r>
              <a:rPr lang="en-US" sz="2800" u="sng" dirty="0"/>
              <a:t>Step 1</a:t>
            </a:r>
            <a:r>
              <a:rPr lang="en-US" sz="2800" dirty="0"/>
              <a:t>: </a:t>
            </a:r>
            <a:r>
              <a:rPr lang="en-US" sz="2800" dirty="0" smtClean="0"/>
              <a:t>The Commonwealth should commission a Transportation and Revenue study.  Don’t just add or increase a revenue source.  Study the issue and incorporate all the stakeholders affected.</a:t>
            </a:r>
          </a:p>
          <a:p>
            <a:pPr marL="0" indent="0">
              <a:buNone/>
            </a:pPr>
            <a:endParaRPr lang="en-US" sz="4000" dirty="0" smtClean="0"/>
          </a:p>
        </p:txBody>
      </p:sp>
    </p:spTree>
    <p:extLst>
      <p:ext uri="{BB962C8B-B14F-4D97-AF65-F5344CB8AC3E}">
        <p14:creationId xmlns:p14="http://schemas.microsoft.com/office/powerpoint/2010/main" val="2293000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491</TotalTime>
  <Words>965</Words>
  <Application>Microsoft Office PowerPoint</Application>
  <PresentationFormat>Custom</PresentationFormat>
  <Paragraphs>97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Addressing Revenue Shortfalls from Hybrid and Electric Vehicles</vt:lpstr>
      <vt:lpstr>PowerPoint Presentation</vt:lpstr>
      <vt:lpstr>PowerPoint Presentation</vt:lpstr>
      <vt:lpstr>PowerPoint Presentation</vt:lpstr>
      <vt:lpstr>PowerPoint Presentation</vt:lpstr>
      <vt:lpstr>PowerPoint Presentation</vt:lpstr>
      <vt:lpstr>Total Revenue FY 2018</vt:lpstr>
      <vt:lpstr>Current Revenues from Fuel Taxes</vt:lpstr>
      <vt:lpstr>Recommendations</vt:lpstr>
      <vt:lpstr>Recommendations</vt:lpstr>
      <vt:lpstr>Recommendations Possible Options</vt:lpstr>
      <vt:lpstr>Questions?</vt:lpstr>
      <vt:lpstr>Sources</vt:lpstr>
      <vt:lpstr>Sources</vt:lpstr>
    </vt:vector>
  </TitlesOfParts>
  <Company>VHDA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Henderson, David</dc:creator>
  <cp:lastModifiedBy>Schmitz, Michelle (DHP)</cp:lastModifiedBy>
  <cp:revision>49</cp:revision>
  <dcterms:created xsi:type="dcterms:W3CDTF">2018-10-15T22:05:29Z</dcterms:created>
  <dcterms:modified xsi:type="dcterms:W3CDTF">2018-10-18T18:01:08Z</dcterms:modified>
</cp:coreProperties>
</file>