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7.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9"/>
  </p:notesMasterIdLst>
  <p:handoutMasterIdLst>
    <p:handoutMasterId r:id="rId20"/>
  </p:handoutMasterIdLst>
  <p:sldIdLst>
    <p:sldId id="257" r:id="rId5"/>
    <p:sldId id="268" r:id="rId6"/>
    <p:sldId id="273" r:id="rId7"/>
    <p:sldId id="288" r:id="rId8"/>
    <p:sldId id="272" r:id="rId9"/>
    <p:sldId id="282" r:id="rId10"/>
    <p:sldId id="280" r:id="rId11"/>
    <p:sldId id="270" r:id="rId12"/>
    <p:sldId id="286" r:id="rId13"/>
    <p:sldId id="289" r:id="rId14"/>
    <p:sldId id="290" r:id="rId15"/>
    <p:sldId id="291" r:id="rId16"/>
    <p:sldId id="274" r:id="rId17"/>
    <p:sldId id="284" r:id="rId18"/>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4404"/>
    <a:srgbClr val="5F6F0F"/>
    <a:srgbClr val="718412"/>
    <a:srgbClr val="65741A"/>
    <a:srgbClr val="70811D"/>
    <a:srgbClr val="7B8D1F"/>
    <a:srgbClr val="839721"/>
    <a:srgbClr val="95AB25"/>
    <a:srgbClr val="BC5500"/>
    <a:srgbClr val="C45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p:cViewPr varScale="1">
        <p:scale>
          <a:sx n="69" d="100"/>
          <a:sy n="69" d="100"/>
        </p:scale>
        <p:origin x="524" y="32"/>
      </p:cViewPr>
      <p:guideLst>
        <p:guide orient="horz" pos="2160"/>
        <p:guide pos="3839"/>
      </p:guideLst>
    </p:cSldViewPr>
  </p:slideViewPr>
  <p:notesTextViewPr>
    <p:cViewPr>
      <p:scale>
        <a:sx n="3" d="2"/>
        <a:sy n="3" d="2"/>
      </p:scale>
      <p:origin x="0" y="0"/>
    </p:cViewPr>
  </p:notesTextViewPr>
  <p:sorterViewPr>
    <p:cViewPr>
      <p:scale>
        <a:sx n="100" d="100"/>
        <a:sy n="100" d="100"/>
      </p:scale>
      <p:origin x="0" y="0"/>
    </p:cViewPr>
  </p:sorterViewPr>
  <p:notesViewPr>
    <p:cSldViewPr showGuides="1">
      <p:cViewPr varScale="1">
        <p:scale>
          <a:sx n="52" d="100"/>
          <a:sy n="52" d="100"/>
        </p:scale>
        <p:origin x="2680" y="6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0187091998115615E-2"/>
          <c:y val="1.8434101987251594E-2"/>
          <c:w val="0.88943833740825595"/>
          <c:h val="0.92188837370803334"/>
        </c:manualLayout>
      </c:layout>
      <c:lineChart>
        <c:grouping val="standard"/>
        <c:varyColors val="0"/>
        <c:ser>
          <c:idx val="0"/>
          <c:order val="0"/>
          <c:tx>
            <c:strRef>
              <c:f>graph!$A$32</c:f>
              <c:strCache>
                <c:ptCount val="1"/>
                <c:pt idx="0">
                  <c:v>Projected Employment</c:v>
                </c:pt>
              </c:strCache>
            </c:strRef>
          </c:tx>
          <c:spPr>
            <a:ln w="28575" cap="rnd">
              <a:solidFill>
                <a:schemeClr val="accent6">
                  <a:lumMod val="60000"/>
                  <a:lumOff val="40000"/>
                </a:schemeClr>
              </a:solidFill>
              <a:round/>
            </a:ln>
            <a:effectLst/>
          </c:spPr>
          <c:marker>
            <c:symbol val="none"/>
          </c:marker>
          <c:dLbls>
            <c:dLbl>
              <c:idx val="10"/>
              <c:layout>
                <c:manualLayout>
                  <c:x val="-6.5534917109721308E-3"/>
                  <c:y val="-2.0294667616034021E-2"/>
                </c:manualLayout>
              </c:layout>
              <c:spPr>
                <a:solidFill>
                  <a:srgbClr val="009999"/>
                </a:solidFill>
                <a:ln>
                  <a:noFill/>
                </a:ln>
                <a:effectLst/>
              </c:spPr>
              <c:txPr>
                <a:bodyPr wrap="square" lIns="38100" tIns="19050" rIns="38100" bIns="19050" anchor="ctr">
                  <a:spAutoFit/>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6096-44CD-BB87-5797794FE21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graph!$B$31:$L$31</c:f>
              <c:numCache>
                <c:formatCode>General</c:formatCode>
                <c:ptCount val="11"/>
                <c:pt idx="0">
                  <c:v>2016</c:v>
                </c:pt>
                <c:pt idx="1">
                  <c:v>2017</c:v>
                </c:pt>
                <c:pt idx="2">
                  <c:v>2018</c:v>
                </c:pt>
                <c:pt idx="3">
                  <c:v>2019</c:v>
                </c:pt>
                <c:pt idx="4">
                  <c:v>2020</c:v>
                </c:pt>
                <c:pt idx="5">
                  <c:v>2021</c:v>
                </c:pt>
                <c:pt idx="6">
                  <c:v>2022</c:v>
                </c:pt>
                <c:pt idx="7">
                  <c:v>2023</c:v>
                </c:pt>
                <c:pt idx="8">
                  <c:v>2024</c:v>
                </c:pt>
                <c:pt idx="9">
                  <c:v>2025</c:v>
                </c:pt>
                <c:pt idx="10">
                  <c:v>2026</c:v>
                </c:pt>
              </c:numCache>
            </c:numRef>
          </c:cat>
          <c:val>
            <c:numRef>
              <c:f>graph!$B$32:$L$32</c:f>
              <c:numCache>
                <c:formatCode>#,##0</c:formatCode>
                <c:ptCount val="11"/>
                <c:pt idx="0">
                  <c:v>331273</c:v>
                </c:pt>
                <c:pt idx="1">
                  <c:v>335523.5</c:v>
                </c:pt>
                <c:pt idx="2">
                  <c:v>339774</c:v>
                </c:pt>
                <c:pt idx="3">
                  <c:v>344024.5</c:v>
                </c:pt>
                <c:pt idx="4">
                  <c:v>348275</c:v>
                </c:pt>
                <c:pt idx="5">
                  <c:v>352525.5</c:v>
                </c:pt>
                <c:pt idx="6">
                  <c:v>356776</c:v>
                </c:pt>
                <c:pt idx="7">
                  <c:v>361026.5</c:v>
                </c:pt>
                <c:pt idx="8">
                  <c:v>365277</c:v>
                </c:pt>
                <c:pt idx="9">
                  <c:v>369527.5</c:v>
                </c:pt>
                <c:pt idx="10">
                  <c:v>373778</c:v>
                </c:pt>
              </c:numCache>
            </c:numRef>
          </c:val>
          <c:smooth val="0"/>
          <c:extLst>
            <c:ext xmlns:c16="http://schemas.microsoft.com/office/drawing/2014/chart" uri="{C3380CC4-5D6E-409C-BE32-E72D297353CC}">
              <c16:uniqueId val="{00000000-6096-44CD-BB87-5797794FE21A}"/>
            </c:ext>
          </c:extLst>
        </c:ser>
        <c:ser>
          <c:idx val="1"/>
          <c:order val="1"/>
          <c:tx>
            <c:strRef>
              <c:f>graph!$A$33</c:f>
              <c:strCache>
                <c:ptCount val="1"/>
                <c:pt idx="0">
                  <c:v>Projected Job Growth w/ AI Displacement</c:v>
                </c:pt>
              </c:strCache>
            </c:strRef>
          </c:tx>
          <c:spPr>
            <a:ln w="28575" cap="rnd">
              <a:solidFill>
                <a:schemeClr val="accent1">
                  <a:lumMod val="60000"/>
                  <a:lumOff val="40000"/>
                </a:schemeClr>
              </a:solidFill>
              <a:round/>
            </a:ln>
            <a:effectLst/>
          </c:spPr>
          <c:marker>
            <c:symbol val="none"/>
          </c:marker>
          <c:dLbls>
            <c:dLbl>
              <c:idx val="0"/>
              <c:layout>
                <c:manualLayout>
                  <c:x val="-2.96358005137261E-2"/>
                  <c:y val="3.4790858770343984E-2"/>
                </c:manualLayout>
              </c:layout>
              <c:tx>
                <c:rich>
                  <a:bodyPr wrap="square" lIns="38100" tIns="19050" rIns="38100" bIns="19050" anchor="ctr">
                    <a:spAutoFit/>
                  </a:bodyPr>
                  <a:lstStyle/>
                  <a:p>
                    <a:pPr>
                      <a:defRPr baseline="0">
                        <a:solidFill>
                          <a:schemeClr val="tx1"/>
                        </a:solidFill>
                      </a:defRPr>
                    </a:pPr>
                    <a:fld id="{B2858216-F01D-47F3-B86B-60FA14E59296}" type="VALUE">
                      <a:rPr lang="en-US" baseline="0">
                        <a:solidFill>
                          <a:schemeClr val="tx1"/>
                        </a:solidFill>
                      </a:rPr>
                      <a:pPr>
                        <a:defRPr baseline="0">
                          <a:solidFill>
                            <a:schemeClr val="tx1"/>
                          </a:solidFill>
                        </a:defRPr>
                      </a:pPr>
                      <a:t>[VALUE]</a:t>
                    </a:fld>
                    <a:endParaRPr lang="en-US"/>
                  </a:p>
                </c:rich>
              </c:tx>
              <c:spPr>
                <a:solidFill>
                  <a:srgbClr val="009999"/>
                </a:solidFill>
                <a:ln>
                  <a:noFill/>
                </a:ln>
                <a:effectLst/>
              </c:spP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6096-44CD-BB87-5797794FE21A}"/>
                </c:ext>
              </c:extLst>
            </c:dLbl>
            <c:dLbl>
              <c:idx val="10"/>
              <c:layout>
                <c:manualLayout>
                  <c:x val="-9.4024945599749787E-3"/>
                  <c:y val="2.319390584689613E-2"/>
                </c:manualLayout>
              </c:layout>
              <c:spPr>
                <a:solidFill>
                  <a:srgbClr val="009999"/>
                </a:solidFill>
                <a:ln>
                  <a:noFill/>
                </a:ln>
                <a:effectLst/>
              </c:spPr>
              <c:txPr>
                <a:bodyPr wrap="square" lIns="38100" tIns="19050" rIns="38100" bIns="19050" anchor="ctr">
                  <a:spAutoFit/>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6096-44CD-BB87-5797794FE21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graph!$B$31:$L$31</c:f>
              <c:numCache>
                <c:formatCode>General</c:formatCode>
                <c:ptCount val="11"/>
                <c:pt idx="0">
                  <c:v>2016</c:v>
                </c:pt>
                <c:pt idx="1">
                  <c:v>2017</c:v>
                </c:pt>
                <c:pt idx="2">
                  <c:v>2018</c:v>
                </c:pt>
                <c:pt idx="3">
                  <c:v>2019</c:v>
                </c:pt>
                <c:pt idx="4">
                  <c:v>2020</c:v>
                </c:pt>
                <c:pt idx="5">
                  <c:v>2021</c:v>
                </c:pt>
                <c:pt idx="6">
                  <c:v>2022</c:v>
                </c:pt>
                <c:pt idx="7">
                  <c:v>2023</c:v>
                </c:pt>
                <c:pt idx="8">
                  <c:v>2024</c:v>
                </c:pt>
                <c:pt idx="9">
                  <c:v>2025</c:v>
                </c:pt>
                <c:pt idx="10">
                  <c:v>2026</c:v>
                </c:pt>
              </c:numCache>
            </c:numRef>
          </c:cat>
          <c:val>
            <c:numRef>
              <c:f>graph!$B$33:$L$33</c:f>
              <c:numCache>
                <c:formatCode>#,##0</c:formatCode>
                <c:ptCount val="11"/>
                <c:pt idx="0">
                  <c:v>331273</c:v>
                </c:pt>
                <c:pt idx="1">
                  <c:v>335523.5</c:v>
                </c:pt>
                <c:pt idx="2">
                  <c:v>339774</c:v>
                </c:pt>
                <c:pt idx="3">
                  <c:v>344024.5</c:v>
                </c:pt>
                <c:pt idx="4">
                  <c:v>341309.5</c:v>
                </c:pt>
                <c:pt idx="5">
                  <c:v>329124.75085000001</c:v>
                </c:pt>
                <c:pt idx="6">
                  <c:v>317374.99724465504</c:v>
                </c:pt>
                <c:pt idx="7">
                  <c:v>306044.70984302083</c:v>
                </c:pt>
                <c:pt idx="8">
                  <c:v>290742.47435086977</c:v>
                </c:pt>
                <c:pt idx="9">
                  <c:v>276205.35063332628</c:v>
                </c:pt>
                <c:pt idx="10">
                  <c:v>248584.81556999363</c:v>
                </c:pt>
              </c:numCache>
            </c:numRef>
          </c:val>
          <c:smooth val="0"/>
          <c:extLst>
            <c:ext xmlns:c16="http://schemas.microsoft.com/office/drawing/2014/chart" uri="{C3380CC4-5D6E-409C-BE32-E72D297353CC}">
              <c16:uniqueId val="{00000001-6096-44CD-BB87-5797794FE21A}"/>
            </c:ext>
          </c:extLst>
        </c:ser>
        <c:dLbls>
          <c:showLegendKey val="0"/>
          <c:showVal val="0"/>
          <c:showCatName val="0"/>
          <c:showSerName val="0"/>
          <c:showPercent val="0"/>
          <c:showBubbleSize val="0"/>
        </c:dLbls>
        <c:smooth val="0"/>
        <c:axId val="641952496"/>
        <c:axId val="1"/>
      </c:lineChart>
      <c:catAx>
        <c:axId val="641952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crossAx val="1"/>
        <c:crosses val="autoZero"/>
        <c:auto val="1"/>
        <c:lblAlgn val="ctr"/>
        <c:lblOffset val="100"/>
        <c:noMultiLvlLbl val="0"/>
      </c:catAx>
      <c:valAx>
        <c:axId val="1"/>
        <c:scaling>
          <c:orientation val="minMax"/>
          <c:min val="22000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crossAx val="641952496"/>
        <c:crosses val="autoZero"/>
        <c:crossBetween val="between"/>
      </c:valAx>
      <c:spPr>
        <a:noFill/>
        <a:ln w="25400">
          <a:noFill/>
        </a:ln>
      </c:spPr>
    </c:plotArea>
    <c:plotVisOnly val="1"/>
    <c:dispBlanksAs val="gap"/>
    <c:showDLblsOverMax val="0"/>
  </c:chart>
  <c:spPr>
    <a:noFill/>
    <a:ln w="9525" cap="flat" cmpd="sng" algn="ctr">
      <a:noFill/>
      <a:round/>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clustered"/>
        <c:varyColors val="0"/>
        <c:ser>
          <c:idx val="1"/>
          <c:order val="1"/>
          <c:tx>
            <c:strRef>
              <c:f>Sheet1!$B$17</c:f>
              <c:strCache>
                <c:ptCount val="1"/>
                <c:pt idx="0">
                  <c:v>Workers Employed</c:v>
                </c:pt>
              </c:strCache>
            </c:strRef>
          </c:tx>
          <c:spPr>
            <a:solidFill>
              <a:schemeClr val="accent2"/>
            </a:solidFill>
            <a:ln>
              <a:noFill/>
            </a:ln>
            <a:effectLst/>
          </c:spPr>
          <c:invertIfNegative val="0"/>
          <c:dLbls>
            <c:dLbl>
              <c:idx val="0"/>
              <c:layout>
                <c:manualLayout>
                  <c:x val="-1.6769550042051464E-2"/>
                  <c:y val="8.211493300179593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BC28-48DC-9E05-965349594C8F}"/>
                </c:ext>
              </c:extLst>
            </c:dLbl>
            <c:dLbl>
              <c:idx val="1"/>
              <c:layout>
                <c:manualLayout>
                  <c:x val="-8.3333333333333402E-3"/>
                  <c:y val="5.555555555555560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BC28-48DC-9E05-965349594C8F}"/>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Sheet1!$C$17:$D$17</c:f>
              <c:numCache>
                <c:formatCode>#,##0</c:formatCode>
                <c:ptCount val="2"/>
                <c:pt idx="0">
                  <c:v>1200000</c:v>
                </c:pt>
                <c:pt idx="1">
                  <c:v>137000</c:v>
                </c:pt>
              </c:numCache>
            </c:numRef>
          </c:val>
          <c:extLst>
            <c:ext xmlns:c16="http://schemas.microsoft.com/office/drawing/2014/chart" uri="{C3380CC4-5D6E-409C-BE32-E72D297353CC}">
              <c16:uniqueId val="{00000002-BC28-48DC-9E05-965349594C8F}"/>
            </c:ext>
          </c:extLst>
        </c:ser>
        <c:ser>
          <c:idx val="2"/>
          <c:order val="2"/>
          <c:tx>
            <c:strRef>
              <c:f>Sheet1!$B$18</c:f>
              <c:strCache>
                <c:ptCount val="1"/>
                <c:pt idx="0">
                  <c:v>Value Per Employee</c:v>
                </c:pt>
              </c:strCache>
            </c:strRef>
          </c:tx>
          <c:spPr>
            <a:solidFill>
              <a:schemeClr val="accent3"/>
            </a:solidFill>
            <a:ln>
              <a:noFill/>
            </a:ln>
            <a:effectLst/>
          </c:spPr>
          <c:invertIfNegative val="0"/>
          <c:dLbls>
            <c:dLbl>
              <c:idx val="0"/>
              <c:layout>
                <c:manualLayout>
                  <c:x val="1.3034190227167074E-2"/>
                  <c:y val="-6.115824559708531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BC28-48DC-9E05-965349594C8F}"/>
                </c:ext>
              </c:extLst>
            </c:dLbl>
            <c:dLbl>
              <c:idx val="1"/>
              <c:layout>
                <c:manualLayout>
                  <c:x val="5.5183736318685029E-3"/>
                  <c:y val="-6.737991299682957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BC28-48DC-9E05-965349594C8F}"/>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Sheet1!$C$18:$D$18</c:f>
              <c:numCache>
                <c:formatCode>"$"#,##0</c:formatCode>
                <c:ptCount val="2"/>
                <c:pt idx="0">
                  <c:v>55.082258333333336</c:v>
                </c:pt>
                <c:pt idx="1">
                  <c:v>8029.1970802919705</c:v>
                </c:pt>
              </c:numCache>
            </c:numRef>
          </c:val>
          <c:extLst>
            <c:ext xmlns:c16="http://schemas.microsoft.com/office/drawing/2014/chart" uri="{C3380CC4-5D6E-409C-BE32-E72D297353CC}">
              <c16:uniqueId val="{00000005-BC28-48DC-9E05-965349594C8F}"/>
            </c:ext>
          </c:extLst>
        </c:ser>
        <c:dLbls>
          <c:showLegendKey val="0"/>
          <c:showVal val="0"/>
          <c:showCatName val="0"/>
          <c:showSerName val="0"/>
          <c:showPercent val="0"/>
          <c:showBubbleSize val="0"/>
        </c:dLbls>
        <c:gapWidth val="182"/>
        <c:axId val="671174808"/>
        <c:axId val="671177432"/>
      </c:barChart>
      <c:barChart>
        <c:barDir val="bar"/>
        <c:grouping val="clustered"/>
        <c:varyColors val="0"/>
        <c:ser>
          <c:idx val="0"/>
          <c:order val="0"/>
          <c:tx>
            <c:strRef>
              <c:f>Sheet1!$B$16</c:f>
              <c:strCache>
                <c:ptCount val="1"/>
                <c:pt idx="0">
                  <c:v>Market Capitalization</c:v>
                </c:pt>
              </c:strCache>
            </c:strRef>
          </c:tx>
          <c:spPr>
            <a:solidFill>
              <a:schemeClr val="accent1"/>
            </a:solidFill>
            <a:ln>
              <a:noFill/>
            </a:ln>
            <a:effectLst/>
          </c:spPr>
          <c:invertIfNegative val="0"/>
          <c:dLbls>
            <c:dLbl>
              <c:idx val="0"/>
              <c:layout>
                <c:manualLayout>
                  <c:x val="4.0386179285960944E-2"/>
                  <c:y val="-6.8713450292397768E-2"/>
                </c:manualLayout>
              </c:layout>
              <c:showLegendKey val="0"/>
              <c:showVal val="1"/>
              <c:showCatName val="0"/>
              <c:showSerName val="0"/>
              <c:showPercent val="0"/>
              <c:showBubbleSize val="0"/>
              <c:extLst>
                <c:ext xmlns:c15="http://schemas.microsoft.com/office/drawing/2012/chart" uri="{CE6537A1-D6FC-4f65-9D91-7224C49458BB}">
                  <c15:layout>
                    <c:manualLayout>
                      <c:w val="0.22570844269466317"/>
                      <c:h val="0.12689814814814815"/>
                    </c:manualLayout>
                  </c15:layout>
                </c:ext>
                <c:ext xmlns:c16="http://schemas.microsoft.com/office/drawing/2014/chart" uri="{C3380CC4-5D6E-409C-BE32-E72D297353CC}">
                  <c16:uniqueId val="{00000006-BC28-48DC-9E05-965349594C8F}"/>
                </c:ext>
              </c:extLst>
            </c:dLbl>
            <c:dLbl>
              <c:idx val="1"/>
              <c:layout>
                <c:manualLayout>
                  <c:x val="-0.29444444444444445"/>
                  <c:y val="0"/>
                </c:manualLayout>
              </c:layout>
              <c:showLegendKey val="0"/>
              <c:showVal val="1"/>
              <c:showCatName val="0"/>
              <c:showSerName val="0"/>
              <c:showPercent val="0"/>
              <c:showBubbleSize val="0"/>
              <c:extLst>
                <c:ext xmlns:c15="http://schemas.microsoft.com/office/drawing/2012/chart" uri="{CE6537A1-D6FC-4f65-9D91-7224C49458BB}">
                  <c15:layout>
                    <c:manualLayout>
                      <c:w val="0.2713888888888889"/>
                      <c:h val="0.11560185185185186"/>
                    </c:manualLayout>
                  </c15:layout>
                </c:ext>
                <c:ext xmlns:c16="http://schemas.microsoft.com/office/drawing/2014/chart" uri="{C3380CC4-5D6E-409C-BE32-E72D297353CC}">
                  <c16:uniqueId val="{00000007-BC28-48DC-9E05-965349594C8F}"/>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Sheet1!$C$16:$D$16</c:f>
              <c:numCache>
                <c:formatCode>"$"#,##0</c:formatCode>
                <c:ptCount val="2"/>
                <c:pt idx="0">
                  <c:v>66098710</c:v>
                </c:pt>
                <c:pt idx="1">
                  <c:v>1100000000</c:v>
                </c:pt>
              </c:numCache>
            </c:numRef>
          </c:val>
          <c:extLst>
            <c:ext xmlns:c16="http://schemas.microsoft.com/office/drawing/2014/chart" uri="{C3380CC4-5D6E-409C-BE32-E72D297353CC}">
              <c16:uniqueId val="{00000008-BC28-48DC-9E05-965349594C8F}"/>
            </c:ext>
          </c:extLst>
        </c:ser>
        <c:dLbls>
          <c:showLegendKey val="0"/>
          <c:showVal val="0"/>
          <c:showCatName val="0"/>
          <c:showSerName val="0"/>
          <c:showPercent val="0"/>
          <c:showBubbleSize val="0"/>
        </c:dLbls>
        <c:gapWidth val="182"/>
        <c:overlap val="-100"/>
        <c:axId val="677065448"/>
        <c:axId val="677071680"/>
      </c:barChart>
      <c:catAx>
        <c:axId val="671174808"/>
        <c:scaling>
          <c:orientation val="minMax"/>
        </c:scaling>
        <c:delete val="1"/>
        <c:axPos val="l"/>
        <c:majorTickMark val="none"/>
        <c:minorTickMark val="none"/>
        <c:tickLblPos val="nextTo"/>
        <c:crossAx val="671177432"/>
        <c:crosses val="autoZero"/>
        <c:auto val="1"/>
        <c:lblAlgn val="ctr"/>
        <c:lblOffset val="100"/>
        <c:noMultiLvlLbl val="0"/>
      </c:catAx>
      <c:valAx>
        <c:axId val="67117743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crossAx val="671174808"/>
        <c:crosses val="autoZero"/>
        <c:crossBetween val="between"/>
      </c:valAx>
      <c:valAx>
        <c:axId val="677071680"/>
        <c:scaling>
          <c:orientation val="minMax"/>
        </c:scaling>
        <c:delete val="0"/>
        <c:axPos val="t"/>
        <c:numFmt formatCode="&quot;$&quot;#,##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crossAx val="677065448"/>
        <c:crosses val="max"/>
        <c:crossBetween val="between"/>
      </c:valAx>
      <c:catAx>
        <c:axId val="677065448"/>
        <c:scaling>
          <c:orientation val="minMax"/>
        </c:scaling>
        <c:delete val="1"/>
        <c:axPos val="l"/>
        <c:majorTickMark val="out"/>
        <c:minorTickMark val="none"/>
        <c:tickLblPos val="nextTo"/>
        <c:crossAx val="677071680"/>
        <c:crosses val="autoZero"/>
        <c:auto val="1"/>
        <c:lblAlgn val="ctr"/>
        <c:lblOffset val="100"/>
        <c:noMultiLvlLbl val="0"/>
      </c:cat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E5B4EDC-59C0-49C7-8ADA-5A781B329E02}" type="datetimeFigureOut">
              <a:rPr lang="en-US"/>
              <a:t>10/18/2018</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429053-DC2A-4342-ADD4-2FD729D91E2C}" type="slidenum">
              <a:rPr/>
              <a:t>‹#›</a:t>
            </a:fld>
            <a:endParaRPr/>
          </a:p>
        </p:txBody>
      </p:sp>
    </p:spTree>
    <p:extLst>
      <p:ext uri="{BB962C8B-B14F-4D97-AF65-F5344CB8AC3E}">
        <p14:creationId xmlns:p14="http://schemas.microsoft.com/office/powerpoint/2010/main" val="4232045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D8D46A-B586-417D-BFBD-8C8FE0AAF762}" type="datetimeFigureOut">
              <a:rPr lang="en-US"/>
              <a:t>10/18/2018</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BA5BD7-F043-4D1B-AA17-CD412FC534DE}" type="slidenum">
              <a:rPr/>
              <a:t>‹#›</a:t>
            </a:fld>
            <a:endParaRPr/>
          </a:p>
        </p:txBody>
      </p:sp>
    </p:spTree>
    <p:extLst>
      <p:ext uri="{BB962C8B-B14F-4D97-AF65-F5344CB8AC3E}">
        <p14:creationId xmlns:p14="http://schemas.microsoft.com/office/powerpoint/2010/main" val="27670578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BA5BD7-F043-4D1B-AA17-CD412FC534DE}" type="slidenum">
              <a:rPr lang="en-US" smtClean="0"/>
              <a:t>1</a:t>
            </a:fld>
            <a:endParaRPr lang="en-US"/>
          </a:p>
        </p:txBody>
      </p:sp>
    </p:spTree>
    <p:extLst>
      <p:ext uri="{BB962C8B-B14F-4D97-AF65-F5344CB8AC3E}">
        <p14:creationId xmlns:p14="http://schemas.microsoft.com/office/powerpoint/2010/main" val="293084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BA5BD7-F043-4D1B-AA17-CD412FC534DE}" type="slidenum">
              <a:rPr lang="en-US" smtClean="0"/>
              <a:t>10</a:t>
            </a:fld>
            <a:endParaRPr lang="en-US"/>
          </a:p>
        </p:txBody>
      </p:sp>
    </p:spTree>
    <p:extLst>
      <p:ext uri="{BB962C8B-B14F-4D97-AF65-F5344CB8AC3E}">
        <p14:creationId xmlns:p14="http://schemas.microsoft.com/office/powerpoint/2010/main" val="5270488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BA5BD7-F043-4D1B-AA17-CD412FC534DE}" type="slidenum">
              <a:rPr lang="en-US" smtClean="0"/>
              <a:t>11</a:t>
            </a:fld>
            <a:endParaRPr lang="en-US"/>
          </a:p>
        </p:txBody>
      </p:sp>
    </p:spTree>
    <p:extLst>
      <p:ext uri="{BB962C8B-B14F-4D97-AF65-F5344CB8AC3E}">
        <p14:creationId xmlns:p14="http://schemas.microsoft.com/office/powerpoint/2010/main" val="31747545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BA5BD7-F043-4D1B-AA17-CD412FC534DE}" type="slidenum">
              <a:rPr lang="en-US" smtClean="0"/>
              <a:t>12</a:t>
            </a:fld>
            <a:endParaRPr lang="en-US"/>
          </a:p>
        </p:txBody>
      </p:sp>
    </p:spTree>
    <p:extLst>
      <p:ext uri="{BB962C8B-B14F-4D97-AF65-F5344CB8AC3E}">
        <p14:creationId xmlns:p14="http://schemas.microsoft.com/office/powerpoint/2010/main" val="8297649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BA5BD7-F043-4D1B-AA17-CD412FC534DE}" type="slidenum">
              <a:rPr lang="en-US" smtClean="0"/>
              <a:t>13</a:t>
            </a:fld>
            <a:endParaRPr lang="en-US"/>
          </a:p>
        </p:txBody>
      </p:sp>
    </p:spTree>
    <p:extLst>
      <p:ext uri="{BB962C8B-B14F-4D97-AF65-F5344CB8AC3E}">
        <p14:creationId xmlns:p14="http://schemas.microsoft.com/office/powerpoint/2010/main" val="15800598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BA5BD7-F043-4D1B-AA17-CD412FC534DE}" type="slidenum">
              <a:rPr lang="en-US" smtClean="0"/>
              <a:t>14</a:t>
            </a:fld>
            <a:endParaRPr lang="en-US"/>
          </a:p>
        </p:txBody>
      </p:sp>
    </p:spTree>
    <p:extLst>
      <p:ext uri="{BB962C8B-B14F-4D97-AF65-F5344CB8AC3E}">
        <p14:creationId xmlns:p14="http://schemas.microsoft.com/office/powerpoint/2010/main" val="2670539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BA5BD7-F043-4D1B-AA17-CD412FC534DE}" type="slidenum">
              <a:rPr lang="en-US" smtClean="0"/>
              <a:t>2</a:t>
            </a:fld>
            <a:endParaRPr lang="en-US"/>
          </a:p>
        </p:txBody>
      </p:sp>
    </p:spTree>
    <p:extLst>
      <p:ext uri="{BB962C8B-B14F-4D97-AF65-F5344CB8AC3E}">
        <p14:creationId xmlns:p14="http://schemas.microsoft.com/office/powerpoint/2010/main" val="4025638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BA5BD7-F043-4D1B-AA17-CD412FC534DE}" type="slidenum">
              <a:rPr lang="en-US" smtClean="0"/>
              <a:t>3</a:t>
            </a:fld>
            <a:endParaRPr lang="en-US"/>
          </a:p>
        </p:txBody>
      </p:sp>
    </p:spTree>
    <p:extLst>
      <p:ext uri="{BB962C8B-B14F-4D97-AF65-F5344CB8AC3E}">
        <p14:creationId xmlns:p14="http://schemas.microsoft.com/office/powerpoint/2010/main" val="53276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BA5BD7-F043-4D1B-AA17-CD412FC534DE}" type="slidenum">
              <a:rPr lang="en-US" smtClean="0"/>
              <a:t>4</a:t>
            </a:fld>
            <a:endParaRPr lang="en-US"/>
          </a:p>
        </p:txBody>
      </p:sp>
    </p:spTree>
    <p:extLst>
      <p:ext uri="{BB962C8B-B14F-4D97-AF65-F5344CB8AC3E}">
        <p14:creationId xmlns:p14="http://schemas.microsoft.com/office/powerpoint/2010/main" val="506033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BA5BD7-F043-4D1B-AA17-CD412FC534DE}" type="slidenum">
              <a:rPr lang="en-US" smtClean="0"/>
              <a:t>5</a:t>
            </a:fld>
            <a:endParaRPr lang="en-US"/>
          </a:p>
        </p:txBody>
      </p:sp>
    </p:spTree>
    <p:extLst>
      <p:ext uri="{BB962C8B-B14F-4D97-AF65-F5344CB8AC3E}">
        <p14:creationId xmlns:p14="http://schemas.microsoft.com/office/powerpoint/2010/main" val="3511372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399"/>
            <a:ext cx="5486400" cy="4648201"/>
          </a:xfrm>
        </p:spPr>
        <p:txBody>
          <a:bodyPr/>
          <a:lstStyle/>
          <a:p>
            <a:r>
              <a:rPr lang="en-US" sz="1200" dirty="0" smtClean="0"/>
              <a:t>	</a:t>
            </a:r>
            <a:r>
              <a:rPr lang="en-US" sz="1100" dirty="0" smtClean="0"/>
              <a:t>There are broad implications for the workforce as a result of the introduction of AI and automated, and intelligent functions that can replace human capital, gain efficiencies and reduce labor costs. </a:t>
            </a:r>
          </a:p>
          <a:p>
            <a:r>
              <a:rPr lang="en-US" sz="1100" dirty="0" smtClean="0"/>
              <a:t>	Certain industries are much more susceptible to labor disruption and worker displacement, particularly in physical labor occupations in what are called “predictable, physical environments” including machine operation, preparing and serving fast food and customer service.  </a:t>
            </a:r>
          </a:p>
          <a:p>
            <a:r>
              <a:rPr lang="en-US" sz="1100" dirty="0" smtClean="0"/>
              <a:t>	A 2017 study performed by McKinsey (a research and business consulting firm) estimated that AI facilitated automation, by 2030, could result in a decline of at least 30% of work activities in 60% of all occupations. </a:t>
            </a:r>
          </a:p>
          <a:p>
            <a:r>
              <a:rPr lang="en-US" sz="1100" dirty="0" smtClean="0"/>
              <a:t>	So, this slide shows what such a reduction might look like within the food preparation and serving industry in Virginia</a:t>
            </a:r>
            <a:r>
              <a:rPr lang="en-US" sz="1100" dirty="0"/>
              <a:t> </a:t>
            </a:r>
            <a:r>
              <a:rPr lang="en-US" sz="1100" dirty="0" smtClean="0"/>
              <a:t>based on data obtained by the Virginia Employment Commission. </a:t>
            </a:r>
          </a:p>
          <a:p>
            <a:r>
              <a:rPr lang="en-US" sz="1100" dirty="0" smtClean="0"/>
              <a:t>	Based on normal growth projections in this area, its anticipated that the industry will see about 1.2% average annual growth, and gain about 43,000 jobs by 2026. However, if you assume that AI technologies gradually, beginning slowly in 2020, reduces jobs at an average rate of just 5% of the total positions annually, this results in an overall decline of 25%, or 83K of these jobs by 2026. Again, this is just one segment of one industry in Virginia, albeit one that may be disproportionately affected.</a:t>
            </a:r>
          </a:p>
          <a:p>
            <a:r>
              <a:rPr lang="en-US" sz="1100" dirty="0"/>
              <a:t>	</a:t>
            </a:r>
            <a:r>
              <a:rPr lang="en-US" sz="1100" dirty="0" smtClean="0"/>
              <a:t> </a:t>
            </a:r>
            <a:r>
              <a:rPr lang="en-US" sz="1100" dirty="0"/>
              <a:t>I think it’s also worth noting that income polarization will likely be exacerbated under any scenario involving significant worker obsolescence and displacement, reinforcing the need for workforce training, and education.  Particularly in lower skilled job sectors, where fewer jobs due to AI related automated functions will eliminate a higher proportion of jobs and no jobs to migrate to, without additional education and training. </a:t>
            </a:r>
          </a:p>
          <a:p>
            <a:endParaRPr lang="en-US" sz="1200" dirty="0" smtClean="0"/>
          </a:p>
          <a:p>
            <a:r>
              <a:rPr lang="en-US" sz="1200" dirty="0"/>
              <a:t>	</a:t>
            </a:r>
            <a:endParaRPr lang="en-US" sz="1200" dirty="0" smtClean="0"/>
          </a:p>
        </p:txBody>
      </p:sp>
      <p:sp>
        <p:nvSpPr>
          <p:cNvPr id="4" name="Slide Number Placeholder 3"/>
          <p:cNvSpPr>
            <a:spLocks noGrp="1"/>
          </p:cNvSpPr>
          <p:nvPr>
            <p:ph type="sldNum" sz="quarter" idx="10"/>
          </p:nvPr>
        </p:nvSpPr>
        <p:spPr/>
        <p:txBody>
          <a:bodyPr/>
          <a:lstStyle/>
          <a:p>
            <a:fld id="{3EBA5BD7-F043-4D1B-AA17-CD412FC534DE}" type="slidenum">
              <a:rPr lang="en-US" smtClean="0"/>
              <a:t>6</a:t>
            </a:fld>
            <a:endParaRPr lang="en-US"/>
          </a:p>
        </p:txBody>
      </p:sp>
    </p:spTree>
    <p:extLst>
      <p:ext uri="{BB962C8B-B14F-4D97-AF65-F5344CB8AC3E}">
        <p14:creationId xmlns:p14="http://schemas.microsoft.com/office/powerpoint/2010/main" val="154480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242254"/>
            <a:ext cx="5486400" cy="4749345"/>
          </a:xfrm>
        </p:spPr>
        <p:txBody>
          <a:bodyPr/>
          <a:lstStyle/>
          <a:p>
            <a:r>
              <a:rPr lang="en-US" sz="1050" dirty="0" smtClean="0"/>
              <a:t>So, as previously indicated, there will be both positive and negative consequences as a result of AI, from an economic growth standpoint, the distribution of that growth, and the overall effects on labor. </a:t>
            </a:r>
          </a:p>
          <a:p>
            <a:endParaRPr lang="en-US" sz="1050" dirty="0"/>
          </a:p>
          <a:p>
            <a:r>
              <a:rPr lang="en-US" sz="1050" dirty="0" smtClean="0"/>
              <a:t>Presently, our system(s) of taxation tend to incentivize artificial intelligence and automation, which is intended to promote business efficiency, increased productivity and economic growth, but many times at the expense of labor.  This is a longstanding policy decision despite it being counterproductive from a tax revenue perspective, given that the bulk of tax revenues are generated through the taxation of labor rather than capital. </a:t>
            </a:r>
          </a:p>
          <a:p>
            <a:endParaRPr lang="en-US" sz="1050" dirty="0"/>
          </a:p>
          <a:p>
            <a:r>
              <a:rPr lang="en-US" sz="1050" dirty="0" smtClean="0"/>
              <a:t>As an example of the current and future multiplying effects of efficiency through artificial intelligence and other technological means, consider the big three auto-manufacturers in Detroit in 1990 and the three largest, most valuable companies in Silicon Valley, the best modern day equivalent based on size and valuation. </a:t>
            </a:r>
          </a:p>
          <a:p>
            <a:endParaRPr lang="en-US" sz="1050" dirty="0"/>
          </a:p>
          <a:p>
            <a:r>
              <a:rPr lang="en-US" sz="1050" dirty="0" smtClean="0"/>
              <a:t>For the Detroit big three, they had collective market cap of about $66 billion in 1990 (adjusted to reflect 2014 dollars), and employed 1.1 million workers, yielding about $55k in per employee value.  Now on the other hand, consider the big three tech companies in Silicon Valley. They have aggregate market cap of $1.2 trillion, and only employ 137,000, yielding about $8 million in per employee value. </a:t>
            </a:r>
          </a:p>
          <a:p>
            <a:endParaRPr lang="en-US" sz="1050" dirty="0"/>
          </a:p>
          <a:p>
            <a:r>
              <a:rPr lang="en-US" sz="1050" dirty="0" smtClean="0"/>
              <a:t>Now, think about that. With just about a tenth of the total workers, the tech companies created 17 times the economic value, yielding 145 times the per employee value, relative to the 1.2 million workers employed by the auto manufacturers. </a:t>
            </a:r>
          </a:p>
          <a:p>
            <a:endParaRPr lang="en-US" sz="1050" dirty="0"/>
          </a:p>
          <a:p>
            <a:r>
              <a:rPr lang="en-US" sz="1050" dirty="0" smtClean="0"/>
              <a:t>So, given the increasingly changing technological landscape, and the globalized nature of modern commerce, future tax policy changes may need to require a limit on tax incentives that encourage job reducing AI technologies, while balancing the need to stimulate economic growth, ensure a sufficient tax base, and preserve domestic labor. </a:t>
            </a:r>
          </a:p>
          <a:p>
            <a:endParaRPr lang="en-US" sz="1200" dirty="0"/>
          </a:p>
          <a:p>
            <a:endParaRPr lang="en-US" sz="1200" dirty="0"/>
          </a:p>
        </p:txBody>
      </p:sp>
      <p:sp>
        <p:nvSpPr>
          <p:cNvPr id="4" name="Slide Number Placeholder 3"/>
          <p:cNvSpPr>
            <a:spLocks noGrp="1"/>
          </p:cNvSpPr>
          <p:nvPr>
            <p:ph type="sldNum" sz="quarter" idx="10"/>
          </p:nvPr>
        </p:nvSpPr>
        <p:spPr/>
        <p:txBody>
          <a:bodyPr/>
          <a:lstStyle/>
          <a:p>
            <a:fld id="{3EBA5BD7-F043-4D1B-AA17-CD412FC534DE}" type="slidenum">
              <a:rPr lang="en-US" smtClean="0"/>
              <a:t>7</a:t>
            </a:fld>
            <a:endParaRPr lang="en-US" dirty="0"/>
          </a:p>
        </p:txBody>
      </p:sp>
    </p:spTree>
    <p:extLst>
      <p:ext uri="{BB962C8B-B14F-4D97-AF65-F5344CB8AC3E}">
        <p14:creationId xmlns:p14="http://schemas.microsoft.com/office/powerpoint/2010/main" val="2163518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BA5BD7-F043-4D1B-AA17-CD412FC534DE}" type="slidenum">
              <a:rPr lang="en-US" smtClean="0"/>
              <a:t>8</a:t>
            </a:fld>
            <a:endParaRPr lang="en-US"/>
          </a:p>
        </p:txBody>
      </p:sp>
    </p:spTree>
    <p:extLst>
      <p:ext uri="{BB962C8B-B14F-4D97-AF65-F5344CB8AC3E}">
        <p14:creationId xmlns:p14="http://schemas.microsoft.com/office/powerpoint/2010/main" val="4117229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BA5BD7-F043-4D1B-AA17-CD412FC534DE}" type="slidenum">
              <a:rPr lang="en-US" smtClean="0"/>
              <a:t>9</a:t>
            </a:fld>
            <a:endParaRPr lang="en-US"/>
          </a:p>
        </p:txBody>
      </p:sp>
    </p:spTree>
    <p:extLst>
      <p:ext uri="{BB962C8B-B14F-4D97-AF65-F5344CB8AC3E}">
        <p14:creationId xmlns:p14="http://schemas.microsoft.com/office/powerpoint/2010/main" val="4191323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1" name="diagonals"/>
          <p:cNvGrpSpPr/>
          <p:nvPr/>
        </p:nvGrpSpPr>
        <p:grpSpPr>
          <a:xfrm>
            <a:off x="7516443" y="4145281"/>
            <a:ext cx="4686117" cy="2731407"/>
            <a:chOff x="5638800" y="3108960"/>
            <a:chExt cx="3515503" cy="2048555"/>
          </a:xfrm>
        </p:grpSpPr>
        <p:cxnSp>
          <p:nvCxnSpPr>
            <p:cNvPr id="14" name="Straight Connector 13"/>
            <p:cNvCxnSpPr/>
            <p:nvPr/>
          </p:nvCxnSpPr>
          <p:spPr>
            <a:xfrm flipV="1">
              <a:off x="5638800" y="3108960"/>
              <a:ext cx="3515503" cy="2037116"/>
            </a:xfrm>
            <a:prstGeom prst="line">
              <a:avLst/>
            </a:pr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7" name="Straight Connector 16"/>
            <p:cNvCxnSpPr/>
            <p:nvPr/>
          </p:nvCxnSpPr>
          <p:spPr>
            <a:xfrm flipV="1">
              <a:off x="6004643" y="3333750"/>
              <a:ext cx="3149660" cy="1823765"/>
            </a:xfrm>
            <a:prstGeom prst="line">
              <a:avLst/>
            </a:pr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9" name="Straight Connector 18"/>
            <p:cNvCxnSpPr/>
            <p:nvPr/>
          </p:nvCxnSpPr>
          <p:spPr>
            <a:xfrm flipV="1">
              <a:off x="6388342" y="3549891"/>
              <a:ext cx="2765961" cy="1600149"/>
            </a:xfrm>
            <a:prstGeom prst="line">
              <a:avLst/>
            </a:pr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grpSp>
      <p:grpSp>
        <p:nvGrpSpPr>
          <p:cNvPr id="12" name="bottom lines"/>
          <p:cNvGrpSpPr/>
          <p:nvPr/>
        </p:nvGrpSpPr>
        <p:grpSpPr>
          <a:xfrm>
            <a:off x="-8916" y="6057149"/>
            <a:ext cx="5498726" cy="820207"/>
            <a:chOff x="-6689" y="4553748"/>
            <a:chExt cx="4125119" cy="615155"/>
          </a:xfrm>
        </p:grpSpPr>
        <p:sp>
          <p:nvSpPr>
            <p:cNvPr id="9" name="Freeform 8"/>
            <p:cNvSpPr/>
            <p:nvPr/>
          </p:nvSpPr>
          <p:spPr>
            <a:xfrm rot="16200000">
              <a:off x="1754302" y="2802395"/>
              <a:ext cx="612775" cy="4115481"/>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4115481 h 4115481"/>
                <a:gd name="connsiteX1" fmla="*/ 612775 w 612775"/>
                <a:gd name="connsiteY1" fmla="*/ 3180443 h 4115481"/>
                <a:gd name="connsiteX2" fmla="*/ 612775 w 612775"/>
                <a:gd name="connsiteY2" fmla="*/ 0 h 4115481"/>
              </a:gdLst>
              <a:ahLst/>
              <a:cxnLst>
                <a:cxn ang="0">
                  <a:pos x="connsiteX0" y="connsiteY0"/>
                </a:cxn>
                <a:cxn ang="0">
                  <a:pos x="connsiteX1" y="connsiteY1"/>
                </a:cxn>
                <a:cxn ang="0">
                  <a:pos x="connsiteX2" y="connsiteY2"/>
                </a:cxn>
              </a:cxnLst>
              <a:rect l="l" t="t" r="r" b="b"/>
              <a:pathLst>
                <a:path w="612775" h="4115481">
                  <a:moveTo>
                    <a:pt x="0" y="4115481"/>
                  </a:moveTo>
                  <a:lnTo>
                    <a:pt x="612775" y="3180443"/>
                  </a:lnTo>
                  <a:lnTo>
                    <a:pt x="612775" y="0"/>
                  </a:lnTo>
                </a:path>
              </a:pathLst>
            </a:cu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10" name="Freeform 9"/>
            <p:cNvSpPr/>
            <p:nvPr/>
          </p:nvSpPr>
          <p:spPr>
            <a:xfrm rot="16200000">
              <a:off x="1604659" y="3152814"/>
              <a:ext cx="410751" cy="3621427"/>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202024 w 612775"/>
                <a:gd name="connsiteY1" fmla="*/ 3607676 h 3919538"/>
                <a:gd name="connsiteX2" fmla="*/ 612775 w 612775"/>
                <a:gd name="connsiteY2" fmla="*/ 2984500 h 3919538"/>
                <a:gd name="connsiteX3" fmla="*/ 612775 w 612775"/>
                <a:gd name="connsiteY3" fmla="*/ 0 h 3919538"/>
                <a:gd name="connsiteX0" fmla="*/ 0 w 410751"/>
                <a:gd name="connsiteY0" fmla="*/ 3607676 h 3607676"/>
                <a:gd name="connsiteX1" fmla="*/ 410751 w 410751"/>
                <a:gd name="connsiteY1" fmla="*/ 2984500 h 3607676"/>
                <a:gd name="connsiteX2" fmla="*/ 410751 w 410751"/>
                <a:gd name="connsiteY2" fmla="*/ 0 h 3607676"/>
                <a:gd name="connsiteX0" fmla="*/ 0 w 410751"/>
                <a:gd name="connsiteY0" fmla="*/ 3607676 h 3607676"/>
                <a:gd name="connsiteX1" fmla="*/ 410751 w 410751"/>
                <a:gd name="connsiteY1" fmla="*/ 2984500 h 3607676"/>
                <a:gd name="connsiteX2" fmla="*/ 409575 w 410751"/>
                <a:gd name="connsiteY2" fmla="*/ 185820 h 3607676"/>
                <a:gd name="connsiteX3" fmla="*/ 410751 w 410751"/>
                <a:gd name="connsiteY3" fmla="*/ 0 h 3607676"/>
                <a:gd name="connsiteX0" fmla="*/ 0 w 410751"/>
                <a:gd name="connsiteY0" fmla="*/ 3421856 h 3421856"/>
                <a:gd name="connsiteX1" fmla="*/ 410751 w 410751"/>
                <a:gd name="connsiteY1" fmla="*/ 2798680 h 3421856"/>
                <a:gd name="connsiteX2" fmla="*/ 409575 w 410751"/>
                <a:gd name="connsiteY2" fmla="*/ 0 h 3421856"/>
                <a:gd name="connsiteX0" fmla="*/ 0 w 410751"/>
                <a:gd name="connsiteY0" fmla="*/ 3614170 h 3614170"/>
                <a:gd name="connsiteX1" fmla="*/ 410751 w 410751"/>
                <a:gd name="connsiteY1" fmla="*/ 2990994 h 3614170"/>
                <a:gd name="connsiteX2" fmla="*/ 405947 w 410751"/>
                <a:gd name="connsiteY2" fmla="*/ 0 h 3614170"/>
                <a:gd name="connsiteX0" fmla="*/ 0 w 410751"/>
                <a:gd name="connsiteY0" fmla="*/ 3621427 h 3621427"/>
                <a:gd name="connsiteX1" fmla="*/ 410751 w 410751"/>
                <a:gd name="connsiteY1" fmla="*/ 2998251 h 3621427"/>
                <a:gd name="connsiteX2" fmla="*/ 405947 w 410751"/>
                <a:gd name="connsiteY2" fmla="*/ 0 h 3621427"/>
              </a:gdLst>
              <a:ahLst/>
              <a:cxnLst>
                <a:cxn ang="0">
                  <a:pos x="connsiteX0" y="connsiteY0"/>
                </a:cxn>
                <a:cxn ang="0">
                  <a:pos x="connsiteX1" y="connsiteY1"/>
                </a:cxn>
                <a:cxn ang="0">
                  <a:pos x="connsiteX2" y="connsiteY2"/>
                </a:cxn>
              </a:cxnLst>
              <a:rect l="l" t="t" r="r" b="b"/>
              <a:pathLst>
                <a:path w="410751" h="3621427">
                  <a:moveTo>
                    <a:pt x="0" y="3621427"/>
                  </a:moveTo>
                  <a:lnTo>
                    <a:pt x="410751" y="2998251"/>
                  </a:lnTo>
                  <a:cubicBezTo>
                    <a:pt x="410359" y="2065358"/>
                    <a:pt x="406339" y="932893"/>
                    <a:pt x="405947" y="0"/>
                  </a:cubicBezTo>
                </a:path>
              </a:pathLst>
            </a:cu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11" name="Freeform 10"/>
            <p:cNvSpPr/>
            <p:nvPr/>
          </p:nvSpPr>
          <p:spPr>
            <a:xfrm rot="16200000">
              <a:off x="1462308" y="3453376"/>
              <a:ext cx="241768" cy="3179761"/>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373856 w 612775"/>
                <a:gd name="connsiteY1" fmla="*/ 3344891 h 3919538"/>
                <a:gd name="connsiteX2" fmla="*/ 612775 w 612775"/>
                <a:gd name="connsiteY2" fmla="*/ 2984500 h 3919538"/>
                <a:gd name="connsiteX3" fmla="*/ 612775 w 612775"/>
                <a:gd name="connsiteY3" fmla="*/ 0 h 3919538"/>
                <a:gd name="connsiteX0" fmla="*/ 0 w 238919"/>
                <a:gd name="connsiteY0" fmla="*/ 3344891 h 3344891"/>
                <a:gd name="connsiteX1" fmla="*/ 238919 w 238919"/>
                <a:gd name="connsiteY1" fmla="*/ 2984500 h 3344891"/>
                <a:gd name="connsiteX2" fmla="*/ 238919 w 238919"/>
                <a:gd name="connsiteY2" fmla="*/ 0 h 3344891"/>
                <a:gd name="connsiteX0" fmla="*/ 0 w 238919"/>
                <a:gd name="connsiteY0" fmla="*/ 3344891 h 3344891"/>
                <a:gd name="connsiteX1" fmla="*/ 238919 w 238919"/>
                <a:gd name="connsiteY1" fmla="*/ 2984500 h 3344891"/>
                <a:gd name="connsiteX2" fmla="*/ 238125 w 238919"/>
                <a:gd name="connsiteY2" fmla="*/ 368330 h 3344891"/>
                <a:gd name="connsiteX3" fmla="*/ 238919 w 238919"/>
                <a:gd name="connsiteY3" fmla="*/ 0 h 3344891"/>
                <a:gd name="connsiteX0" fmla="*/ 0 w 238919"/>
                <a:gd name="connsiteY0" fmla="*/ 2976561 h 2976561"/>
                <a:gd name="connsiteX1" fmla="*/ 238919 w 238919"/>
                <a:gd name="connsiteY1" fmla="*/ 2616170 h 2976561"/>
                <a:gd name="connsiteX2" fmla="*/ 238125 w 238919"/>
                <a:gd name="connsiteY2" fmla="*/ 0 h 2976561"/>
                <a:gd name="connsiteX0" fmla="*/ 0 w 241768"/>
                <a:gd name="connsiteY0" fmla="*/ 3179761 h 3179761"/>
                <a:gd name="connsiteX1" fmla="*/ 238919 w 241768"/>
                <a:gd name="connsiteY1" fmla="*/ 2819370 h 3179761"/>
                <a:gd name="connsiteX2" fmla="*/ 241754 w 241768"/>
                <a:gd name="connsiteY2" fmla="*/ 0 h 3179761"/>
              </a:gdLst>
              <a:ahLst/>
              <a:cxnLst>
                <a:cxn ang="0">
                  <a:pos x="connsiteX0" y="connsiteY0"/>
                </a:cxn>
                <a:cxn ang="0">
                  <a:pos x="connsiteX1" y="connsiteY1"/>
                </a:cxn>
                <a:cxn ang="0">
                  <a:pos x="connsiteX2" y="connsiteY2"/>
                </a:cxn>
              </a:cxnLst>
              <a:rect l="l" t="t" r="r" b="b"/>
              <a:pathLst>
                <a:path w="241768" h="3179761">
                  <a:moveTo>
                    <a:pt x="0" y="3179761"/>
                  </a:moveTo>
                  <a:lnTo>
                    <a:pt x="238919" y="2819370"/>
                  </a:lnTo>
                  <a:cubicBezTo>
                    <a:pt x="238654" y="1947313"/>
                    <a:pt x="242019" y="872057"/>
                    <a:pt x="241754" y="0"/>
                  </a:cubicBezTo>
                </a:path>
              </a:pathLst>
            </a:cu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grpSp>
      <p:sp>
        <p:nvSpPr>
          <p:cNvPr id="2" name="Title 1"/>
          <p:cNvSpPr>
            <a:spLocks noGrp="1"/>
          </p:cNvSpPr>
          <p:nvPr>
            <p:ph type="ctrTitle"/>
          </p:nvPr>
        </p:nvSpPr>
        <p:spPr>
          <a:xfrm>
            <a:off x="1625176" y="584200"/>
            <a:ext cx="8735325" cy="2000251"/>
          </a:xfrm>
        </p:spPr>
        <p:txBody>
          <a:bodyPr>
            <a:norm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1625176" y="2616200"/>
            <a:ext cx="8735325" cy="1752600"/>
          </a:xfrm>
        </p:spPr>
        <p:txBody>
          <a:bodyPr>
            <a:normAutofit/>
          </a:bodyPr>
          <a:lstStyle>
            <a:lvl1pPr marL="0" indent="0" algn="l">
              <a:spcBef>
                <a:spcPts val="0"/>
              </a:spcBef>
              <a:buNone/>
              <a:defRPr sz="2800" cap="all" spc="200" baseline="0">
                <a:solidFill>
                  <a:schemeClr val="accent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a:p>
        </p:txBody>
      </p:sp>
      <p:sp>
        <p:nvSpPr>
          <p:cNvPr id="22" name="Date Placeholder 21"/>
          <p:cNvSpPr>
            <a:spLocks noGrp="1"/>
          </p:cNvSpPr>
          <p:nvPr>
            <p:ph type="dt" sz="half" idx="10"/>
          </p:nvPr>
        </p:nvSpPr>
        <p:spPr/>
        <p:txBody>
          <a:bodyPr/>
          <a:lstStyle/>
          <a:p>
            <a:fld id="{F0DFD029-FB74-4578-B929-F66AA97659CA}" type="datetimeFigureOut">
              <a:rPr lang="en-US"/>
              <a:t>10/18/2018</a:t>
            </a:fld>
            <a:endParaRPr/>
          </a:p>
        </p:txBody>
      </p:sp>
      <p:sp>
        <p:nvSpPr>
          <p:cNvPr id="23" name="Footer Placeholder 22"/>
          <p:cNvSpPr>
            <a:spLocks noGrp="1"/>
          </p:cNvSpPr>
          <p:nvPr>
            <p:ph type="ftr" sz="quarter" idx="11"/>
          </p:nvPr>
        </p:nvSpPr>
        <p:spPr/>
        <p:txBody>
          <a:bodyPr/>
          <a:lstStyle/>
          <a:p>
            <a:endParaRPr/>
          </a:p>
        </p:txBody>
      </p:sp>
      <p:sp>
        <p:nvSpPr>
          <p:cNvPr id="24" name="Slide Number Placeholder 23"/>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1847488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F0DFD029-FB74-4578-B929-F66AA97659CA}" type="datetimeFigureOut">
              <a:rPr lang="en-US"/>
              <a:t>10/18/2018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1996675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584200"/>
            <a:ext cx="2742486" cy="55880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218882" y="584200"/>
            <a:ext cx="7414869" cy="5588000"/>
          </a:xfrm>
        </p:spPr>
        <p:txBody>
          <a:bodyPr vert="eaVert"/>
          <a:lstStyle>
            <a:lvl5pPr>
              <a:defRPr/>
            </a:lvl5pPr>
            <a:lvl6pPr>
              <a:defRPr/>
            </a:lvl6pPr>
            <a:lvl7pPr>
              <a:defRPr/>
            </a:lvl7pPr>
            <a:lvl8pPr>
              <a:defRPr/>
            </a:lvl8pPr>
            <a:lvl9pPr>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F0DFD029-FB74-4578-B929-F66AA97659CA}" type="datetimeFigureOut">
              <a:rPr lang="en-US"/>
              <a:t>10/18/2018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595886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F0DFD029-FB74-4578-B929-F66AA97659CA}" type="datetimeFigureOut">
              <a:rPr lang="en-US"/>
              <a:t>10/18/2018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1406769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1" name="diagonals"/>
          <p:cNvGrpSpPr/>
          <p:nvPr/>
        </p:nvGrpSpPr>
        <p:grpSpPr>
          <a:xfrm>
            <a:off x="7516443" y="4145281"/>
            <a:ext cx="4686117" cy="2731407"/>
            <a:chOff x="5638800" y="3108960"/>
            <a:chExt cx="3515503" cy="2048555"/>
          </a:xfrm>
        </p:grpSpPr>
        <p:cxnSp>
          <p:nvCxnSpPr>
            <p:cNvPr id="12" name="Straight Connector 11"/>
            <p:cNvCxnSpPr/>
            <p:nvPr/>
          </p:nvCxnSpPr>
          <p:spPr>
            <a:xfrm flipV="1">
              <a:off x="5638800" y="3108960"/>
              <a:ext cx="3515503" cy="2037116"/>
            </a:xfrm>
            <a:prstGeom prst="line">
              <a:avLst/>
            </a:pr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3" name="Straight Connector 12"/>
            <p:cNvCxnSpPr/>
            <p:nvPr/>
          </p:nvCxnSpPr>
          <p:spPr>
            <a:xfrm flipV="1">
              <a:off x="6004643" y="3333750"/>
              <a:ext cx="3149660" cy="1823765"/>
            </a:xfrm>
            <a:prstGeom prst="line">
              <a:avLst/>
            </a:pr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4" name="Straight Connector 13"/>
            <p:cNvCxnSpPr/>
            <p:nvPr/>
          </p:nvCxnSpPr>
          <p:spPr>
            <a:xfrm flipV="1">
              <a:off x="6388342" y="3549891"/>
              <a:ext cx="2765961" cy="1600149"/>
            </a:xfrm>
            <a:prstGeom prst="line">
              <a:avLst/>
            </a:pr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title"/>
          </p:nvPr>
        </p:nvSpPr>
        <p:spPr>
          <a:xfrm>
            <a:off x="1625177" y="2209801"/>
            <a:ext cx="8938472" cy="2764335"/>
          </a:xfrm>
        </p:spPr>
        <p:txBody>
          <a:bodyPr anchor="b">
            <a:normAutofit/>
          </a:bodyPr>
          <a:lstStyle>
            <a:lvl1pPr algn="l">
              <a:defRPr sz="5400" b="0" cap="none" baseline="0"/>
            </a:lvl1pPr>
          </a:lstStyle>
          <a:p>
            <a:r>
              <a:rPr lang="en-US" smtClean="0"/>
              <a:t>Click to edit Master title style</a:t>
            </a:r>
            <a:endParaRPr/>
          </a:p>
        </p:txBody>
      </p:sp>
      <p:sp>
        <p:nvSpPr>
          <p:cNvPr id="3" name="Text Placeholder 2"/>
          <p:cNvSpPr>
            <a:spLocks noGrp="1"/>
          </p:cNvSpPr>
          <p:nvPr>
            <p:ph type="body" idx="1"/>
          </p:nvPr>
        </p:nvSpPr>
        <p:spPr>
          <a:xfrm>
            <a:off x="1625176" y="4951266"/>
            <a:ext cx="7069519" cy="1220933"/>
          </a:xfrm>
        </p:spPr>
        <p:txBody>
          <a:bodyPr anchor="t">
            <a:normAutofit/>
          </a:bodyPr>
          <a:lstStyle>
            <a:lvl1pPr marL="0" indent="0">
              <a:spcBef>
                <a:spcPts val="0"/>
              </a:spcBef>
              <a:buNone/>
              <a:defRPr sz="2800" cap="all" spc="200" baseline="0">
                <a:solidFill>
                  <a:schemeClr val="accent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0DFD029-FB74-4578-B929-F66AA97659CA}" type="datetimeFigureOut">
              <a:rPr lang="en-US"/>
              <a:t>10/18/2018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3616330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18883" y="1706880"/>
            <a:ext cx="5078677" cy="446532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500707" y="1706880"/>
            <a:ext cx="5078677" cy="446532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F0DFD029-FB74-4578-B929-F66AA97659CA}" type="datetimeFigureOut">
              <a:rPr lang="en-US"/>
              <a:t>10/18/2018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3557647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218883" y="1701800"/>
            <a:ext cx="5082740" cy="914400"/>
          </a:xfrm>
        </p:spPr>
        <p:txBody>
          <a:bodyPr anchor="b">
            <a:normAutofit/>
          </a:bodyPr>
          <a:lstStyle>
            <a:lvl1pPr marL="0" indent="0">
              <a:spcBef>
                <a:spcPts val="0"/>
              </a:spcBef>
              <a:buNone/>
              <a:defRPr sz="2800" b="0" cap="all" spc="200" baseline="0">
                <a:solidFill>
                  <a:schemeClr val="accent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Edit Master text styles</a:t>
            </a:r>
          </a:p>
        </p:txBody>
      </p:sp>
      <p:sp>
        <p:nvSpPr>
          <p:cNvPr id="4" name="Content Placeholder 3"/>
          <p:cNvSpPr>
            <a:spLocks noGrp="1"/>
          </p:cNvSpPr>
          <p:nvPr>
            <p:ph sz="half" idx="2"/>
          </p:nvPr>
        </p:nvSpPr>
        <p:spPr>
          <a:xfrm>
            <a:off x="1218883" y="2717800"/>
            <a:ext cx="5078677" cy="3454400"/>
          </a:xfrm>
        </p:spPr>
        <p:txBody>
          <a:bodyPr>
            <a:noAutofit/>
          </a:bodyPr>
          <a:lstStyle>
            <a:lvl1pPr>
              <a:defRPr sz="2800"/>
            </a:lvl1pPr>
            <a:lvl2pPr>
              <a:defRPr sz="2400"/>
            </a:lvl2pPr>
            <a:lvl3pPr>
              <a:defRPr sz="2000"/>
            </a:lvl3pPr>
            <a:lvl4pPr>
              <a:defRPr sz="2000"/>
            </a:lvl4pPr>
            <a:lvl5pPr>
              <a:defRPr sz="2000"/>
            </a:lvl5pPr>
            <a:lvl6pPr>
              <a:defRPr sz="2000"/>
            </a:lvl6pPr>
            <a:lvl7pPr>
              <a:defRPr sz="2000" baseline="0"/>
            </a:lvl7pPr>
            <a:lvl8pPr>
              <a:defRPr sz="2000" baseline="0"/>
            </a:lvl8pPr>
            <a:lvl9pPr>
              <a:defRPr sz="2000"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496644" y="1701800"/>
            <a:ext cx="5082740" cy="914400"/>
          </a:xfrm>
        </p:spPr>
        <p:txBody>
          <a:bodyPr anchor="b">
            <a:normAutofit/>
          </a:bodyPr>
          <a:lstStyle>
            <a:lvl1pPr marL="0" indent="0">
              <a:spcBef>
                <a:spcPts val="0"/>
              </a:spcBef>
              <a:buNone/>
              <a:defRPr sz="2800" b="0" cap="all" spc="200" baseline="0">
                <a:solidFill>
                  <a:schemeClr val="accent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Edit Master text styles</a:t>
            </a:r>
          </a:p>
        </p:txBody>
      </p:sp>
      <p:sp>
        <p:nvSpPr>
          <p:cNvPr id="6" name="Content Placeholder 5"/>
          <p:cNvSpPr>
            <a:spLocks noGrp="1"/>
          </p:cNvSpPr>
          <p:nvPr>
            <p:ph sz="quarter" idx="4"/>
          </p:nvPr>
        </p:nvSpPr>
        <p:spPr>
          <a:xfrm>
            <a:off x="6500707" y="2717800"/>
            <a:ext cx="5078677" cy="3454400"/>
          </a:xfrm>
        </p:spPr>
        <p:txBody>
          <a:bodyPr>
            <a:noAutofit/>
          </a:bodyPr>
          <a:lstStyle>
            <a:lvl1pPr>
              <a:defRPr sz="2800"/>
            </a:lvl1pPr>
            <a:lvl2pPr>
              <a:defRPr sz="2400"/>
            </a:lvl2pPr>
            <a:lvl3pPr>
              <a:defRPr sz="2000"/>
            </a:lvl3pPr>
            <a:lvl4pPr>
              <a:defRPr sz="2000"/>
            </a:lvl4pPr>
            <a:lvl5pPr>
              <a:defRPr sz="2000"/>
            </a:lvl5pPr>
            <a:lvl6pPr>
              <a:defRPr sz="2000" baseline="0"/>
            </a:lvl6pPr>
            <a:lvl7pPr>
              <a:defRPr sz="2000" baseline="0"/>
            </a:lvl7pPr>
            <a:lvl8pPr>
              <a:defRPr sz="2000" baseline="0"/>
            </a:lvl8pPr>
            <a:lvl9pPr>
              <a:defRPr sz="2000"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F0DFD029-FB74-4578-B929-F66AA97659CA}" type="datetimeFigureOut">
              <a:rPr lang="en-US"/>
              <a:t>10/18/2018</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595381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F0DFD029-FB74-4578-B929-F66AA97659CA}" type="datetimeFigureOut">
              <a:rPr lang="en-US"/>
              <a:t>10/18/2018</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1515229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DFD029-FB74-4578-B929-F66AA97659CA}" type="datetimeFigureOut">
              <a:rPr lang="en-US"/>
              <a:t>10/18/2018</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2172478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8882" y="1701800"/>
            <a:ext cx="4062942" cy="2438400"/>
          </a:xfrm>
        </p:spPr>
        <p:txBody>
          <a:bodyPr anchor="b">
            <a:normAutofit/>
          </a:bodyPr>
          <a:lstStyle>
            <a:lvl1pPr algn="l">
              <a:defRPr sz="2800" b="0" cap="all" spc="200" baseline="0">
                <a:solidFill>
                  <a:schemeClr val="accent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1218882" y="4241800"/>
            <a:ext cx="4062942" cy="1930400"/>
          </a:xfrm>
        </p:spPr>
        <p:txBody>
          <a:bodyPr>
            <a:normAutofit/>
          </a:bodyPr>
          <a:lstStyle>
            <a:lvl1pPr marL="0" indent="0">
              <a:buNone/>
              <a:defRPr sz="20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Edit Master text styles</a:t>
            </a:r>
          </a:p>
        </p:txBody>
      </p:sp>
      <p:sp>
        <p:nvSpPr>
          <p:cNvPr id="3" name="Content Placeholder 2"/>
          <p:cNvSpPr>
            <a:spLocks noGrp="1"/>
          </p:cNvSpPr>
          <p:nvPr>
            <p:ph idx="1"/>
          </p:nvPr>
        </p:nvSpPr>
        <p:spPr>
          <a:xfrm>
            <a:off x="5484971" y="584200"/>
            <a:ext cx="6094413" cy="5588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F0DFD029-FB74-4578-B929-F66AA97659CA}" type="datetimeFigureOut">
              <a:rPr lang="en-US"/>
              <a:t>10/18/2018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1618139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8882" y="1701800"/>
            <a:ext cx="4062942" cy="2438400"/>
          </a:xfrm>
        </p:spPr>
        <p:txBody>
          <a:bodyPr anchor="b">
            <a:normAutofit/>
          </a:bodyPr>
          <a:lstStyle>
            <a:lvl1pPr algn="l">
              <a:defRPr sz="2800" b="0" cap="all" spc="200" baseline="0">
                <a:solidFill>
                  <a:schemeClr val="accent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1218882" y="4241800"/>
            <a:ext cx="4062942" cy="1930400"/>
          </a:xfrm>
        </p:spPr>
        <p:txBody>
          <a:bodyPr>
            <a:normAutofit/>
          </a:bodyPr>
          <a:lstStyle>
            <a:lvl1pPr marL="0" indent="0">
              <a:buNone/>
              <a:defRPr sz="20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5484971" y="584200"/>
            <a:ext cx="6094413" cy="5588000"/>
          </a:xfrm>
          <a:ln w="12700">
            <a:solidFill>
              <a:schemeClr val="bg1">
                <a:lumMod val="75000"/>
                <a:lumOff val="25000"/>
              </a:schemeClr>
            </a:solidFill>
            <a:miter lim="800000"/>
          </a:ln>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smtClean="0"/>
              <a:t>Click icon to add picture</a:t>
            </a:r>
            <a:endParaRPr/>
          </a:p>
        </p:txBody>
      </p:sp>
      <p:sp>
        <p:nvSpPr>
          <p:cNvPr id="5" name="Date Placeholder 4"/>
          <p:cNvSpPr>
            <a:spLocks noGrp="1"/>
          </p:cNvSpPr>
          <p:nvPr>
            <p:ph type="dt" sz="half" idx="10"/>
          </p:nvPr>
        </p:nvSpPr>
        <p:spPr/>
        <p:txBody>
          <a:bodyPr/>
          <a:lstStyle/>
          <a:p>
            <a:fld id="{F0DFD029-FB74-4578-B929-F66AA97659CA}" type="datetimeFigureOut">
              <a:rPr lang="en-US"/>
              <a:t>10/18/2018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4223431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100000"/>
                <a:shade val="0"/>
                <a:satMod val="100000"/>
              </a:schemeClr>
            </a:gs>
            <a:gs pos="85000">
              <a:schemeClr val="bg2">
                <a:tint val="100000"/>
                <a:shade val="30000"/>
                <a:satMod val="100000"/>
              </a:schemeClr>
            </a:gs>
            <a:gs pos="100000">
              <a:schemeClr val="bg2">
                <a:shade val="60000"/>
                <a:satMod val="100000"/>
              </a:schemeClr>
            </a:gs>
          </a:gsLst>
          <a:lin ang="3600000" scaled="0"/>
          <a:tileRect/>
        </a:gradFill>
        <a:effectLst/>
      </p:bgPr>
    </p:bg>
    <p:spTree>
      <p:nvGrpSpPr>
        <p:cNvPr id="1" name=""/>
        <p:cNvGrpSpPr/>
        <p:nvPr/>
      </p:nvGrpSpPr>
      <p:grpSpPr>
        <a:xfrm>
          <a:off x="0" y="0"/>
          <a:ext cx="0" cy="0"/>
          <a:chOff x="0" y="0"/>
          <a:chExt cx="0" cy="0"/>
        </a:xfrm>
      </p:grpSpPr>
      <p:grpSp>
        <p:nvGrpSpPr>
          <p:cNvPr id="15" name="left lines"/>
          <p:cNvGrpSpPr/>
          <p:nvPr/>
        </p:nvGrpSpPr>
        <p:grpSpPr>
          <a:xfrm>
            <a:off x="-15870" y="-3174"/>
            <a:ext cx="819993" cy="5229225"/>
            <a:chOff x="-11906" y="-2381"/>
            <a:chExt cx="615155" cy="3921919"/>
          </a:xfrm>
        </p:grpSpPr>
        <p:sp>
          <p:nvSpPr>
            <p:cNvPr id="10" name="Freeform 9"/>
            <p:cNvSpPr/>
            <p:nvPr/>
          </p:nvSpPr>
          <p:spPr>
            <a:xfrm>
              <a:off x="-9526" y="0"/>
              <a:ext cx="612775" cy="3919538"/>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Lst>
              <a:ahLst/>
              <a:cxnLst>
                <a:cxn ang="0">
                  <a:pos x="connsiteX0" y="connsiteY0"/>
                </a:cxn>
                <a:cxn ang="0">
                  <a:pos x="connsiteX1" y="connsiteY1"/>
                </a:cxn>
                <a:cxn ang="0">
                  <a:pos x="connsiteX2" y="connsiteY2"/>
                </a:cxn>
              </a:cxnLst>
              <a:rect l="l" t="t" r="r" b="b"/>
              <a:pathLst>
                <a:path w="612775" h="3919538">
                  <a:moveTo>
                    <a:pt x="0" y="3919538"/>
                  </a:moveTo>
                  <a:lnTo>
                    <a:pt x="612775" y="2984500"/>
                  </a:lnTo>
                  <a:lnTo>
                    <a:pt x="612775" y="0"/>
                  </a:lnTo>
                </a:path>
              </a:pathLst>
            </a:cu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Freeform 10"/>
            <p:cNvSpPr/>
            <p:nvPr/>
          </p:nvSpPr>
          <p:spPr>
            <a:xfrm>
              <a:off x="-11906" y="0"/>
              <a:ext cx="410751" cy="3421856"/>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202024 w 612775"/>
                <a:gd name="connsiteY1" fmla="*/ 3607676 h 3919538"/>
                <a:gd name="connsiteX2" fmla="*/ 612775 w 612775"/>
                <a:gd name="connsiteY2" fmla="*/ 2984500 h 3919538"/>
                <a:gd name="connsiteX3" fmla="*/ 612775 w 612775"/>
                <a:gd name="connsiteY3" fmla="*/ 0 h 3919538"/>
                <a:gd name="connsiteX0" fmla="*/ 0 w 410751"/>
                <a:gd name="connsiteY0" fmla="*/ 3607676 h 3607676"/>
                <a:gd name="connsiteX1" fmla="*/ 410751 w 410751"/>
                <a:gd name="connsiteY1" fmla="*/ 2984500 h 3607676"/>
                <a:gd name="connsiteX2" fmla="*/ 410751 w 410751"/>
                <a:gd name="connsiteY2" fmla="*/ 0 h 3607676"/>
                <a:gd name="connsiteX0" fmla="*/ 0 w 410751"/>
                <a:gd name="connsiteY0" fmla="*/ 3607676 h 3607676"/>
                <a:gd name="connsiteX1" fmla="*/ 410751 w 410751"/>
                <a:gd name="connsiteY1" fmla="*/ 2984500 h 3607676"/>
                <a:gd name="connsiteX2" fmla="*/ 409575 w 410751"/>
                <a:gd name="connsiteY2" fmla="*/ 185820 h 3607676"/>
                <a:gd name="connsiteX3" fmla="*/ 410751 w 410751"/>
                <a:gd name="connsiteY3" fmla="*/ 0 h 3607676"/>
                <a:gd name="connsiteX0" fmla="*/ 0 w 410751"/>
                <a:gd name="connsiteY0" fmla="*/ 3421856 h 3421856"/>
                <a:gd name="connsiteX1" fmla="*/ 410751 w 410751"/>
                <a:gd name="connsiteY1" fmla="*/ 2798680 h 3421856"/>
                <a:gd name="connsiteX2" fmla="*/ 409575 w 410751"/>
                <a:gd name="connsiteY2" fmla="*/ 0 h 3421856"/>
              </a:gdLst>
              <a:ahLst/>
              <a:cxnLst>
                <a:cxn ang="0">
                  <a:pos x="connsiteX0" y="connsiteY0"/>
                </a:cxn>
                <a:cxn ang="0">
                  <a:pos x="connsiteX1" y="connsiteY1"/>
                </a:cxn>
                <a:cxn ang="0">
                  <a:pos x="connsiteX2" y="connsiteY2"/>
                </a:cxn>
              </a:cxnLst>
              <a:rect l="l" t="t" r="r" b="b"/>
              <a:pathLst>
                <a:path w="410751" h="3421856">
                  <a:moveTo>
                    <a:pt x="0" y="3421856"/>
                  </a:moveTo>
                  <a:lnTo>
                    <a:pt x="410751" y="2798680"/>
                  </a:lnTo>
                  <a:lnTo>
                    <a:pt x="409575" y="0"/>
                  </a:lnTo>
                </a:path>
              </a:pathLst>
            </a:cu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Freeform 13"/>
            <p:cNvSpPr/>
            <p:nvPr/>
          </p:nvSpPr>
          <p:spPr>
            <a:xfrm>
              <a:off x="-7144" y="-2381"/>
              <a:ext cx="238919" cy="2976561"/>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373856 w 612775"/>
                <a:gd name="connsiteY1" fmla="*/ 3344891 h 3919538"/>
                <a:gd name="connsiteX2" fmla="*/ 612775 w 612775"/>
                <a:gd name="connsiteY2" fmla="*/ 2984500 h 3919538"/>
                <a:gd name="connsiteX3" fmla="*/ 612775 w 612775"/>
                <a:gd name="connsiteY3" fmla="*/ 0 h 3919538"/>
                <a:gd name="connsiteX0" fmla="*/ 0 w 238919"/>
                <a:gd name="connsiteY0" fmla="*/ 3344891 h 3344891"/>
                <a:gd name="connsiteX1" fmla="*/ 238919 w 238919"/>
                <a:gd name="connsiteY1" fmla="*/ 2984500 h 3344891"/>
                <a:gd name="connsiteX2" fmla="*/ 238919 w 238919"/>
                <a:gd name="connsiteY2" fmla="*/ 0 h 3344891"/>
                <a:gd name="connsiteX0" fmla="*/ 0 w 238919"/>
                <a:gd name="connsiteY0" fmla="*/ 3344891 h 3344891"/>
                <a:gd name="connsiteX1" fmla="*/ 238919 w 238919"/>
                <a:gd name="connsiteY1" fmla="*/ 2984500 h 3344891"/>
                <a:gd name="connsiteX2" fmla="*/ 238125 w 238919"/>
                <a:gd name="connsiteY2" fmla="*/ 368330 h 3344891"/>
                <a:gd name="connsiteX3" fmla="*/ 238919 w 238919"/>
                <a:gd name="connsiteY3" fmla="*/ 0 h 3344891"/>
                <a:gd name="connsiteX0" fmla="*/ 0 w 238919"/>
                <a:gd name="connsiteY0" fmla="*/ 2976561 h 2976561"/>
                <a:gd name="connsiteX1" fmla="*/ 238919 w 238919"/>
                <a:gd name="connsiteY1" fmla="*/ 2616170 h 2976561"/>
                <a:gd name="connsiteX2" fmla="*/ 238125 w 238919"/>
                <a:gd name="connsiteY2" fmla="*/ 0 h 2976561"/>
              </a:gdLst>
              <a:ahLst/>
              <a:cxnLst>
                <a:cxn ang="0">
                  <a:pos x="connsiteX0" y="connsiteY0"/>
                </a:cxn>
                <a:cxn ang="0">
                  <a:pos x="connsiteX1" y="connsiteY1"/>
                </a:cxn>
                <a:cxn ang="0">
                  <a:pos x="connsiteX2" y="connsiteY2"/>
                </a:cxn>
              </a:cxnLst>
              <a:rect l="l" t="t" r="r" b="b"/>
              <a:pathLst>
                <a:path w="238919" h="2976561">
                  <a:moveTo>
                    <a:pt x="0" y="2976561"/>
                  </a:moveTo>
                  <a:lnTo>
                    <a:pt x="238919" y="2616170"/>
                  </a:lnTo>
                  <a:cubicBezTo>
                    <a:pt x="238654" y="1744113"/>
                    <a:pt x="238390" y="872057"/>
                    <a:pt x="238125" y="0"/>
                  </a:cubicBezTo>
                </a:path>
              </a:pathLst>
            </a:cu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Placeholder 1"/>
          <p:cNvSpPr>
            <a:spLocks noGrp="1"/>
          </p:cNvSpPr>
          <p:nvPr>
            <p:ph type="title"/>
          </p:nvPr>
        </p:nvSpPr>
        <p:spPr>
          <a:xfrm>
            <a:off x="1218883" y="274637"/>
            <a:ext cx="10360501" cy="1223963"/>
          </a:xfrm>
          <a:prstGeom prst="rect">
            <a:avLst/>
          </a:prstGeom>
        </p:spPr>
        <p:txBody>
          <a:bodyPr vert="horz" lIns="121899" tIns="60949" rIns="121899" bIns="60949"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218883" y="1701797"/>
            <a:ext cx="10360501" cy="4462272"/>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218882" y="6356352"/>
            <a:ext cx="2234618" cy="365125"/>
          </a:xfrm>
          <a:prstGeom prst="rect">
            <a:avLst/>
          </a:prstGeom>
        </p:spPr>
        <p:txBody>
          <a:bodyPr vert="horz" lIns="121899" tIns="60949" rIns="121899" bIns="60949" rtlCol="0" anchor="ctr"/>
          <a:lstStyle>
            <a:lvl1pPr algn="l">
              <a:defRPr sz="1200">
                <a:solidFill>
                  <a:schemeClr val="tx1">
                    <a:tint val="75000"/>
                  </a:schemeClr>
                </a:solidFill>
              </a:defRPr>
            </a:lvl1pPr>
          </a:lstStyle>
          <a:p>
            <a:fld id="{F0DFD029-FB74-4578-B929-F66AA97659CA}" type="datetimeFigureOut">
              <a:rPr lang="en-US"/>
              <a:pPr/>
              <a:t>10/18/2018</a:t>
            </a:fld>
            <a:endParaRPr/>
          </a:p>
        </p:txBody>
      </p:sp>
      <p:sp>
        <p:nvSpPr>
          <p:cNvPr id="5" name="Footer Placeholder 4"/>
          <p:cNvSpPr>
            <a:spLocks noGrp="1"/>
          </p:cNvSpPr>
          <p:nvPr>
            <p:ph type="ftr" sz="quarter" idx="3"/>
          </p:nvPr>
        </p:nvSpPr>
        <p:spPr>
          <a:xfrm>
            <a:off x="3453501" y="6356352"/>
            <a:ext cx="5281824" cy="365125"/>
          </a:xfrm>
          <a:prstGeom prst="rect">
            <a:avLst/>
          </a:prstGeom>
        </p:spPr>
        <p:txBody>
          <a:bodyPr vert="horz" lIns="121899" tIns="60949" rIns="121899" bIns="60949" rtlCol="0" anchor="ctr"/>
          <a:lstStyle>
            <a:lvl1pPr algn="ctr">
              <a:defRPr sz="1200">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10563649" y="6356352"/>
            <a:ext cx="1015735" cy="365125"/>
          </a:xfrm>
          <a:prstGeom prst="rect">
            <a:avLst/>
          </a:prstGeom>
        </p:spPr>
        <p:txBody>
          <a:bodyPr vert="horz" lIns="121899" tIns="60949" rIns="121899" bIns="60949" rtlCol="0" anchor="ctr"/>
          <a:lstStyle>
            <a:lvl1pPr algn="r">
              <a:defRPr sz="1200">
                <a:solidFill>
                  <a:schemeClr val="tx1">
                    <a:tint val="75000"/>
                  </a:schemeClr>
                </a:solidFill>
              </a:defRPr>
            </a:lvl1pPr>
          </a:lstStyle>
          <a:p>
            <a:fld id="{C014DD1E-5D91-48A3-AD6D-45FBA980D106}" type="slidenum">
              <a:rPr/>
              <a:pPr/>
              <a:t>‹#›</a:t>
            </a:fld>
            <a:endParaRPr/>
          </a:p>
        </p:txBody>
      </p:sp>
    </p:spTree>
    <p:extLst>
      <p:ext uri="{BB962C8B-B14F-4D97-AF65-F5344CB8AC3E}">
        <p14:creationId xmlns:p14="http://schemas.microsoft.com/office/powerpoint/2010/main" val="139527588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304747" indent="-304747" algn="l" defTabSz="1218987" rtl="0" eaLnBrk="1" latinLnBrk="0" hangingPunct="1">
        <a:lnSpc>
          <a:spcPct val="90000"/>
        </a:lnSpc>
        <a:spcBef>
          <a:spcPts val="1600"/>
        </a:spcBef>
        <a:buClr>
          <a:schemeClr val="accent1"/>
        </a:buClr>
        <a:buSzPct val="100000"/>
        <a:buFont typeface="Arial" pitchFamily="34" charset="0"/>
        <a:buChar char="•"/>
        <a:defRPr sz="2800" kern="1200">
          <a:solidFill>
            <a:schemeClr val="tx1"/>
          </a:solidFill>
          <a:latin typeface="+mn-lt"/>
          <a:ea typeface="+mn-ea"/>
          <a:cs typeface="+mn-cs"/>
        </a:defRPr>
      </a:lvl1pPr>
      <a:lvl2pPr marL="609493" indent="-231607" algn="l" defTabSz="1218987" rtl="0" eaLnBrk="1" latinLnBrk="0" hangingPunct="1">
        <a:lnSpc>
          <a:spcPct val="90000"/>
        </a:lnSpc>
        <a:spcBef>
          <a:spcPts val="800"/>
        </a:spcBef>
        <a:buClr>
          <a:schemeClr val="accent1"/>
        </a:buClr>
        <a:buSzPct val="80000"/>
        <a:buFont typeface="Arial" pitchFamily="34" charset="0"/>
        <a:buChar char="•"/>
        <a:defRPr sz="2400" kern="1200">
          <a:solidFill>
            <a:schemeClr val="tx1"/>
          </a:solidFill>
          <a:latin typeface="+mn-lt"/>
          <a:ea typeface="+mn-ea"/>
          <a:cs typeface="+mn-cs"/>
        </a:defRPr>
      </a:lvl2pPr>
      <a:lvl3pPr marL="91424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3pPr>
      <a:lvl4pPr marL="121898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4pPr>
      <a:lvl5pPr marL="1523733"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5pPr>
      <a:lvl6pPr marL="182848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6pPr>
      <a:lvl7pPr marL="213322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7pPr>
      <a:lvl8pPr marL="2437973"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8pPr>
      <a:lvl9pPr marL="2742720"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investopedia.com/terms/p/profitsharingplan.asp"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wol.iza.org/articles/who-owns-the-robots-rules-the-world/long"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25176" y="584200"/>
            <a:ext cx="9269836" cy="2000251"/>
          </a:xfrm>
        </p:spPr>
        <p:txBody>
          <a:bodyPr>
            <a:normAutofit/>
          </a:bodyPr>
          <a:lstStyle/>
          <a:p>
            <a:r>
              <a:rPr lang="en-US" i="1" dirty="0" smtClean="0">
                <a:latin typeface="Segoe UI Black" panose="020B0A02040204020203" pitchFamily="34" charset="0"/>
                <a:ea typeface="Segoe UI Black" panose="020B0A02040204020203" pitchFamily="34" charset="0"/>
              </a:rPr>
              <a:t>Artificial Intelligence – Meet Your New Co-Worker</a:t>
            </a:r>
            <a:endParaRPr lang="en-US" i="1" dirty="0">
              <a:latin typeface="Segoe UI Black" panose="020B0A02040204020203" pitchFamily="34" charset="0"/>
              <a:ea typeface="Segoe UI Black" panose="020B0A02040204020203" pitchFamily="34" charset="0"/>
            </a:endParaRPr>
          </a:p>
        </p:txBody>
      </p:sp>
      <p:sp>
        <p:nvSpPr>
          <p:cNvPr id="5" name="Subtitle 4"/>
          <p:cNvSpPr>
            <a:spLocks noGrp="1"/>
          </p:cNvSpPr>
          <p:nvPr>
            <p:ph type="subTitle" idx="1"/>
          </p:nvPr>
        </p:nvSpPr>
        <p:spPr>
          <a:xfrm>
            <a:off x="1625176" y="2616200"/>
            <a:ext cx="8735325" cy="2870200"/>
          </a:xfrm>
        </p:spPr>
        <p:txBody>
          <a:bodyPr>
            <a:normAutofit/>
          </a:bodyPr>
          <a:lstStyle/>
          <a:p>
            <a:r>
              <a:rPr lang="en-US" dirty="0" smtClean="0"/>
              <a:t>Long term impact on the workforce, tax revenues and state as a whole</a:t>
            </a:r>
          </a:p>
          <a:p>
            <a:endParaRPr lang="en-US" dirty="0" smtClean="0"/>
          </a:p>
          <a:p>
            <a:endParaRPr lang="en-US" dirty="0"/>
          </a:p>
          <a:p>
            <a:endParaRPr lang="en-US" dirty="0" smtClean="0">
              <a:latin typeface="Berlin Sans FB" panose="020E0602020502020306" pitchFamily="34" charset="0"/>
            </a:endParaRPr>
          </a:p>
        </p:txBody>
      </p:sp>
      <p:sp>
        <p:nvSpPr>
          <p:cNvPr id="3" name="TextBox 2"/>
          <p:cNvSpPr txBox="1"/>
          <p:nvPr/>
        </p:nvSpPr>
        <p:spPr>
          <a:xfrm rot="19819750">
            <a:off x="7609111" y="5224790"/>
            <a:ext cx="2895600" cy="523220"/>
          </a:xfrm>
          <a:prstGeom prst="rect">
            <a:avLst/>
          </a:prstGeom>
          <a:noFill/>
        </p:spPr>
        <p:txBody>
          <a:bodyPr wrap="square" rtlCol="0">
            <a:spAutoFit/>
          </a:bodyPr>
          <a:lstStyle/>
          <a:p>
            <a:r>
              <a:rPr lang="en-US" sz="2800" dirty="0" smtClean="0">
                <a:solidFill>
                  <a:schemeClr val="tx1">
                    <a:lumMod val="75000"/>
                  </a:schemeClr>
                </a:solidFill>
              </a:rPr>
              <a:t>October 19, 2018</a:t>
            </a:r>
            <a:endParaRPr lang="en-US" sz="2800" dirty="0">
              <a:solidFill>
                <a:schemeClr val="tx1">
                  <a:lumMod val="75000"/>
                </a:schemeClr>
              </a:solidFill>
            </a:endParaRPr>
          </a:p>
        </p:txBody>
      </p:sp>
    </p:spTree>
    <p:extLst>
      <p:ext uri="{BB962C8B-B14F-4D97-AF65-F5344CB8AC3E}">
        <p14:creationId xmlns:p14="http://schemas.microsoft.com/office/powerpoint/2010/main" val="1332291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latin typeface="Segoe UI Black" panose="020B0A02040204020203" pitchFamily="34" charset="0"/>
                <a:ea typeface="Segoe UI Black" panose="020B0A02040204020203" pitchFamily="34" charset="0"/>
              </a:rPr>
              <a:t>What is Employee Profit-Sharing?</a:t>
            </a:r>
            <a:endParaRPr lang="en-US" i="1" dirty="0">
              <a:latin typeface="Segoe UI Black" panose="020B0A02040204020203" pitchFamily="34" charset="0"/>
              <a:ea typeface="Segoe UI Black" panose="020B0A02040204020203" pitchFamily="34" charset="0"/>
            </a:endParaRPr>
          </a:p>
        </p:txBody>
      </p:sp>
      <p:sp>
        <p:nvSpPr>
          <p:cNvPr id="3" name="Content Placeholder 2"/>
          <p:cNvSpPr>
            <a:spLocks noGrp="1"/>
          </p:cNvSpPr>
          <p:nvPr>
            <p:ph sz="half" idx="1"/>
          </p:nvPr>
        </p:nvSpPr>
        <p:spPr>
          <a:xfrm>
            <a:off x="1218883" y="1706880"/>
            <a:ext cx="9523729" cy="4465320"/>
          </a:xfrm>
        </p:spPr>
        <p:txBody>
          <a:bodyPr>
            <a:normAutofit fontScale="92500" lnSpcReduction="20000"/>
          </a:bodyPr>
          <a:lstStyle/>
          <a:p>
            <a:r>
              <a:rPr lang="en-US" dirty="0" smtClean="0"/>
              <a:t>Profit-sharing is when “employees share in the profits of a company” by receiving “a percentage of a company’s profits based on its quarterly or annual earnings.”</a:t>
            </a:r>
            <a:r>
              <a:rPr lang="en-US" baseline="30000" dirty="0"/>
              <a:t> </a:t>
            </a:r>
            <a:r>
              <a:rPr lang="en-US" baseline="30000" dirty="0" smtClean="0"/>
              <a:t>1</a:t>
            </a:r>
            <a:endParaRPr lang="en-US" dirty="0" smtClean="0"/>
          </a:p>
          <a:p>
            <a:r>
              <a:rPr lang="en-US" dirty="0" smtClean="0"/>
              <a:t>Publicly traded companies can offer employee stock ownership plans (ESOPs)</a:t>
            </a:r>
          </a:p>
          <a:p>
            <a:r>
              <a:rPr lang="en-US" dirty="0" smtClean="0"/>
              <a:t>Private companies can offer similar plans called S corporation ESOPs</a:t>
            </a:r>
          </a:p>
          <a:p>
            <a:r>
              <a:rPr lang="en-US" dirty="0" smtClean="0"/>
              <a:t>Direct purchase plans allow employees to buy shares at a discount or with a company match</a:t>
            </a:r>
          </a:p>
          <a:p>
            <a:pPr marL="0" indent="0">
              <a:buNone/>
            </a:pPr>
            <a:endParaRPr lang="en-US" dirty="0" smtClean="0"/>
          </a:p>
          <a:p>
            <a:pPr marL="0" indent="0">
              <a:buNone/>
            </a:pPr>
            <a:r>
              <a:rPr lang="en-US" sz="1900" dirty="0" smtClean="0"/>
              <a:t>Source: “Profit-Sharing Plan”.  Investopedia</a:t>
            </a:r>
            <a:r>
              <a:rPr lang="en-US" sz="1900" dirty="0"/>
              <a:t>. </a:t>
            </a:r>
            <a:r>
              <a:rPr lang="en-US" sz="1900" dirty="0">
                <a:hlinkClick r:id="rId3"/>
              </a:rPr>
              <a:t>https://</a:t>
            </a:r>
            <a:r>
              <a:rPr lang="en-US" sz="1900" dirty="0" smtClean="0">
                <a:hlinkClick r:id="rId3"/>
              </a:rPr>
              <a:t>www.investopedia.com/terms/p/profitsharingplan.asp</a:t>
            </a:r>
            <a:r>
              <a:rPr lang="en-US" sz="1900" dirty="0" smtClean="0"/>
              <a:t> </a:t>
            </a:r>
          </a:p>
        </p:txBody>
      </p:sp>
    </p:spTree>
    <p:extLst>
      <p:ext uri="{BB962C8B-B14F-4D97-AF65-F5344CB8AC3E}">
        <p14:creationId xmlns:p14="http://schemas.microsoft.com/office/powerpoint/2010/main" val="1959762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latin typeface="Segoe UI Black" panose="020B0A02040204020203" pitchFamily="34" charset="0"/>
                <a:ea typeface="Segoe UI Black" panose="020B0A02040204020203" pitchFamily="34" charset="0"/>
              </a:rPr>
              <a:t>Why Employee Profit Sharing?</a:t>
            </a:r>
            <a:endParaRPr lang="en-US" i="1" dirty="0">
              <a:latin typeface="Segoe UI Black" panose="020B0A02040204020203" pitchFamily="34" charset="0"/>
              <a:ea typeface="Segoe UI Black" panose="020B0A02040204020203" pitchFamily="34" charset="0"/>
            </a:endParaRPr>
          </a:p>
        </p:txBody>
      </p:sp>
      <p:sp>
        <p:nvSpPr>
          <p:cNvPr id="3" name="Content Placeholder 2"/>
          <p:cNvSpPr>
            <a:spLocks noGrp="1"/>
          </p:cNvSpPr>
          <p:nvPr>
            <p:ph sz="half" idx="1"/>
          </p:nvPr>
        </p:nvSpPr>
        <p:spPr>
          <a:xfrm>
            <a:off x="1218883" y="1706880"/>
            <a:ext cx="9523729" cy="4465320"/>
          </a:xfrm>
        </p:spPr>
        <p:txBody>
          <a:bodyPr>
            <a:normAutofit fontScale="92500" lnSpcReduction="10000"/>
          </a:bodyPr>
          <a:lstStyle/>
          <a:p>
            <a:r>
              <a:rPr lang="en-US" dirty="0" smtClean="0"/>
              <a:t>As artificial intelligence becomes more prevalent, productivity should increase, which should in turn increase profitability</a:t>
            </a:r>
          </a:p>
          <a:p>
            <a:r>
              <a:rPr lang="en-US" dirty="0" smtClean="0"/>
              <a:t>If corporations do not share the increased profits with their employees through wage growth, the hollowing out of the middle class will continue, making wealth inequality even greater</a:t>
            </a:r>
          </a:p>
          <a:p>
            <a:r>
              <a:rPr lang="en-US" dirty="0" smtClean="0"/>
              <a:t>This so-called “21</a:t>
            </a:r>
            <a:r>
              <a:rPr lang="en-US" baseline="30000" dirty="0" smtClean="0"/>
              <a:t>st</a:t>
            </a:r>
            <a:r>
              <a:rPr lang="en-US" dirty="0" smtClean="0"/>
              <a:t> century economic feudalism”</a:t>
            </a:r>
            <a:r>
              <a:rPr lang="en-US" baseline="30000" dirty="0" smtClean="0"/>
              <a:t>2</a:t>
            </a:r>
            <a:r>
              <a:rPr lang="en-US" dirty="0" smtClean="0"/>
              <a:t> benefits only the owners of capital and not society as a whole</a:t>
            </a:r>
          </a:p>
          <a:p>
            <a:endParaRPr lang="en-US" dirty="0"/>
          </a:p>
          <a:p>
            <a:pPr marL="0" indent="0">
              <a:buNone/>
            </a:pPr>
            <a:r>
              <a:rPr lang="en-US" sz="1900" dirty="0" smtClean="0"/>
              <a:t>Source: Freeman, Richard. “Who Owns the Robots Rules the World: Workers Can Benefit from Technology that Substitutes Robots or Other Machines for Their Work by Owning Part of the Capital </a:t>
            </a:r>
            <a:r>
              <a:rPr lang="en-US" sz="1900" dirty="0"/>
              <a:t>that Replaces Them.” </a:t>
            </a:r>
            <a:r>
              <a:rPr lang="en-US" sz="1900" dirty="0">
                <a:hlinkClick r:id="rId3"/>
              </a:rPr>
              <a:t>https://</a:t>
            </a:r>
            <a:r>
              <a:rPr lang="en-US" sz="1900" dirty="0" smtClean="0">
                <a:hlinkClick r:id="rId3"/>
              </a:rPr>
              <a:t>wol.iza.org/articles/who-owns-the-robots-rules-the-world/long</a:t>
            </a:r>
            <a:r>
              <a:rPr lang="en-US" sz="1900" dirty="0" smtClean="0"/>
              <a:t> </a:t>
            </a:r>
          </a:p>
        </p:txBody>
      </p:sp>
    </p:spTree>
    <p:extLst>
      <p:ext uri="{BB962C8B-B14F-4D97-AF65-F5344CB8AC3E}">
        <p14:creationId xmlns:p14="http://schemas.microsoft.com/office/powerpoint/2010/main" val="2632084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latin typeface="Segoe UI Black" panose="020B0A02040204020203" pitchFamily="34" charset="0"/>
                <a:ea typeface="Segoe UI Black" panose="020B0A02040204020203" pitchFamily="34" charset="0"/>
              </a:rPr>
              <a:t>How Can the Commonwealth Incentivize Employee Profit Sharing?</a:t>
            </a:r>
            <a:endParaRPr lang="en-US" i="1" dirty="0">
              <a:latin typeface="Segoe UI Black" panose="020B0A02040204020203" pitchFamily="34" charset="0"/>
              <a:ea typeface="Segoe UI Black" panose="020B0A02040204020203" pitchFamily="34" charset="0"/>
            </a:endParaRPr>
          </a:p>
        </p:txBody>
      </p:sp>
      <p:sp>
        <p:nvSpPr>
          <p:cNvPr id="3" name="Content Placeholder 2"/>
          <p:cNvSpPr>
            <a:spLocks noGrp="1"/>
          </p:cNvSpPr>
          <p:nvPr>
            <p:ph sz="half" idx="1"/>
          </p:nvPr>
        </p:nvSpPr>
        <p:spPr>
          <a:xfrm>
            <a:off x="1218883" y="1706880"/>
            <a:ext cx="9523729" cy="4465320"/>
          </a:xfrm>
        </p:spPr>
        <p:txBody>
          <a:bodyPr>
            <a:normAutofit/>
          </a:bodyPr>
          <a:lstStyle/>
          <a:p>
            <a:r>
              <a:rPr lang="en-US" dirty="0" smtClean="0"/>
              <a:t>Offer tax credits to businesses that adopt various employee profit-sharing policies</a:t>
            </a:r>
          </a:p>
          <a:p>
            <a:r>
              <a:rPr lang="en-US" dirty="0" smtClean="0"/>
              <a:t>Give preference in procurement to businesses that have employee profit-sharing policies in place</a:t>
            </a:r>
          </a:p>
          <a:p>
            <a:r>
              <a:rPr lang="en-US" dirty="0" smtClean="0"/>
              <a:t>Host workshops with Chambers of Commerce to share best practices and methods to accomplish employee profit-sharing</a:t>
            </a:r>
          </a:p>
          <a:p>
            <a:r>
              <a:rPr lang="en-US" dirty="0" smtClean="0"/>
              <a:t>Advocate for employee profit-sharing with human resource trade organizations as a recruitment and retention strategy</a:t>
            </a:r>
          </a:p>
          <a:p>
            <a:endParaRPr lang="en-US" dirty="0" smtClean="0"/>
          </a:p>
        </p:txBody>
      </p:sp>
    </p:spTree>
    <p:extLst>
      <p:ext uri="{BB962C8B-B14F-4D97-AF65-F5344CB8AC3E}">
        <p14:creationId xmlns:p14="http://schemas.microsoft.com/office/powerpoint/2010/main" val="1903278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i="1" dirty="0" smtClean="0">
                <a:latin typeface="Segoe UI Black" panose="020B0A02040204020203" pitchFamily="34" charset="0"/>
                <a:ea typeface="Segoe UI Black" panose="020B0A02040204020203" pitchFamily="34" charset="0"/>
              </a:rPr>
              <a:t>Questions? </a:t>
            </a:r>
            <a:endParaRPr lang="en-US" i="1" dirty="0">
              <a:latin typeface="Segoe UI Black" panose="020B0A02040204020203" pitchFamily="34" charset="0"/>
              <a:ea typeface="Segoe UI Black" panose="020B0A02040204020203" pitchFamily="34" charset="0"/>
            </a:endParaRPr>
          </a:p>
        </p:txBody>
      </p:sp>
      <p:sp>
        <p:nvSpPr>
          <p:cNvPr id="14" name="Content Placeholder 13"/>
          <p:cNvSpPr>
            <a:spLocks noGrp="1"/>
          </p:cNvSpPr>
          <p:nvPr>
            <p:ph idx="1"/>
          </p:nvPr>
        </p:nvSpPr>
        <p:spPr/>
        <p:txBody>
          <a:bodyPr>
            <a:normAutofit/>
          </a:bodyPr>
          <a:lstStyle/>
          <a:p>
            <a:endParaRPr lang="en-US" sz="3200" dirty="0"/>
          </a:p>
        </p:txBody>
      </p:sp>
    </p:spTree>
    <p:extLst>
      <p:ext uri="{BB962C8B-B14F-4D97-AF65-F5344CB8AC3E}">
        <p14:creationId xmlns:p14="http://schemas.microsoft.com/office/powerpoint/2010/main" val="3199491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25176" y="584200"/>
            <a:ext cx="9269836" cy="2000251"/>
          </a:xfrm>
        </p:spPr>
        <p:txBody>
          <a:bodyPr>
            <a:normAutofit/>
          </a:bodyPr>
          <a:lstStyle/>
          <a:p>
            <a:r>
              <a:rPr lang="en-US" i="1" dirty="0" smtClean="0">
                <a:latin typeface="Segoe UI Black" panose="020B0A02040204020203" pitchFamily="34" charset="0"/>
                <a:ea typeface="Segoe UI Black" panose="020B0A02040204020203" pitchFamily="34" charset="0"/>
              </a:rPr>
              <a:t>Artificial Intelligence – Meet Your New Co-Worker</a:t>
            </a:r>
            <a:endParaRPr lang="en-US" i="1" dirty="0">
              <a:latin typeface="Segoe UI Black" panose="020B0A02040204020203" pitchFamily="34" charset="0"/>
              <a:ea typeface="Segoe UI Black" panose="020B0A02040204020203" pitchFamily="34" charset="0"/>
            </a:endParaRPr>
          </a:p>
        </p:txBody>
      </p:sp>
      <p:sp>
        <p:nvSpPr>
          <p:cNvPr id="5" name="Subtitle 4"/>
          <p:cNvSpPr>
            <a:spLocks noGrp="1"/>
          </p:cNvSpPr>
          <p:nvPr>
            <p:ph type="subTitle" idx="1"/>
          </p:nvPr>
        </p:nvSpPr>
        <p:spPr>
          <a:xfrm>
            <a:off x="1625176" y="2616200"/>
            <a:ext cx="8735325" cy="2870200"/>
          </a:xfrm>
        </p:spPr>
        <p:txBody>
          <a:bodyPr>
            <a:normAutofit/>
          </a:bodyPr>
          <a:lstStyle/>
          <a:p>
            <a:r>
              <a:rPr lang="en-US" dirty="0" smtClean="0"/>
              <a:t>Long term impact on the workforce, tax revenues and state as a whole</a:t>
            </a:r>
          </a:p>
          <a:p>
            <a:endParaRPr lang="en-US" dirty="0" smtClean="0"/>
          </a:p>
          <a:p>
            <a:endParaRPr lang="en-US" dirty="0"/>
          </a:p>
          <a:p>
            <a:endParaRPr lang="en-US" dirty="0" smtClean="0">
              <a:latin typeface="Berlin Sans FB" panose="020E0602020502020306" pitchFamily="34" charset="0"/>
            </a:endParaRPr>
          </a:p>
        </p:txBody>
      </p:sp>
      <p:sp>
        <p:nvSpPr>
          <p:cNvPr id="3" name="TextBox 2"/>
          <p:cNvSpPr txBox="1"/>
          <p:nvPr/>
        </p:nvSpPr>
        <p:spPr>
          <a:xfrm rot="19819750">
            <a:off x="7609111" y="5224790"/>
            <a:ext cx="2895600" cy="523220"/>
          </a:xfrm>
          <a:prstGeom prst="rect">
            <a:avLst/>
          </a:prstGeom>
          <a:noFill/>
        </p:spPr>
        <p:txBody>
          <a:bodyPr wrap="square" rtlCol="0">
            <a:spAutoFit/>
          </a:bodyPr>
          <a:lstStyle/>
          <a:p>
            <a:r>
              <a:rPr lang="en-US" sz="2800" dirty="0" smtClean="0">
                <a:solidFill>
                  <a:schemeClr val="tx1">
                    <a:lumMod val="75000"/>
                  </a:schemeClr>
                </a:solidFill>
              </a:rPr>
              <a:t>October 19, 2018</a:t>
            </a:r>
            <a:endParaRPr lang="en-US" sz="2800" dirty="0">
              <a:solidFill>
                <a:schemeClr val="tx1">
                  <a:lumMod val="75000"/>
                </a:schemeClr>
              </a:solidFill>
            </a:endParaRPr>
          </a:p>
        </p:txBody>
      </p:sp>
    </p:spTree>
    <p:extLst>
      <p:ext uri="{BB962C8B-B14F-4D97-AF65-F5344CB8AC3E}">
        <p14:creationId xmlns:p14="http://schemas.microsoft.com/office/powerpoint/2010/main" val="4246244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3"/>
          <a:stretch>
            <a:fillRect/>
          </a:stretch>
        </p:blipFill>
        <p:spPr>
          <a:xfrm>
            <a:off x="1065212" y="0"/>
            <a:ext cx="11123613" cy="6858000"/>
          </a:xfrm>
          <a:prstGeom prst="rect">
            <a:avLst/>
          </a:prstGeom>
        </p:spPr>
      </p:pic>
      <p:sp>
        <p:nvSpPr>
          <p:cNvPr id="2" name="TextBox 1"/>
          <p:cNvSpPr txBox="1"/>
          <p:nvPr/>
        </p:nvSpPr>
        <p:spPr>
          <a:xfrm>
            <a:off x="8913812" y="6451768"/>
            <a:ext cx="3373016" cy="338554"/>
          </a:xfrm>
          <a:prstGeom prst="rect">
            <a:avLst/>
          </a:prstGeom>
          <a:noFill/>
        </p:spPr>
        <p:txBody>
          <a:bodyPr wrap="square" rtlCol="0">
            <a:spAutoFit/>
          </a:bodyPr>
          <a:lstStyle/>
          <a:p>
            <a:r>
              <a:rPr lang="en-US" sz="800" dirty="0"/>
              <a:t>Image source: https://blogs.cfainstitute.org/investor/2018/01/26/artificial-intelligence-the-next-step-in-corporate-governance/</a:t>
            </a:r>
          </a:p>
        </p:txBody>
      </p:sp>
      <p:sp>
        <p:nvSpPr>
          <p:cNvPr id="3" name="TextBox 2"/>
          <p:cNvSpPr txBox="1"/>
          <p:nvPr/>
        </p:nvSpPr>
        <p:spPr>
          <a:xfrm>
            <a:off x="1065213" y="0"/>
            <a:ext cx="11123612" cy="6858000"/>
          </a:xfrm>
          <a:prstGeom prst="rect">
            <a:avLst/>
          </a:prstGeom>
          <a:solidFill>
            <a:schemeClr val="bg1">
              <a:alpha val="30000"/>
            </a:schemeClr>
          </a:solidFill>
        </p:spPr>
        <p:txBody>
          <a:bodyPr wrap="square" rtlCol="0">
            <a:spAutoFit/>
          </a:bodyPr>
          <a:lstStyle/>
          <a:p>
            <a:endParaRPr lang="en-US" sz="2800" dirty="0"/>
          </a:p>
        </p:txBody>
      </p:sp>
      <p:sp>
        <p:nvSpPr>
          <p:cNvPr id="14" name="Content Placeholder 13"/>
          <p:cNvSpPr>
            <a:spLocks noGrp="1"/>
          </p:cNvSpPr>
          <p:nvPr>
            <p:ph idx="1"/>
          </p:nvPr>
        </p:nvSpPr>
        <p:spPr/>
        <p:txBody>
          <a:bodyPr>
            <a:normAutofit/>
          </a:bodyPr>
          <a:lstStyle/>
          <a:p>
            <a:r>
              <a:rPr lang="en-US" sz="3600" b="1" dirty="0"/>
              <a:t>Mike </a:t>
            </a:r>
            <a:r>
              <a:rPr lang="en-US" sz="3600" b="1" dirty="0" err="1"/>
              <a:t>Bednarski</a:t>
            </a:r>
            <a:r>
              <a:rPr lang="en-US" sz="3600" b="1" dirty="0"/>
              <a:t> – DGIF</a:t>
            </a:r>
          </a:p>
          <a:p>
            <a:r>
              <a:rPr lang="en-US" sz="3600" b="1" dirty="0"/>
              <a:t>William Childress – MVDB</a:t>
            </a:r>
          </a:p>
          <a:p>
            <a:r>
              <a:rPr lang="en-US" sz="3600" b="1" dirty="0" smtClean="0"/>
              <a:t>Stephanie </a:t>
            </a:r>
            <a:r>
              <a:rPr lang="en-US" sz="3600" b="1" dirty="0"/>
              <a:t>Jones – VRA</a:t>
            </a:r>
          </a:p>
          <a:p>
            <a:r>
              <a:rPr lang="en-US" sz="3600" b="1" dirty="0"/>
              <a:t>Adam Rosatelli – SFC</a:t>
            </a:r>
          </a:p>
          <a:p>
            <a:r>
              <a:rPr lang="en-US" sz="3600" b="1" dirty="0"/>
              <a:t>Keven Wright – Tax</a:t>
            </a:r>
          </a:p>
        </p:txBody>
      </p:sp>
      <p:sp>
        <p:nvSpPr>
          <p:cNvPr id="13" name="Title 12"/>
          <p:cNvSpPr>
            <a:spLocks noGrp="1"/>
          </p:cNvSpPr>
          <p:nvPr>
            <p:ph type="title"/>
          </p:nvPr>
        </p:nvSpPr>
        <p:spPr/>
        <p:txBody>
          <a:bodyPr>
            <a:normAutofit/>
          </a:bodyPr>
          <a:lstStyle/>
          <a:p>
            <a:r>
              <a:rPr lang="en-US" sz="4000" i="1" dirty="0" smtClean="0">
                <a:latin typeface="Segoe UI Black" panose="020B0A02040204020203" pitchFamily="34" charset="0"/>
                <a:ea typeface="Segoe UI Black" panose="020B0A02040204020203" pitchFamily="34" charset="0"/>
              </a:rPr>
              <a:t>Artificial Intelligence – Meet Your New Co-Worker</a:t>
            </a:r>
            <a:endParaRPr lang="en-US" sz="4000" i="1" dirty="0">
              <a:latin typeface="Segoe UI Black" panose="020B0A02040204020203" pitchFamily="34" charset="0"/>
              <a:ea typeface="Segoe UI Black" panose="020B0A02040204020203" pitchFamily="34" charset="0"/>
            </a:endParaRPr>
          </a:p>
        </p:txBody>
      </p:sp>
    </p:spTree>
    <p:extLst>
      <p:ext uri="{BB962C8B-B14F-4D97-AF65-F5344CB8AC3E}">
        <p14:creationId xmlns:p14="http://schemas.microsoft.com/office/powerpoint/2010/main" val="3529114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stretch>
            <a:fillRect/>
          </a:stretch>
        </p:blipFill>
        <p:spPr>
          <a:xfrm>
            <a:off x="1065212" y="0"/>
            <a:ext cx="11117869" cy="6838604"/>
          </a:xfrm>
          <a:prstGeom prst="rect">
            <a:avLst/>
          </a:prstGeom>
          <a:noFill/>
          <a:effectLst/>
        </p:spPr>
      </p:pic>
      <p:sp>
        <p:nvSpPr>
          <p:cNvPr id="2" name="TextBox 1"/>
          <p:cNvSpPr txBox="1"/>
          <p:nvPr/>
        </p:nvSpPr>
        <p:spPr>
          <a:xfrm>
            <a:off x="6704012" y="6584070"/>
            <a:ext cx="5636101" cy="246221"/>
          </a:xfrm>
          <a:prstGeom prst="rect">
            <a:avLst/>
          </a:prstGeom>
          <a:noFill/>
        </p:spPr>
        <p:txBody>
          <a:bodyPr wrap="square" rtlCol="0">
            <a:spAutoFit/>
          </a:bodyPr>
          <a:lstStyle/>
          <a:p>
            <a:r>
              <a:rPr lang="en-US" sz="1000" dirty="0"/>
              <a:t>https://nerdist.com/james-cameron-and-deadpools-tim-miller-look-to-make-a-new-terminator-movie/</a:t>
            </a:r>
          </a:p>
        </p:txBody>
      </p:sp>
      <p:sp>
        <p:nvSpPr>
          <p:cNvPr id="6" name="TextBox 5"/>
          <p:cNvSpPr txBox="1"/>
          <p:nvPr/>
        </p:nvSpPr>
        <p:spPr>
          <a:xfrm>
            <a:off x="1059468" y="0"/>
            <a:ext cx="11129357" cy="6858000"/>
          </a:xfrm>
          <a:prstGeom prst="rect">
            <a:avLst/>
          </a:prstGeom>
          <a:solidFill>
            <a:schemeClr val="bg1">
              <a:alpha val="14000"/>
            </a:schemeClr>
          </a:solidFill>
        </p:spPr>
        <p:txBody>
          <a:bodyPr wrap="square" rtlCol="0">
            <a:spAutoFit/>
          </a:bodyPr>
          <a:lstStyle/>
          <a:p>
            <a:endParaRPr lang="en-US" sz="2800" dirty="0"/>
          </a:p>
        </p:txBody>
      </p:sp>
      <p:sp>
        <p:nvSpPr>
          <p:cNvPr id="14" name="Content Placeholder 13"/>
          <p:cNvSpPr>
            <a:spLocks noGrp="1"/>
          </p:cNvSpPr>
          <p:nvPr>
            <p:ph idx="1"/>
          </p:nvPr>
        </p:nvSpPr>
        <p:spPr>
          <a:xfrm>
            <a:off x="1057880" y="2124107"/>
            <a:ext cx="10360501" cy="4462272"/>
          </a:xfrm>
        </p:spPr>
        <p:txBody>
          <a:bodyPr>
            <a:normAutofit/>
          </a:bodyPr>
          <a:lstStyle/>
          <a:p>
            <a:r>
              <a:rPr lang="en-US" sz="3200" b="1" dirty="0" smtClean="0"/>
              <a:t>Background and Overview </a:t>
            </a:r>
          </a:p>
          <a:p>
            <a:r>
              <a:rPr lang="en-US" sz="3200" b="1" dirty="0" smtClean="0"/>
              <a:t>Opportunities – Present and Future Applications</a:t>
            </a:r>
          </a:p>
          <a:p>
            <a:r>
              <a:rPr lang="en-US" sz="3200" b="1" dirty="0" smtClean="0"/>
              <a:t>Challenges – Potential Impact on the Workforce and Revenue Base</a:t>
            </a:r>
          </a:p>
          <a:p>
            <a:r>
              <a:rPr lang="en-US" sz="3200" b="1" dirty="0" smtClean="0"/>
              <a:t>Policy Options for Consideration</a:t>
            </a:r>
          </a:p>
          <a:p>
            <a:r>
              <a:rPr lang="en-US" sz="3200" b="1" dirty="0" smtClean="0"/>
              <a:t>Questions</a:t>
            </a:r>
            <a:endParaRPr lang="en-US" sz="3200" b="1" dirty="0"/>
          </a:p>
        </p:txBody>
      </p:sp>
      <p:sp>
        <p:nvSpPr>
          <p:cNvPr id="13" name="Title 12"/>
          <p:cNvSpPr>
            <a:spLocks noGrp="1"/>
          </p:cNvSpPr>
          <p:nvPr>
            <p:ph type="title"/>
          </p:nvPr>
        </p:nvSpPr>
        <p:spPr/>
        <p:txBody>
          <a:bodyPr>
            <a:normAutofit/>
          </a:bodyPr>
          <a:lstStyle/>
          <a:p>
            <a:r>
              <a:rPr lang="en-US" i="1" dirty="0" smtClean="0">
                <a:latin typeface="Segoe UI Black" panose="020B0A02040204020203" pitchFamily="34" charset="0"/>
                <a:ea typeface="Segoe UI Black" panose="020B0A02040204020203" pitchFamily="34" charset="0"/>
              </a:rPr>
              <a:t>Agenda</a:t>
            </a:r>
            <a:endParaRPr lang="en-US" i="1" dirty="0">
              <a:latin typeface="Segoe UI Black" panose="020B0A02040204020203" pitchFamily="34" charset="0"/>
              <a:ea typeface="Segoe UI Black" panose="020B0A02040204020203" pitchFamily="34" charset="0"/>
            </a:endParaRPr>
          </a:p>
        </p:txBody>
      </p:sp>
    </p:spTree>
    <p:extLst>
      <p:ext uri="{BB962C8B-B14F-4D97-AF65-F5344CB8AC3E}">
        <p14:creationId xmlns:p14="http://schemas.microsoft.com/office/powerpoint/2010/main" val="257016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i="1" dirty="0" smtClean="0">
                <a:latin typeface="Segoe UI Black" panose="020B0A02040204020203" pitchFamily="34" charset="0"/>
                <a:ea typeface="Segoe UI Black" panose="020B0A02040204020203" pitchFamily="34" charset="0"/>
              </a:rPr>
              <a:t>Background and Overview</a:t>
            </a:r>
            <a:endParaRPr lang="en-US" i="1" dirty="0">
              <a:latin typeface="Segoe UI Black" panose="020B0A02040204020203" pitchFamily="34" charset="0"/>
              <a:ea typeface="Segoe UI Black" panose="020B0A02040204020203" pitchFamily="34" charset="0"/>
            </a:endParaRPr>
          </a:p>
        </p:txBody>
      </p:sp>
      <p:sp>
        <p:nvSpPr>
          <p:cNvPr id="14" name="Content Placeholder 13"/>
          <p:cNvSpPr>
            <a:spLocks noGrp="1"/>
          </p:cNvSpPr>
          <p:nvPr>
            <p:ph idx="1"/>
          </p:nvPr>
        </p:nvSpPr>
        <p:spPr/>
        <p:txBody>
          <a:bodyPr>
            <a:normAutofit/>
          </a:bodyPr>
          <a:lstStyle/>
          <a:p>
            <a:r>
              <a:rPr lang="en-US" sz="3200" dirty="0" smtClean="0"/>
              <a:t>What is Artificial Intelligence?</a:t>
            </a:r>
          </a:p>
          <a:p>
            <a:pPr lvl="1"/>
            <a:r>
              <a:rPr lang="en-US" dirty="0" smtClean="0"/>
              <a:t>“…when a machine mimic’s ‘cognitive’ functions humans</a:t>
            </a:r>
          </a:p>
          <a:p>
            <a:pPr marL="377886" lvl="1" indent="0">
              <a:buNone/>
            </a:pPr>
            <a:r>
              <a:rPr lang="en-US" dirty="0" smtClean="0"/>
              <a:t>     associate with other human minds such as “learning” and</a:t>
            </a:r>
          </a:p>
          <a:p>
            <a:pPr marL="377886" lvl="1" indent="0">
              <a:buNone/>
            </a:pPr>
            <a:r>
              <a:rPr lang="en-US" dirty="0"/>
              <a:t> </a:t>
            </a:r>
            <a:r>
              <a:rPr lang="en-US" dirty="0" smtClean="0"/>
              <a:t>    ‘problem solving’”</a:t>
            </a:r>
          </a:p>
          <a:p>
            <a:pPr marL="377886" lvl="1" indent="0">
              <a:buNone/>
            </a:pPr>
            <a:endParaRPr lang="en-US" dirty="0"/>
          </a:p>
          <a:p>
            <a:pPr marL="377886" lvl="1" indent="0">
              <a:buNone/>
            </a:pPr>
            <a:endParaRPr lang="en-US" dirty="0" smtClean="0"/>
          </a:p>
          <a:p>
            <a:pPr marL="377886" lvl="1" indent="0">
              <a:buNone/>
            </a:pPr>
            <a:endParaRPr lang="en-US" dirty="0"/>
          </a:p>
          <a:p>
            <a:pPr marL="377886" lvl="1" indent="0">
              <a:buNone/>
            </a:pPr>
            <a:endParaRPr lang="en-US" dirty="0" smtClean="0"/>
          </a:p>
          <a:p>
            <a:pPr marL="377886" lvl="1" indent="0">
              <a:buNone/>
            </a:pPr>
            <a:r>
              <a:rPr lang="en-US" dirty="0" smtClean="0"/>
              <a:t>-Wikipedia</a:t>
            </a:r>
          </a:p>
          <a:p>
            <a:endParaRPr lang="en-US" sz="32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2126" y="3810000"/>
            <a:ext cx="3847185" cy="2562225"/>
          </a:xfrm>
          <a:prstGeom prst="rect">
            <a:avLst/>
          </a:prstGeom>
          <a:ln>
            <a:solidFill>
              <a:schemeClr val="tx1"/>
            </a:solidFill>
          </a:ln>
        </p:spPr>
      </p:pic>
    </p:spTree>
    <p:extLst>
      <p:ext uri="{BB962C8B-B14F-4D97-AF65-F5344CB8AC3E}">
        <p14:creationId xmlns:p14="http://schemas.microsoft.com/office/powerpoint/2010/main" val="395231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p:cNvPicPr/>
          <p:nvPr/>
        </p:nvPicPr>
        <p:blipFill>
          <a:blip r:embed="rId3"/>
          <a:stretch>
            <a:fillRect/>
          </a:stretch>
        </p:blipFill>
        <p:spPr>
          <a:xfrm rot="20302350">
            <a:off x="6075318" y="1075528"/>
            <a:ext cx="4114800" cy="5077461"/>
          </a:xfrm>
          <a:prstGeom prst="rect">
            <a:avLst/>
          </a:prstGeom>
          <a:effectLst>
            <a:outerShdw blurRad="63500" sx="102000" sy="102000" algn="ctr" rotWithShape="0">
              <a:prstClr val="black">
                <a:alpha val="40000"/>
              </a:prstClr>
            </a:outerShdw>
          </a:effectLst>
        </p:spPr>
      </p:pic>
      <p:pic>
        <p:nvPicPr>
          <p:cNvPr id="9" name="Picture 8"/>
          <p:cNvPicPr/>
          <p:nvPr/>
        </p:nvPicPr>
        <p:blipFill>
          <a:blip r:embed="rId4"/>
          <a:stretch>
            <a:fillRect/>
          </a:stretch>
        </p:blipFill>
        <p:spPr>
          <a:xfrm rot="582325">
            <a:off x="7514966" y="522703"/>
            <a:ext cx="3940400" cy="5315268"/>
          </a:xfrm>
          <a:prstGeom prst="rect">
            <a:avLst/>
          </a:prstGeom>
          <a:effectLst>
            <a:outerShdw blurRad="50800" dist="38100" dir="5400000" algn="t" rotWithShape="0">
              <a:prstClr val="black">
                <a:alpha val="40000"/>
              </a:prstClr>
            </a:outerShdw>
          </a:effectLst>
        </p:spPr>
      </p:pic>
      <p:sp>
        <p:nvSpPr>
          <p:cNvPr id="13" name="Title 12"/>
          <p:cNvSpPr>
            <a:spLocks noGrp="1"/>
          </p:cNvSpPr>
          <p:nvPr>
            <p:ph type="title"/>
          </p:nvPr>
        </p:nvSpPr>
        <p:spPr>
          <a:xfrm>
            <a:off x="1069166" y="126998"/>
            <a:ext cx="7467600" cy="965200"/>
          </a:xfrm>
        </p:spPr>
        <p:txBody>
          <a:bodyPr>
            <a:normAutofit/>
          </a:bodyPr>
          <a:lstStyle/>
          <a:p>
            <a:r>
              <a:rPr lang="en-US" sz="3200" i="1" dirty="0" smtClean="0">
                <a:latin typeface="Segoe UI Black" panose="020B0A02040204020203" pitchFamily="34" charset="0"/>
                <a:ea typeface="Segoe UI Black" panose="020B0A02040204020203" pitchFamily="34" charset="0"/>
              </a:rPr>
              <a:t>Present and Future Applications</a:t>
            </a:r>
            <a:endParaRPr lang="en-US" sz="3200" i="1" dirty="0">
              <a:latin typeface="Segoe UI Black" panose="020B0A02040204020203" pitchFamily="34" charset="0"/>
              <a:ea typeface="Segoe UI Black" panose="020B0A02040204020203" pitchFamily="34" charset="0"/>
            </a:endParaRPr>
          </a:p>
        </p:txBody>
      </p:sp>
      <p:sp>
        <p:nvSpPr>
          <p:cNvPr id="14" name="Content Placeholder 13"/>
          <p:cNvSpPr>
            <a:spLocks noGrp="1"/>
          </p:cNvSpPr>
          <p:nvPr>
            <p:ph idx="1"/>
          </p:nvPr>
        </p:nvSpPr>
        <p:spPr>
          <a:xfrm>
            <a:off x="989012" y="1383324"/>
            <a:ext cx="5330046" cy="4953000"/>
          </a:xfrm>
        </p:spPr>
        <p:txBody>
          <a:bodyPr>
            <a:normAutofit fontScale="92500"/>
          </a:bodyPr>
          <a:lstStyle/>
          <a:p>
            <a:r>
              <a:rPr lang="en-US" sz="3500" dirty="0" smtClean="0"/>
              <a:t>Transportation</a:t>
            </a:r>
          </a:p>
          <a:p>
            <a:r>
              <a:rPr lang="en-US" sz="3500" dirty="0" smtClean="0"/>
              <a:t>Customer Service</a:t>
            </a:r>
          </a:p>
          <a:p>
            <a:r>
              <a:rPr lang="en-US" sz="3500" dirty="0" smtClean="0"/>
              <a:t>Agriculture</a:t>
            </a:r>
          </a:p>
          <a:p>
            <a:r>
              <a:rPr lang="en-US" sz="3500" dirty="0" smtClean="0"/>
              <a:t>Healthcare</a:t>
            </a:r>
          </a:p>
          <a:p>
            <a:r>
              <a:rPr lang="en-US" sz="3500" dirty="0" smtClean="0"/>
              <a:t>Game Theory/Military Strategy</a:t>
            </a:r>
          </a:p>
          <a:p>
            <a:r>
              <a:rPr lang="en-US" sz="3500" dirty="0" smtClean="0"/>
              <a:t>Equity Market Transactions</a:t>
            </a:r>
          </a:p>
          <a:p>
            <a:r>
              <a:rPr lang="en-US" sz="3500" b="1" dirty="0" smtClean="0"/>
              <a:t>Many, many more….. </a:t>
            </a:r>
          </a:p>
          <a:p>
            <a:endParaRPr lang="en-US" sz="3200" dirty="0"/>
          </a:p>
        </p:txBody>
      </p:sp>
      <p:pic>
        <p:nvPicPr>
          <p:cNvPr id="8" name="Picture 7"/>
          <p:cNvPicPr/>
          <p:nvPr/>
        </p:nvPicPr>
        <p:blipFill>
          <a:blip r:embed="rId5"/>
          <a:stretch>
            <a:fillRect/>
          </a:stretch>
        </p:blipFill>
        <p:spPr>
          <a:xfrm rot="21210177">
            <a:off x="6514456" y="1313854"/>
            <a:ext cx="4121975" cy="544370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08718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218883" y="274637"/>
            <a:ext cx="10360501" cy="911237"/>
          </a:xfrm>
        </p:spPr>
        <p:txBody>
          <a:bodyPr/>
          <a:lstStyle/>
          <a:p>
            <a:r>
              <a:rPr lang="en-US" i="1" dirty="0" smtClean="0">
                <a:latin typeface="Segoe UI Black" panose="020B0A02040204020203" pitchFamily="34" charset="0"/>
                <a:ea typeface="Segoe UI Black" panose="020B0A02040204020203" pitchFamily="34" charset="0"/>
              </a:rPr>
              <a:t>Implications for the Workforce</a:t>
            </a:r>
            <a:endParaRPr lang="en-US" i="1" dirty="0">
              <a:latin typeface="Segoe UI Black" panose="020B0A02040204020203" pitchFamily="34" charset="0"/>
              <a:ea typeface="Segoe UI Black" panose="020B0A02040204020203" pitchFamily="34" charset="0"/>
            </a:endParaRPr>
          </a:p>
        </p:txBody>
      </p:sp>
      <p:sp>
        <p:nvSpPr>
          <p:cNvPr id="13" name="TextBox 12"/>
          <p:cNvSpPr txBox="1"/>
          <p:nvPr/>
        </p:nvSpPr>
        <p:spPr>
          <a:xfrm>
            <a:off x="3960205" y="2362200"/>
            <a:ext cx="3048000" cy="584775"/>
          </a:xfrm>
          <a:prstGeom prst="rect">
            <a:avLst/>
          </a:prstGeom>
          <a:noFill/>
        </p:spPr>
        <p:txBody>
          <a:bodyPr wrap="square" rtlCol="0">
            <a:spAutoFit/>
          </a:bodyPr>
          <a:lstStyle/>
          <a:p>
            <a:pPr algn="ctr"/>
            <a:r>
              <a:rPr lang="en-US" sz="1600" dirty="0" smtClean="0"/>
              <a:t>Average of 1.2% Growth Through 2026 (normal)</a:t>
            </a:r>
            <a:endParaRPr lang="en-US" sz="1600" dirty="0"/>
          </a:p>
        </p:txBody>
      </p:sp>
      <p:sp>
        <p:nvSpPr>
          <p:cNvPr id="14" name="TextBox 13"/>
          <p:cNvSpPr txBox="1"/>
          <p:nvPr/>
        </p:nvSpPr>
        <p:spPr>
          <a:xfrm>
            <a:off x="5467782" y="4868299"/>
            <a:ext cx="3048000" cy="584775"/>
          </a:xfrm>
          <a:prstGeom prst="rect">
            <a:avLst/>
          </a:prstGeom>
          <a:noFill/>
        </p:spPr>
        <p:txBody>
          <a:bodyPr wrap="square" rtlCol="0">
            <a:spAutoFit/>
          </a:bodyPr>
          <a:lstStyle/>
          <a:p>
            <a:pPr algn="ctr"/>
            <a:r>
              <a:rPr lang="en-US" sz="1600" dirty="0" smtClean="0"/>
              <a:t>Incremental Decline in Jobs of 25% by 2026 </a:t>
            </a:r>
            <a:endParaRPr lang="en-US" sz="1600" dirty="0"/>
          </a:p>
        </p:txBody>
      </p:sp>
      <p:graphicFrame>
        <p:nvGraphicFramePr>
          <p:cNvPr id="8" name="Chart 7"/>
          <p:cNvGraphicFramePr>
            <a:graphicFrameLocks/>
          </p:cNvGraphicFramePr>
          <p:nvPr>
            <p:extLst>
              <p:ext uri="{D42A27DB-BD31-4B8C-83A1-F6EECF244321}">
                <p14:modId xmlns:p14="http://schemas.microsoft.com/office/powerpoint/2010/main" val="1904116522"/>
              </p:ext>
            </p:extLst>
          </p:nvPr>
        </p:nvGraphicFramePr>
        <p:xfrm>
          <a:off x="1674812" y="2194476"/>
          <a:ext cx="89154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p:cNvSpPr txBox="1"/>
          <p:nvPr/>
        </p:nvSpPr>
        <p:spPr>
          <a:xfrm>
            <a:off x="8683625" y="3812974"/>
            <a:ext cx="2819400" cy="830997"/>
          </a:xfrm>
          <a:prstGeom prst="rect">
            <a:avLst/>
          </a:prstGeom>
          <a:noFill/>
        </p:spPr>
        <p:txBody>
          <a:bodyPr wrap="square" rtlCol="0">
            <a:spAutoFit/>
          </a:bodyPr>
          <a:lstStyle/>
          <a:p>
            <a:pPr algn="ctr"/>
            <a:r>
              <a:rPr lang="en-US" sz="1600" dirty="0" smtClean="0"/>
              <a:t>Reflects reduction of 83K Food Preparation/Service Related positions due to AI/Automation</a:t>
            </a:r>
            <a:endParaRPr lang="en-US" sz="1600" dirty="0"/>
          </a:p>
        </p:txBody>
      </p:sp>
      <p:sp>
        <p:nvSpPr>
          <p:cNvPr id="17" name="TextBox 16"/>
          <p:cNvSpPr txBox="1"/>
          <p:nvPr/>
        </p:nvSpPr>
        <p:spPr>
          <a:xfrm>
            <a:off x="7997825" y="6483588"/>
            <a:ext cx="4191000" cy="369332"/>
          </a:xfrm>
          <a:prstGeom prst="rect">
            <a:avLst/>
          </a:prstGeom>
          <a:noFill/>
        </p:spPr>
        <p:txBody>
          <a:bodyPr wrap="square" rtlCol="0">
            <a:spAutoFit/>
          </a:bodyPr>
          <a:lstStyle/>
          <a:p>
            <a:r>
              <a:rPr lang="en-US" sz="900" dirty="0" smtClean="0"/>
              <a:t>Data Source: Virginia Employment Commission, Occupational Projections (Long-Term) for Food Preparation and Serving Related Occupations in Virginia (2016 – 2026). </a:t>
            </a:r>
            <a:endParaRPr lang="en-US" sz="900" dirty="0"/>
          </a:p>
        </p:txBody>
      </p:sp>
      <p:cxnSp>
        <p:nvCxnSpPr>
          <p:cNvPr id="21" name="Straight Arrow Connector 20"/>
          <p:cNvCxnSpPr/>
          <p:nvPr/>
        </p:nvCxnSpPr>
        <p:spPr>
          <a:xfrm flipV="1">
            <a:off x="10078171" y="4668383"/>
            <a:ext cx="8515" cy="921602"/>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10086686" y="2819400"/>
            <a:ext cx="0" cy="997893"/>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656012" y="1337787"/>
            <a:ext cx="5943600" cy="646331"/>
          </a:xfrm>
          <a:prstGeom prst="rect">
            <a:avLst/>
          </a:prstGeom>
          <a:noFill/>
        </p:spPr>
        <p:txBody>
          <a:bodyPr wrap="square" rtlCol="0">
            <a:spAutoFit/>
          </a:bodyPr>
          <a:lstStyle/>
          <a:p>
            <a:pPr algn="ctr"/>
            <a:r>
              <a:rPr lang="en-US" sz="1800" dirty="0" smtClean="0"/>
              <a:t>Food Preparation and Serving Related Occupation </a:t>
            </a:r>
          </a:p>
          <a:p>
            <a:pPr algn="ctr"/>
            <a:r>
              <a:rPr lang="en-US" sz="1800" dirty="0" smtClean="0"/>
              <a:t>Growth Projections (2016 – 2026)</a:t>
            </a:r>
            <a:endParaRPr lang="en-US" sz="1800" dirty="0"/>
          </a:p>
        </p:txBody>
      </p:sp>
    </p:spTree>
    <p:extLst>
      <p:ext uri="{BB962C8B-B14F-4D97-AF65-F5344CB8AC3E}">
        <p14:creationId xmlns:p14="http://schemas.microsoft.com/office/powerpoint/2010/main" val="399706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graphicEl>
                                              <a:chart seriesIdx="-3" categoryIdx="-3" bldStep="gridLegend"/>
                                            </p:graphicEl>
                                          </p:spTgt>
                                        </p:tgtEl>
                                        <p:attrNameLst>
                                          <p:attrName>style.visibility</p:attrName>
                                        </p:attrNameLst>
                                      </p:cBhvr>
                                      <p:to>
                                        <p:strVal val="visible"/>
                                      </p:to>
                                    </p:set>
                                    <p:animEffect transition="in" filter="fade">
                                      <p:cBhvr>
                                        <p:cTn id="7" dur="500"/>
                                        <p:tgtEl>
                                          <p:spTgt spid="8">
                                            <p:graphicEl>
                                              <a:chart seriesIdx="-3" categoryIdx="-3" bldStep="gridLegend"/>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graphicEl>
                                              <a:chart seriesIdx="0" categoryIdx="-4" bldStep="series"/>
                                            </p:graphicEl>
                                          </p:spTgt>
                                        </p:tgtEl>
                                        <p:attrNameLst>
                                          <p:attrName>style.visibility</p:attrName>
                                        </p:attrNameLst>
                                      </p:cBhvr>
                                      <p:to>
                                        <p:strVal val="visible"/>
                                      </p:to>
                                    </p:set>
                                    <p:animEffect transition="in" filter="fade">
                                      <p:cBhvr>
                                        <p:cTn id="13" dur="500"/>
                                        <p:tgtEl>
                                          <p:spTgt spid="8">
                                            <p:graphicEl>
                                              <a:chart seriesIdx="0" categoryIdx="-4" bldStep="series"/>
                                            </p:graphicEl>
                                          </p:spTgt>
                                        </p:tgtEl>
                                      </p:cBhvr>
                                    </p:animEffect>
                                  </p:childTnLst>
                                </p:cTn>
                              </p:par>
                              <p:par>
                                <p:cTn id="14" presetID="10" presetClass="entr" presetSubtype="0" fill="hold" grpId="0" nodeType="withEffect">
                                  <p:stCondLst>
                                    <p:cond delay="100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1000"/>
                                  </p:stCondLst>
                                  <p:childTnLst>
                                    <p:set>
                                      <p:cBhvr>
                                        <p:cTn id="20" dur="1" fill="hold">
                                          <p:stCondLst>
                                            <p:cond delay="0"/>
                                          </p:stCondLst>
                                        </p:cTn>
                                        <p:tgtEl>
                                          <p:spTgt spid="8">
                                            <p:graphicEl>
                                              <a:chart seriesIdx="1" categoryIdx="-4" bldStep="series"/>
                                            </p:graphicEl>
                                          </p:spTgt>
                                        </p:tgtEl>
                                        <p:attrNameLst>
                                          <p:attrName>style.visibility</p:attrName>
                                        </p:attrNameLst>
                                      </p:cBhvr>
                                      <p:to>
                                        <p:strVal val="visible"/>
                                      </p:to>
                                    </p:set>
                                    <p:animEffect transition="in" filter="fade">
                                      <p:cBhvr>
                                        <p:cTn id="21" dur="1000"/>
                                        <p:tgtEl>
                                          <p:spTgt spid="8">
                                            <p:graphicEl>
                                              <a:chart seriesIdx="1" categoryIdx="-4" bldStep="series"/>
                                            </p:graphicEl>
                                          </p:spTgt>
                                        </p:tgtEl>
                                      </p:cBhvr>
                                    </p:animEffect>
                                  </p:childTnLst>
                                </p:cTn>
                              </p:par>
                              <p:par>
                                <p:cTn id="22" presetID="10" presetClass="entr" presetSubtype="0" fill="hold" nodeType="withEffect">
                                  <p:stCondLst>
                                    <p:cond delay="100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childTnLst>
                                </p:cTn>
                              </p:par>
                              <p:par>
                                <p:cTn id="25" presetID="10" presetClass="entr" presetSubtype="0" fill="hold" nodeType="withEffect">
                                  <p:stCondLst>
                                    <p:cond delay="100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childTnLst>
                                </p:cTn>
                              </p:par>
                              <p:par>
                                <p:cTn id="28" presetID="10" presetClass="entr" presetSubtype="0" fill="hold" grpId="0" nodeType="withEffect">
                                  <p:stCondLst>
                                    <p:cond delay="100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1000"/>
                                        <p:tgtEl>
                                          <p:spTgt spid="16"/>
                                        </p:tgtEl>
                                      </p:cBhvr>
                                    </p:animEffect>
                                  </p:childTnLst>
                                </p:cTn>
                              </p:par>
                              <p:par>
                                <p:cTn id="31" presetID="10" presetClass="entr" presetSubtype="0" fill="hold" grpId="0" nodeType="withEffect">
                                  <p:stCondLst>
                                    <p:cond delay="100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Graphic spid="8" grpId="0" uiExpand="1">
        <p:bldSub>
          <a:bldChart bld="series"/>
        </p:bldSub>
      </p:bldGraphic>
      <p:bldP spid="16" grpId="0"/>
      <p:bldP spid="3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883" y="274637"/>
            <a:ext cx="10360501" cy="944563"/>
          </a:xfrm>
        </p:spPr>
        <p:txBody>
          <a:bodyPr/>
          <a:lstStyle/>
          <a:p>
            <a:r>
              <a:rPr lang="en-US" i="1" dirty="0" smtClean="0">
                <a:latin typeface="Segoe UI Black" panose="020B0A02040204020203" pitchFamily="34" charset="0"/>
                <a:ea typeface="Segoe UI Black" panose="020B0A02040204020203" pitchFamily="34" charset="0"/>
              </a:rPr>
              <a:t>Impact on Tax Revenues and the Economy</a:t>
            </a:r>
            <a:endParaRPr lang="en-US" i="1" dirty="0">
              <a:latin typeface="Segoe UI Black" panose="020B0A02040204020203" pitchFamily="34" charset="0"/>
              <a:ea typeface="Segoe UI Black" panose="020B0A02040204020203" pitchFamily="34" charset="0"/>
            </a:endParaRPr>
          </a:p>
        </p:txBody>
      </p:sp>
      <p:sp>
        <p:nvSpPr>
          <p:cNvPr id="3" name="Content Placeholder 2"/>
          <p:cNvSpPr>
            <a:spLocks noGrp="1"/>
          </p:cNvSpPr>
          <p:nvPr>
            <p:ph sz="half" idx="1"/>
          </p:nvPr>
        </p:nvSpPr>
        <p:spPr>
          <a:xfrm>
            <a:off x="799148" y="1750464"/>
            <a:ext cx="4838064" cy="4846320"/>
          </a:xfrm>
        </p:spPr>
        <p:txBody>
          <a:bodyPr>
            <a:normAutofit fontScale="85000" lnSpcReduction="20000"/>
          </a:bodyPr>
          <a:lstStyle/>
          <a:p>
            <a:r>
              <a:rPr lang="en-US" dirty="0" smtClean="0"/>
              <a:t>As previously indicated, there will be both positive and negative consequences of AI from an economic and fiscal standpoint. </a:t>
            </a:r>
            <a:endParaRPr lang="en-US" dirty="0"/>
          </a:p>
          <a:p>
            <a:r>
              <a:rPr lang="en-US" dirty="0" smtClean="0"/>
              <a:t>Our system of taxation incentivizes AI/automation, which results in fewer employees, though the bulk of tax revenue is generated through the taxation of labor, rather than capital.</a:t>
            </a:r>
          </a:p>
          <a:p>
            <a:r>
              <a:rPr lang="en-US" dirty="0" smtClean="0"/>
              <a:t>Future tax policy changes may require a limit on tax incentives encouraging job reducing AI technologies, while balancing economic growth, tax revenues and preserving labor. </a:t>
            </a:r>
          </a:p>
          <a:p>
            <a:endParaRPr lang="en-US" dirty="0"/>
          </a:p>
        </p:txBody>
      </p:sp>
      <p:graphicFrame>
        <p:nvGraphicFramePr>
          <p:cNvPr id="7" name="Chart 6"/>
          <p:cNvGraphicFramePr>
            <a:graphicFrameLocks/>
          </p:cNvGraphicFramePr>
          <p:nvPr>
            <p:extLst>
              <p:ext uri="{D42A27DB-BD31-4B8C-83A1-F6EECF244321}">
                <p14:modId xmlns:p14="http://schemas.microsoft.com/office/powerpoint/2010/main" val="2330600819"/>
              </p:ext>
            </p:extLst>
          </p:nvPr>
        </p:nvGraphicFramePr>
        <p:xfrm>
          <a:off x="5637212" y="2207029"/>
          <a:ext cx="6324600" cy="393319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208939974"/>
              </p:ext>
            </p:extLst>
          </p:nvPr>
        </p:nvGraphicFramePr>
        <p:xfrm>
          <a:off x="6131841" y="6224954"/>
          <a:ext cx="2928362" cy="538164"/>
        </p:xfrm>
        <a:graphic>
          <a:graphicData uri="http://schemas.openxmlformats.org/drawingml/2006/table">
            <a:tbl>
              <a:tblPr firstRow="1" firstCol="1" bandRow="1"/>
              <a:tblGrid>
                <a:gridCol w="467437">
                  <a:extLst>
                    <a:ext uri="{9D8B030D-6E8A-4147-A177-3AD203B41FA5}">
                      <a16:colId xmlns:a16="http://schemas.microsoft.com/office/drawing/2014/main" val="3478463287"/>
                    </a:ext>
                  </a:extLst>
                </a:gridCol>
                <a:gridCol w="2460925">
                  <a:extLst>
                    <a:ext uri="{9D8B030D-6E8A-4147-A177-3AD203B41FA5}">
                      <a16:colId xmlns:a16="http://schemas.microsoft.com/office/drawing/2014/main" val="3968131402"/>
                    </a:ext>
                  </a:extLst>
                </a:gridCol>
              </a:tblGrid>
              <a:tr h="134767">
                <a:tc>
                  <a:txBody>
                    <a:bodyPr/>
                    <a:lstStyle/>
                    <a:p>
                      <a:pPr marL="0" marR="0">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5B9BD5"/>
                    </a:solidFill>
                  </a:tcPr>
                </a:tc>
                <a:tc>
                  <a:txBody>
                    <a:bodyPr/>
                    <a:lstStyle/>
                    <a:p>
                      <a:pPr marL="0" marR="0">
                        <a:lnSpc>
                          <a:spcPct val="107000"/>
                        </a:lnSpc>
                        <a:spcBef>
                          <a:spcPts val="0"/>
                        </a:spcBef>
                        <a:spcAft>
                          <a:spcPts val="0"/>
                        </a:spcAft>
                      </a:pPr>
                      <a:r>
                        <a:rPr lang="en-US" sz="90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Market Capitalization ($ in Thousands)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000000"/>
                    </a:solidFill>
                  </a:tcPr>
                </a:tc>
                <a:extLst>
                  <a:ext uri="{0D108BD9-81ED-4DB2-BD59-A6C34878D82A}">
                    <a16:rowId xmlns:a16="http://schemas.microsoft.com/office/drawing/2014/main" val="221554789"/>
                  </a:ext>
                </a:extLst>
              </a:tr>
              <a:tr h="134767">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ED7D31"/>
                    </a:solidFill>
                  </a:tcPr>
                </a:tc>
                <a:tc>
                  <a:txBody>
                    <a:bodyPr/>
                    <a:lstStyle/>
                    <a:p>
                      <a:pPr marL="0" marR="0">
                        <a:lnSpc>
                          <a:spcPct val="107000"/>
                        </a:lnSpc>
                        <a:spcBef>
                          <a:spcPts val="0"/>
                        </a:spcBef>
                        <a:spcAft>
                          <a:spcPts val="0"/>
                        </a:spcAft>
                      </a:pPr>
                      <a:r>
                        <a:rPr lang="en-US" sz="90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Workers Employed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000000"/>
                    </a:solidFill>
                  </a:tcPr>
                </a:tc>
                <a:extLst>
                  <a:ext uri="{0D108BD9-81ED-4DB2-BD59-A6C34878D82A}">
                    <a16:rowId xmlns:a16="http://schemas.microsoft.com/office/drawing/2014/main" val="3537763798"/>
                  </a:ext>
                </a:extLst>
              </a:tr>
              <a:tr h="134767">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BFBFBF"/>
                    </a:solidFill>
                  </a:tcPr>
                </a:tc>
                <a:tc>
                  <a:txBody>
                    <a:bodyPr/>
                    <a:lstStyle/>
                    <a:p>
                      <a:pPr marL="0" marR="0">
                        <a:lnSpc>
                          <a:spcPct val="107000"/>
                        </a:lnSpc>
                        <a:spcBef>
                          <a:spcPts val="0"/>
                        </a:spcBef>
                        <a:spcAft>
                          <a:spcPts val="0"/>
                        </a:spcAft>
                      </a:pPr>
                      <a:r>
                        <a:rPr lang="en-US" sz="90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Company Value Per </a:t>
                      </a:r>
                      <a:r>
                        <a:rPr lang="en-US" sz="900" dirty="0" smtClean="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Employee ($</a:t>
                      </a:r>
                      <a:r>
                        <a:rPr lang="en-US" sz="900" baseline="0" dirty="0" smtClean="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 in Thousands)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000000"/>
                    </a:solidFill>
                  </a:tcPr>
                </a:tc>
                <a:extLst>
                  <a:ext uri="{0D108BD9-81ED-4DB2-BD59-A6C34878D82A}">
                    <a16:rowId xmlns:a16="http://schemas.microsoft.com/office/drawing/2014/main" val="2804954800"/>
                  </a:ext>
                </a:extLst>
              </a:tr>
            </a:tbl>
          </a:graphicData>
        </a:graphic>
      </p:graphicFrame>
      <p:sp>
        <p:nvSpPr>
          <p:cNvPr id="13" name="TextBox 12"/>
          <p:cNvSpPr txBox="1"/>
          <p:nvPr/>
        </p:nvSpPr>
        <p:spPr>
          <a:xfrm>
            <a:off x="6246812" y="1498600"/>
            <a:ext cx="5562600" cy="523220"/>
          </a:xfrm>
          <a:prstGeom prst="rect">
            <a:avLst/>
          </a:prstGeom>
          <a:noFill/>
        </p:spPr>
        <p:txBody>
          <a:bodyPr wrap="square" rtlCol="0">
            <a:spAutoFit/>
          </a:bodyPr>
          <a:lstStyle/>
          <a:p>
            <a:pPr algn="ctr"/>
            <a:r>
              <a:rPr lang="en-US" sz="1400" dirty="0" smtClean="0"/>
              <a:t>Market Cap, Workers Employed, and Value Per Employee</a:t>
            </a:r>
          </a:p>
          <a:p>
            <a:pPr algn="ctr"/>
            <a:r>
              <a:rPr lang="en-US" sz="1400" dirty="0" smtClean="0"/>
              <a:t>“Big Three” Detroit vs. “Big Three” Silicon Valley</a:t>
            </a:r>
            <a:endParaRPr lang="en-US" sz="1400" dirty="0"/>
          </a:p>
        </p:txBody>
      </p:sp>
      <p:sp>
        <p:nvSpPr>
          <p:cNvPr id="14" name="TextBox 13"/>
          <p:cNvSpPr txBox="1"/>
          <p:nvPr/>
        </p:nvSpPr>
        <p:spPr>
          <a:xfrm>
            <a:off x="9478631" y="6338474"/>
            <a:ext cx="2743200" cy="461665"/>
          </a:xfrm>
          <a:prstGeom prst="rect">
            <a:avLst/>
          </a:prstGeom>
          <a:noFill/>
        </p:spPr>
        <p:txBody>
          <a:bodyPr wrap="square" rtlCol="0">
            <a:spAutoFit/>
          </a:bodyPr>
          <a:lstStyle/>
          <a:p>
            <a:r>
              <a:rPr lang="en-US" sz="800" dirty="0" smtClean="0"/>
              <a:t>Data Source: Should Robots Pay Taxes? Tax Policy in the Age of Automation, Harvard Law and Policy Review, Abbott and </a:t>
            </a:r>
            <a:r>
              <a:rPr lang="en-US" sz="800" dirty="0" err="1" smtClean="0"/>
              <a:t>Bogenschneider</a:t>
            </a:r>
            <a:r>
              <a:rPr lang="en-US" sz="800" dirty="0" smtClean="0"/>
              <a:t>.  </a:t>
            </a:r>
            <a:endParaRPr lang="en-US" sz="800" dirty="0"/>
          </a:p>
        </p:txBody>
      </p:sp>
      <p:sp>
        <p:nvSpPr>
          <p:cNvPr id="4" name="TextBox 3"/>
          <p:cNvSpPr txBox="1"/>
          <p:nvPr/>
        </p:nvSpPr>
        <p:spPr>
          <a:xfrm>
            <a:off x="6323012" y="4800600"/>
            <a:ext cx="1927390" cy="215444"/>
          </a:xfrm>
          <a:prstGeom prst="rect">
            <a:avLst/>
          </a:prstGeom>
          <a:noFill/>
        </p:spPr>
        <p:txBody>
          <a:bodyPr wrap="square" rtlCol="0">
            <a:spAutoFit/>
          </a:bodyPr>
          <a:lstStyle/>
          <a:p>
            <a:r>
              <a:rPr lang="en-US" sz="800" dirty="0" smtClean="0"/>
              <a:t>(1990 in 2014 dollars, in $ thousands)</a:t>
            </a:r>
            <a:endParaRPr lang="en-US" sz="800" dirty="0"/>
          </a:p>
        </p:txBody>
      </p:sp>
      <p:sp>
        <p:nvSpPr>
          <p:cNvPr id="10" name="TextBox 9"/>
          <p:cNvSpPr txBox="1"/>
          <p:nvPr/>
        </p:nvSpPr>
        <p:spPr>
          <a:xfrm>
            <a:off x="8532812" y="3429000"/>
            <a:ext cx="1752600" cy="215444"/>
          </a:xfrm>
          <a:prstGeom prst="rect">
            <a:avLst/>
          </a:prstGeom>
          <a:noFill/>
        </p:spPr>
        <p:txBody>
          <a:bodyPr wrap="square" rtlCol="0">
            <a:spAutoFit/>
          </a:bodyPr>
          <a:lstStyle/>
          <a:p>
            <a:r>
              <a:rPr lang="en-US" sz="800" dirty="0" smtClean="0"/>
              <a:t>(2014 figures, in $ thousands)</a:t>
            </a:r>
            <a:endParaRPr lang="en-US" sz="800" dirty="0"/>
          </a:p>
        </p:txBody>
      </p:sp>
      <p:sp>
        <p:nvSpPr>
          <p:cNvPr id="5" name="TextBox 4"/>
          <p:cNvSpPr txBox="1"/>
          <p:nvPr/>
        </p:nvSpPr>
        <p:spPr>
          <a:xfrm>
            <a:off x="7819155" y="4324496"/>
            <a:ext cx="2667001" cy="307777"/>
          </a:xfrm>
          <a:prstGeom prst="rect">
            <a:avLst/>
          </a:prstGeom>
          <a:noFill/>
        </p:spPr>
        <p:txBody>
          <a:bodyPr wrap="square" rtlCol="0">
            <a:spAutoFit/>
          </a:bodyPr>
          <a:lstStyle/>
          <a:p>
            <a:r>
              <a:rPr lang="en-US" sz="1400" dirty="0" smtClean="0"/>
              <a:t>“Big Three” Auto Manufacturers</a:t>
            </a:r>
            <a:endParaRPr lang="en-US" sz="1400" dirty="0"/>
          </a:p>
        </p:txBody>
      </p:sp>
      <p:sp>
        <p:nvSpPr>
          <p:cNvPr id="15" name="TextBox 14"/>
          <p:cNvSpPr txBox="1"/>
          <p:nvPr/>
        </p:nvSpPr>
        <p:spPr>
          <a:xfrm>
            <a:off x="7742956" y="2539465"/>
            <a:ext cx="2819400" cy="307777"/>
          </a:xfrm>
          <a:prstGeom prst="rect">
            <a:avLst/>
          </a:prstGeom>
          <a:noFill/>
        </p:spPr>
        <p:txBody>
          <a:bodyPr wrap="square" rtlCol="0">
            <a:spAutoFit/>
          </a:bodyPr>
          <a:lstStyle/>
          <a:p>
            <a:r>
              <a:rPr lang="en-US" sz="1400" dirty="0" smtClean="0"/>
              <a:t>“Big Three” Technology Companies</a:t>
            </a:r>
            <a:endParaRPr lang="en-US" sz="1400" dirty="0"/>
          </a:p>
        </p:txBody>
      </p:sp>
    </p:spTree>
    <p:extLst>
      <p:ext uri="{BB962C8B-B14F-4D97-AF65-F5344CB8AC3E}">
        <p14:creationId xmlns:p14="http://schemas.microsoft.com/office/powerpoint/2010/main" val="1443079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latin typeface="Segoe UI Black" panose="020B0A02040204020203" pitchFamily="34" charset="0"/>
                <a:ea typeface="Segoe UI Black" panose="020B0A02040204020203" pitchFamily="34" charset="0"/>
              </a:rPr>
              <a:t>Policy Options for Consideration – Tax Policy</a:t>
            </a:r>
            <a:endParaRPr lang="en-US" i="1" dirty="0">
              <a:latin typeface="Segoe UI Black" panose="020B0A02040204020203" pitchFamily="34" charset="0"/>
              <a:ea typeface="Segoe UI Black" panose="020B0A02040204020203" pitchFamily="34" charset="0"/>
            </a:endParaRPr>
          </a:p>
        </p:txBody>
      </p:sp>
      <p:sp>
        <p:nvSpPr>
          <p:cNvPr id="3" name="Content Placeholder 2"/>
          <p:cNvSpPr>
            <a:spLocks noGrp="1"/>
          </p:cNvSpPr>
          <p:nvPr>
            <p:ph sz="half" idx="1"/>
          </p:nvPr>
        </p:nvSpPr>
        <p:spPr>
          <a:xfrm>
            <a:off x="1218883" y="1706880"/>
            <a:ext cx="9523729" cy="4465320"/>
          </a:xfrm>
        </p:spPr>
        <p:txBody>
          <a:bodyPr>
            <a:normAutofit/>
          </a:bodyPr>
          <a:lstStyle/>
          <a:p>
            <a:r>
              <a:rPr lang="en-US" dirty="0" smtClean="0"/>
              <a:t>Tax </a:t>
            </a:r>
            <a:r>
              <a:rPr lang="en-US" dirty="0"/>
              <a:t>Policy Considerations</a:t>
            </a:r>
          </a:p>
          <a:p>
            <a:pPr lvl="1"/>
            <a:r>
              <a:rPr lang="en-US" dirty="0"/>
              <a:t>With the transformation of the economy, and AI’s increasing influence on labor and productivity, new methods of accounting for, and appropriately taxing AI related capital may be necessary. </a:t>
            </a:r>
          </a:p>
          <a:p>
            <a:pPr lvl="1"/>
            <a:r>
              <a:rPr lang="en-US" dirty="0" smtClean="0"/>
              <a:t>Changes in demand </a:t>
            </a:r>
            <a:r>
              <a:rPr lang="en-US" dirty="0"/>
              <a:t>for human labor, resulting in worker displacement and </a:t>
            </a:r>
            <a:r>
              <a:rPr lang="en-US" dirty="0" smtClean="0"/>
              <a:t>reduced </a:t>
            </a:r>
            <a:r>
              <a:rPr lang="en-US" dirty="0"/>
              <a:t>state/federal revenues, the </a:t>
            </a:r>
            <a:r>
              <a:rPr lang="en-US" dirty="0" smtClean="0"/>
              <a:t>way we expense </a:t>
            </a:r>
            <a:r>
              <a:rPr lang="en-US" dirty="0"/>
              <a:t>and tax capital assets vs. labor income needs to be examined. </a:t>
            </a:r>
          </a:p>
          <a:p>
            <a:pPr lvl="1"/>
            <a:r>
              <a:rPr lang="en-US" dirty="0"/>
              <a:t>In addition, increases in corporate profits won’t be distributed to workers, requiring a re-examination of the corporate tax structure. </a:t>
            </a:r>
            <a:endParaRPr lang="en-US" dirty="0" smtClean="0"/>
          </a:p>
          <a:p>
            <a:pPr marL="377886" lvl="1" indent="0">
              <a:buNone/>
            </a:pPr>
            <a:endParaRPr lang="en-US" dirty="0"/>
          </a:p>
        </p:txBody>
      </p:sp>
    </p:spTree>
    <p:extLst>
      <p:ext uri="{BB962C8B-B14F-4D97-AF65-F5344CB8AC3E}">
        <p14:creationId xmlns:p14="http://schemas.microsoft.com/office/powerpoint/2010/main" val="4123189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latin typeface="Segoe UI Black" panose="020B0A02040204020203" pitchFamily="34" charset="0"/>
                <a:ea typeface="Segoe UI Black" panose="020B0A02040204020203" pitchFamily="34" charset="0"/>
              </a:rPr>
              <a:t>Policy Options for Consideration – Workforce Training</a:t>
            </a:r>
            <a:endParaRPr lang="en-US" i="1" dirty="0">
              <a:latin typeface="Segoe UI Black" panose="020B0A02040204020203" pitchFamily="34" charset="0"/>
              <a:ea typeface="Segoe UI Black" panose="020B0A02040204020203" pitchFamily="34" charset="0"/>
            </a:endParaRPr>
          </a:p>
        </p:txBody>
      </p:sp>
      <p:sp>
        <p:nvSpPr>
          <p:cNvPr id="3" name="Content Placeholder 2"/>
          <p:cNvSpPr>
            <a:spLocks noGrp="1"/>
          </p:cNvSpPr>
          <p:nvPr>
            <p:ph idx="1"/>
          </p:nvPr>
        </p:nvSpPr>
        <p:spPr/>
        <p:txBody>
          <a:bodyPr>
            <a:normAutofit fontScale="92500" lnSpcReduction="20000"/>
          </a:bodyPr>
          <a:lstStyle/>
          <a:p>
            <a:r>
              <a:rPr lang="en-US" dirty="0" smtClean="0"/>
              <a:t>Continue to support STEM programs in elementary schools to promote interest from students to enroll in skill focused programs in middle and high </a:t>
            </a:r>
            <a:r>
              <a:rPr lang="en-US" dirty="0"/>
              <a:t>s</a:t>
            </a:r>
            <a:r>
              <a:rPr lang="en-US" dirty="0" smtClean="0"/>
              <a:t>chool. </a:t>
            </a:r>
          </a:p>
          <a:p>
            <a:r>
              <a:rPr lang="en-US" dirty="0" smtClean="0"/>
              <a:t>Consider expanding High School Vocational Training Programs to develop skills needed in the labor market</a:t>
            </a:r>
            <a:r>
              <a:rPr lang="en-US" dirty="0"/>
              <a:t> </a:t>
            </a:r>
            <a:r>
              <a:rPr lang="en-US" dirty="0" smtClean="0"/>
              <a:t>for jobs in AI. </a:t>
            </a:r>
          </a:p>
          <a:p>
            <a:r>
              <a:rPr lang="en-US" dirty="0" smtClean="0"/>
              <a:t>Increase </a:t>
            </a:r>
            <a:r>
              <a:rPr lang="en-US" dirty="0"/>
              <a:t>investment in apprenticeship </a:t>
            </a:r>
            <a:r>
              <a:rPr lang="en-US" dirty="0" smtClean="0"/>
              <a:t>programs.</a:t>
            </a:r>
          </a:p>
          <a:p>
            <a:r>
              <a:rPr lang="en-US" dirty="0" smtClean="0"/>
              <a:t>Consider changes to the work study programs at colleges and universities to give students career focused internships versus work in the school cafeteria or library. </a:t>
            </a:r>
          </a:p>
          <a:p>
            <a:r>
              <a:rPr lang="en-US" dirty="0" smtClean="0"/>
              <a:t>Support and develop standards and certification for AI skills. Formalizing the credentials and accreditation will help employers identify qualified AI candidates. </a:t>
            </a:r>
          </a:p>
        </p:txBody>
      </p:sp>
    </p:spTree>
    <p:extLst>
      <p:ext uri="{BB962C8B-B14F-4D97-AF65-F5344CB8AC3E}">
        <p14:creationId xmlns:p14="http://schemas.microsoft.com/office/powerpoint/2010/main" val="2060294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ch 16x9">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spDef>
      <a:spPr/>
      <a:bodyPr rtlCol="0" anchor="ctr"/>
      <a:lstStyle>
        <a:defPPr algn="ctr">
          <a:defRPr sz="2800"/>
        </a:defPPr>
      </a:lstStyle>
      <a:style>
        <a:lnRef idx="2">
          <a:schemeClr val="accent1">
            <a:shade val="50000"/>
          </a:schemeClr>
        </a:lnRef>
        <a:fillRef idx="1">
          <a:schemeClr val="accent1"/>
        </a:fillRef>
        <a:effectRef idx="0">
          <a:schemeClr val="accent1"/>
        </a:effectRef>
        <a:fontRef idx="minor">
          <a:schemeClr val="lt1"/>
        </a:fontRef>
      </a:style>
    </a:spDef>
    <a:lnDef>
      <a:spPr>
        <a:ln w="254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800"/>
        </a:defPPr>
      </a:lstStyle>
    </a:txDef>
  </a:objectDefaults>
  <a:extraClrSchemeLst/>
  <a:extLst>
    <a:ext uri="{05A4C25C-085E-4340-85A3-A5531E510DB2}">
      <thm15:themeFamily xmlns:thm15="http://schemas.microsoft.com/office/thememl/2012/main" name="TF02787990.potx" id="{BDB9CD5E-36EC-45F3-B87D-6D062B8A3823}" vid="{51682E2F-7C85-4D6F-AD40-072EFC83910D}"/>
    </a:ext>
  </a:extLst>
</a:theme>
</file>

<file path=ppt/theme/theme2.xml><?xml version="1.0" encoding="utf-8"?>
<a:theme xmlns:a="http://schemas.openxmlformats.org/drawingml/2006/main" name="Office Them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ppt/theme/theme3.xml><?xml version="1.0" encoding="utf-8"?>
<a:theme xmlns:a="http://schemas.openxmlformats.org/drawingml/2006/main" name="Office Them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1345093</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This simple template design works for technology and  businesses, but it's versatile enough to use in other contexts.  It features multiple slide layouts designed for widescreen (16x9 resolution) and includes a sample SmartArt list and chart that are easily editable.</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2011-11-26T00:30:00+00:00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TP102787989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694266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AssetExpire xmlns="4873beb7-5857-4685-be1f-d57550cc96cc">2029-05-12T07:00:00+00:00</AssetExpire>
    <DSATActionTaken xmlns="4873beb7-5857-4685-be1f-d57550cc96cc" xsi:nil="true"/>
    <CSXSubmissionMarket xmlns="4873beb7-5857-4685-be1f-d57550cc96cc" xsi:nil="true"/>
    <LocMarketGroupTiers2 xmlns="4873beb7-5857-4685-be1f-d57550cc96cc" xsi:nil="true"/>
  </documentManagement>
</p:properties>
</file>

<file path=customXml/itemProps1.xml><?xml version="1.0" encoding="utf-8"?>
<ds:datastoreItem xmlns:ds="http://schemas.openxmlformats.org/officeDocument/2006/customXml" ds:itemID="{3836F65B-1B07-41EE-A0E8-BC6EF3855225}">
  <ds:schemaRefs>
    <ds:schemaRef ds:uri="http://schemas.microsoft.com/sharepoint/v3/contenttype/forms"/>
  </ds:schemaRefs>
</ds:datastoreItem>
</file>

<file path=customXml/itemProps2.xml><?xml version="1.0" encoding="utf-8"?>
<ds:datastoreItem xmlns:ds="http://schemas.openxmlformats.org/officeDocument/2006/customXml" ds:itemID="{A09BF4D4-EF60-4196-BFC3-9462D60797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0C67BEE-D13F-4BD2-98A5-34D8A0977F68}">
  <ds:schemaRefs>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http://schemas.microsoft.com/office/infopath/2007/PartnerControls"/>
    <ds:schemaRef ds:uri="http://purl.org/dc/terms/"/>
    <ds:schemaRef ds:uri="4873beb7-5857-4685-be1f-d57550cc96cc"/>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Triple circuit lines presentation (widescreen)</Template>
  <TotalTime>2623</TotalTime>
  <Words>1263</Words>
  <Application>Microsoft Office PowerPoint</Application>
  <PresentationFormat>Custom</PresentationFormat>
  <Paragraphs>136</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Berlin Sans FB</vt:lpstr>
      <vt:lpstr>Calibri</vt:lpstr>
      <vt:lpstr>Segoe UI Black</vt:lpstr>
      <vt:lpstr>Times New Roman</vt:lpstr>
      <vt:lpstr>Tech 16x9</vt:lpstr>
      <vt:lpstr>Artificial Intelligence – Meet Your New Co-Worker</vt:lpstr>
      <vt:lpstr>Artificial Intelligence – Meet Your New Co-Worker</vt:lpstr>
      <vt:lpstr>Agenda</vt:lpstr>
      <vt:lpstr>Background and Overview</vt:lpstr>
      <vt:lpstr>Present and Future Applications</vt:lpstr>
      <vt:lpstr>Implications for the Workforce</vt:lpstr>
      <vt:lpstr>Impact on Tax Revenues and the Economy</vt:lpstr>
      <vt:lpstr>Policy Options for Consideration – Tax Policy</vt:lpstr>
      <vt:lpstr>Policy Options for Consideration – Workforce Training</vt:lpstr>
      <vt:lpstr>What is Employee Profit-Sharing?</vt:lpstr>
      <vt:lpstr>Why Employee Profit Sharing?</vt:lpstr>
      <vt:lpstr>How Can the Commonwealth Incentivize Employee Profit Sharing?</vt:lpstr>
      <vt:lpstr>Questions? </vt:lpstr>
      <vt:lpstr>Artificial Intelligence – Meet Your New Co-Worker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Adam Rosatelli</dc:creator>
  <cp:lastModifiedBy>Adam Rosatelli</cp:lastModifiedBy>
  <cp:revision>107</cp:revision>
  <dcterms:created xsi:type="dcterms:W3CDTF">2018-08-28T17:21:57Z</dcterms:created>
  <dcterms:modified xsi:type="dcterms:W3CDTF">2018-10-18T21:56:58Z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